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72" r:id="rId12"/>
    <p:sldId id="265" r:id="rId13"/>
    <p:sldId id="273" r:id="rId14"/>
    <p:sldId id="266" r:id="rId15"/>
    <p:sldId id="267" r:id="rId16"/>
    <p:sldId id="268" r:id="rId17"/>
    <p:sldId id="274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rono.ru/text/2005/husnu03_05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" y="332656"/>
            <a:ext cx="9144000" cy="538664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03848" y="548680"/>
            <a:ext cx="4896544" cy="424847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Особенности здоровья детей из социопатических семей.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8551" y="6093296"/>
            <a:ext cx="9045449" cy="670384"/>
          </a:xfrm>
        </p:spPr>
        <p:txBody>
          <a:bodyPr>
            <a:normAutofit fontScale="925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Выполнили: Горшкова В.Г., </a:t>
            </a:r>
            <a:r>
              <a:rPr lang="ru-RU" sz="2400" dirty="0" err="1" smtClean="0">
                <a:solidFill>
                  <a:schemeClr val="tx1"/>
                </a:solidFill>
              </a:rPr>
              <a:t>Авезова</a:t>
            </a:r>
            <a:r>
              <a:rPr lang="ru-RU" sz="2400" dirty="0" smtClean="0">
                <a:solidFill>
                  <a:schemeClr val="tx1"/>
                </a:solidFill>
              </a:rPr>
              <a:t> Д.С., студентки 674 группы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09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064896" cy="288031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В семьях, где родители злоупотребляют алкоголем и курят, плохой психологический климат больше число абортов, осложнений беременности и родов, перинатальной и младенческой </a:t>
            </a:r>
            <a:r>
              <a:rPr lang="ru-RU" dirty="0" smtClean="0"/>
              <a:t>смертности</a:t>
            </a:r>
            <a:r>
              <a:rPr lang="ru-RU" dirty="0"/>
              <a:t>;</a:t>
            </a:r>
            <a:endParaRPr lang="ru-RU" dirty="0" smtClean="0"/>
          </a:p>
          <a:p>
            <a:pPr algn="just"/>
            <a:r>
              <a:rPr lang="ru-RU" dirty="0" smtClean="0"/>
              <a:t>На </a:t>
            </a:r>
            <a:r>
              <a:rPr lang="ru-RU" dirty="0"/>
              <a:t>«семьи высокого социального риска» приходится 67,1% всех детей, родившихся недоношенными. 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19" y="3284984"/>
            <a:ext cx="4860539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98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У детей из семей «крайнего социального риска» неврологическая патология встречается в </a:t>
            </a:r>
            <a:r>
              <a:rPr lang="ru-RU" dirty="0" smtClean="0"/>
              <a:t>36 раз чаще, </a:t>
            </a:r>
            <a:r>
              <a:rPr lang="ru-RU" dirty="0"/>
              <a:t>детский травматизм — в </a:t>
            </a:r>
            <a:r>
              <a:rPr lang="ru-RU" dirty="0" smtClean="0"/>
              <a:t>16 раз чаще, </a:t>
            </a:r>
            <a:r>
              <a:rPr lang="ru-RU" dirty="0"/>
              <a:t>желудочно-кишечные заболевания — в 54 раза чаще, чем в благополучных </a:t>
            </a:r>
            <a:r>
              <a:rPr lang="ru-RU" dirty="0" smtClean="0"/>
              <a:t>семьях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Из </a:t>
            </a:r>
            <a:r>
              <a:rPr lang="ru-RU" dirty="0"/>
              <a:t>числа детей, умерших в возрасте до 1 года, 75—80% приходится на социально неблагополучную группу семей.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49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В социопатических семьях частота </a:t>
            </a:r>
            <a:r>
              <a:rPr lang="ru-RU" dirty="0"/>
              <a:t>снижения и дисгармоничности физического развития ребенка в 2—3 раза выше, чем в благополучных полных </a:t>
            </a:r>
            <a:r>
              <a:rPr lang="ru-RU" dirty="0" smtClean="0"/>
              <a:t>семьях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таких семей характерен высокий процент часто болеющих детей, особенно в возрасте до 3 лет, и детей с морфофункциональными нарушениями и хроническими </a:t>
            </a:r>
            <a:r>
              <a:rPr lang="ru-RU" dirty="0" smtClean="0"/>
              <a:t>заболеваниями;</a:t>
            </a:r>
          </a:p>
        </p:txBody>
      </p:sp>
    </p:spTree>
    <p:extLst>
      <p:ext uri="{BB962C8B-B14F-4D97-AF65-F5344CB8AC3E}">
        <p14:creationId xmlns:p14="http://schemas.microsoft.com/office/powerpoint/2010/main" val="413598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/>
              <a:t>Каждое четвертое осложнение после перенесения ОРВИ носит у них довольно серьезный характер: пневмония, патология со стороны желудочно-кишечного тракта, сердечно-сосудистой системы, крови. Кроме того, в 46,0% случаев у детей из неблагополучных семей такие осложнения ведут к госпитализации в стационар;</a:t>
            </a:r>
          </a:p>
          <a:p>
            <a:r>
              <a:rPr lang="ru-RU" dirty="0"/>
              <a:t>Каждое третье инфекционное заболевание лечится в стационаре, что свидетельствует, с одной стороны, о более тяжелом течении заболевания у детей из социопатических семей, а с другой стороны — о невозможности обеспечения родителями условий и адекватного ухода за больным ребенком дома.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73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19256" cy="2664295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В семьях, где родители страдают алкоголизмом, почти две трети детей погибают не от заболеваний, а вследствие травм и отравлений по причине безнадзорности, отсутствия контроля и внимания со стороны </a:t>
            </a:r>
            <a:r>
              <a:rPr lang="ru-RU" dirty="0" smtClean="0"/>
              <a:t>родителей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573016"/>
            <a:ext cx="3060340" cy="2448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2354" y="3257014"/>
            <a:ext cx="4536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От 22% до 44% детей, умерших от неестественных причин, проживали в социально-неблагополучных семьях.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49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u="sng" dirty="0" smtClean="0"/>
              <a:t>Влияние на нервную систему</a:t>
            </a:r>
          </a:p>
          <a:p>
            <a:pPr marL="0" indent="0">
              <a:buNone/>
            </a:pPr>
            <a:r>
              <a:rPr lang="ru-RU" dirty="0" smtClean="0"/>
              <a:t>Психологическая </a:t>
            </a:r>
            <a:r>
              <a:rPr lang="ru-RU" dirty="0"/>
              <a:t>атмосфера неблагополучной семьи неизбежно вызывает у ребенка эмоционально заостренные и существенные для него переживания, с которыми он не может справиться из-за возрастной незрелости психики, интенсивности психотравмирующих воздействий или неразрешимых обстоятельств. Все это приводит к детским неврозам. </a:t>
            </a:r>
            <a:endParaRPr lang="ru-RU" dirty="0" smtClean="0"/>
          </a:p>
          <a:p>
            <a:r>
              <a:rPr lang="ru-RU" dirty="0" smtClean="0"/>
              <a:t>В социопатических семьях в 1,5 раза чаще выявляются болезни нервной системы, в 2 раза чаще — отклонения в психическом здоровье;</a:t>
            </a:r>
          </a:p>
          <a:p>
            <a:r>
              <a:rPr lang="ru-RU" dirty="0" smtClean="0"/>
              <a:t>У одной трети детей из социопатических семей при профилактических осмотрах была диагностирована умственная отсталость, в благополучных семьях таких детей не было.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26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147248" cy="295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Неблагополучные семьи формируют детей по своему образу и подобию. </a:t>
            </a:r>
            <a:endParaRPr lang="ru-RU" dirty="0" smtClean="0"/>
          </a:p>
          <a:p>
            <a:r>
              <a:rPr lang="ru-RU" dirty="0" smtClean="0"/>
              <a:t>Так</a:t>
            </a:r>
            <a:r>
              <a:rPr lang="ru-RU" dirty="0"/>
              <a:t>, для детей, растущих в конфликтных семьях, характерен чрезвычайно широкий спектр аномалий и в поведении, вплоть до выраженных форм криминогенного </a:t>
            </a:r>
            <a:r>
              <a:rPr lang="ru-RU" dirty="0" smtClean="0"/>
              <a:t>характера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404" y="2922661"/>
            <a:ext cx="43204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Для подростков из неблагополучных семьей криминальный риск возрастает в 4—5 раз, по сравнению со сверстниками из обычных семей;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924944"/>
            <a:ext cx="3505572" cy="350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80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4042792" cy="626469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Неблагополучная семья негативно влияет на развитие эмоциональной, волевой и речевой сфер ребенка; </a:t>
            </a:r>
          </a:p>
          <a:p>
            <a:r>
              <a:rPr lang="ru-RU" dirty="0"/>
              <a:t>Социальное и семейное неблагополучие приводит к ранней алкоголизации, детской наркомании и токсикомании, бегству из дома и бродяжничеству, суициду, проституции, разного рода правонарушениям.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602" y="286104"/>
            <a:ext cx="3528392" cy="22682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673" y="2554356"/>
            <a:ext cx="2762250" cy="23907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823" y="4910801"/>
            <a:ext cx="3069950" cy="187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41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1.Альбицкий</a:t>
            </a:r>
            <a:r>
              <a:rPr lang="ru-RU" dirty="0"/>
              <a:t>, В.Ю., </a:t>
            </a:r>
            <a:r>
              <a:rPr lang="ru-RU" dirty="0" err="1"/>
              <a:t>Cигал</a:t>
            </a:r>
            <a:r>
              <a:rPr lang="ru-RU" dirty="0"/>
              <a:t>, Т.М., Ананьин, С.А. Состояние здоровья детей из </a:t>
            </a:r>
            <a:r>
              <a:rPr lang="ru-RU" dirty="0" err="1"/>
              <a:t>социо-патических</a:t>
            </a:r>
            <a:r>
              <a:rPr lang="ru-RU" dirty="0"/>
              <a:t> семей // </a:t>
            </a:r>
            <a:r>
              <a:rPr lang="ru-RU" dirty="0" smtClean="0"/>
              <a:t>Российский </a:t>
            </a:r>
            <a:r>
              <a:rPr lang="ru-RU" dirty="0"/>
              <a:t>вестник </a:t>
            </a:r>
            <a:r>
              <a:rPr lang="ru-RU" dirty="0" err="1" smtClean="0"/>
              <a:t>перинатологии</a:t>
            </a:r>
            <a:r>
              <a:rPr lang="ru-RU" dirty="0" smtClean="0"/>
              <a:t> </a:t>
            </a:r>
            <a:r>
              <a:rPr lang="ru-RU" dirty="0"/>
              <a:t>и педиатрии. – 1994. – № 1. – C. 8-11.</a:t>
            </a:r>
          </a:p>
          <a:p>
            <a:pPr marL="0" indent="0">
              <a:buNone/>
            </a:pPr>
            <a:r>
              <a:rPr lang="ru-RU" dirty="0" smtClean="0"/>
              <a:t>2.Руководство </a:t>
            </a:r>
            <a:r>
              <a:rPr lang="ru-RU" dirty="0"/>
              <a:t>по социальной </a:t>
            </a:r>
            <a:r>
              <a:rPr lang="ru-RU" dirty="0" smtClean="0"/>
              <a:t>педиатрии В.Г</a:t>
            </a:r>
            <a:r>
              <a:rPr lang="ru-RU" dirty="0"/>
              <a:t>. </a:t>
            </a:r>
            <a:r>
              <a:rPr lang="ru-RU" dirty="0" smtClean="0"/>
              <a:t>Дьяченко</a:t>
            </a:r>
            <a:r>
              <a:rPr lang="ru-RU" dirty="0"/>
              <a:t>, М.Ф. </a:t>
            </a:r>
            <a:r>
              <a:rPr lang="ru-RU" dirty="0" err="1"/>
              <a:t>Рзянкина</a:t>
            </a:r>
            <a:r>
              <a:rPr lang="ru-RU" dirty="0"/>
              <a:t>, Л.В. </a:t>
            </a:r>
            <a:r>
              <a:rPr lang="ru-RU" dirty="0" err="1" smtClean="0"/>
              <a:t>Солохна</a:t>
            </a:r>
            <a:r>
              <a:rPr lang="ru-RU" dirty="0" smtClean="0"/>
              <a:t>, Издательство </a:t>
            </a:r>
            <a:r>
              <a:rPr lang="ru-RU" dirty="0"/>
              <a:t>ДВГМУ, 2010, гл. </a:t>
            </a:r>
            <a:r>
              <a:rPr lang="ru-RU" dirty="0" smtClean="0"/>
              <a:t>6.</a:t>
            </a:r>
          </a:p>
          <a:p>
            <a:pPr marL="0" indent="0">
              <a:buNone/>
            </a:pPr>
            <a:r>
              <a:rPr lang="ru-RU" dirty="0" smtClean="0"/>
              <a:t>3.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http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hlinkClick r:id="rId2"/>
              </a:rPr>
              <a:t>://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www.hrono.ru/text/2005/husnu03_05.html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dirty="0" smtClean="0"/>
              <a:t>(№3-05).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30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836712"/>
            <a:ext cx="59055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0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Среди факторов, определяющих здоровье детей, ведущее место принадлежит</a:t>
            </a:r>
            <a:r>
              <a:rPr lang="ru-RU" i="1" dirty="0"/>
              <a:t> </a:t>
            </a:r>
            <a:r>
              <a:rPr lang="ru-RU" b="1" i="1" dirty="0"/>
              <a:t>семье</a:t>
            </a:r>
            <a:r>
              <a:rPr lang="ru-RU" dirty="0"/>
              <a:t>, как важнейшей социально – демографической группе. </a:t>
            </a:r>
            <a:endParaRPr lang="ru-RU" dirty="0" smtClean="0"/>
          </a:p>
          <a:p>
            <a:pPr marL="0" indent="0">
              <a:buNone/>
            </a:pPr>
            <a:r>
              <a:rPr lang="ru-RU" b="1" i="1" dirty="0" smtClean="0"/>
              <a:t>Семья</a:t>
            </a:r>
            <a:r>
              <a:rPr lang="ru-RU" dirty="0" smtClean="0"/>
              <a:t> </a:t>
            </a:r>
            <a:r>
              <a:rPr lang="ru-RU" dirty="0"/>
              <a:t>играет первостепенную роль в воспроизводстве и воспитании здорового потомства, не столько на количественном, сколько на качественном уровне, что в последующем и обеспечивает социально – экономический прогресс общества.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Именно </a:t>
            </a:r>
            <a:r>
              <a:rPr lang="ru-RU" dirty="0"/>
              <a:t>в семье личность проходит первичную социализацию, развивается физически, психически, эмоционально, что способствует здоровью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330696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280920" cy="31683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Родиться в </a:t>
            </a:r>
            <a:r>
              <a:rPr lang="ru-RU" b="1" i="1" dirty="0"/>
              <a:t>хорошей семье </a:t>
            </a:r>
            <a:r>
              <a:rPr lang="ru-RU" dirty="0"/>
              <a:t>– самая большая удача в жизни любого человека. Это гарантия и здоровья, и жизненной стойкости, и умения преодолевать трудности, и наполненности эмоциональной жизни. </a:t>
            </a:r>
            <a:r>
              <a:rPr lang="ru-RU" b="1" i="1" dirty="0"/>
              <a:t>Хорошая семья</a:t>
            </a:r>
            <a:r>
              <a:rPr lang="ru-RU" dirty="0"/>
              <a:t> – это, по существу, альфа и омега человеческой жизни.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212976"/>
            <a:ext cx="454556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1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20448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К </a:t>
            </a:r>
            <a:r>
              <a:rPr lang="ru-RU" b="1" i="1" dirty="0"/>
              <a:t>социопатическим семьям </a:t>
            </a:r>
            <a:r>
              <a:rPr lang="ru-RU" dirty="0"/>
              <a:t>относят семьи с наличием инвалидов, хронически больных или престарелых членов семьи, нуждающихся в уходе; алкоголиков, наркоманов, лиц с асоциальным поведением.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61048"/>
            <a:ext cx="3397560" cy="22650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57939"/>
            <a:ext cx="3625726" cy="241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15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«Неблагополучная» семья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Семья считается неблагополучной, </a:t>
            </a:r>
            <a:r>
              <a:rPr lang="ru-RU" dirty="0" smtClean="0"/>
              <a:t>если родители:</a:t>
            </a:r>
          </a:p>
          <a:p>
            <a:r>
              <a:rPr lang="ru-RU" dirty="0"/>
              <a:t>Н</a:t>
            </a:r>
            <a:r>
              <a:rPr lang="ru-RU" dirty="0" smtClean="0"/>
              <a:t>е исполняют своих обязанностей по содержанию ребенка (детей);</a:t>
            </a:r>
          </a:p>
          <a:p>
            <a:r>
              <a:rPr lang="ru-RU" dirty="0" smtClean="0"/>
              <a:t>Не исполняют своих обязанностей по воспитанию, обучению детей;</a:t>
            </a:r>
          </a:p>
          <a:p>
            <a:r>
              <a:rPr lang="ru-RU" dirty="0" smtClean="0"/>
              <a:t>Отрицательно влияют на их поведение;</a:t>
            </a:r>
          </a:p>
          <a:p>
            <a:r>
              <a:rPr lang="ru-RU" dirty="0" smtClean="0"/>
              <a:t>Жестоко обращаются со своими детьми;</a:t>
            </a:r>
          </a:p>
          <a:p>
            <a:r>
              <a:rPr lang="ru-RU" dirty="0" smtClean="0"/>
              <a:t>Страдают алкоголизмом, употребляют наркотики, ведут антиобщественный образ жизни;</a:t>
            </a:r>
          </a:p>
          <a:p>
            <a:r>
              <a:rPr lang="ru-RU" dirty="0" smtClean="0"/>
              <a:t>Создают конфликтные ситуации, втягивая в них ребенка (детей).</a:t>
            </a:r>
          </a:p>
        </p:txBody>
      </p:sp>
    </p:spTree>
    <p:extLst>
      <p:ext uri="{BB962C8B-B14F-4D97-AF65-F5344CB8AC3E}">
        <p14:creationId xmlns:p14="http://schemas.microsoft.com/office/powerpoint/2010/main" val="366788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1600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 smtClean="0"/>
              <a:t>Факторы социального риска, позволяющие определить семейное неблагополучие: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Социально-экономические</a:t>
            </a:r>
            <a:r>
              <a:rPr lang="ru-RU" dirty="0" smtClean="0"/>
              <a:t> (низкий материальный уровень жизни, нерегулярные доходы, плохие жилищные условия);</a:t>
            </a:r>
          </a:p>
          <a:p>
            <a:r>
              <a:rPr lang="ru-RU" b="1" dirty="0" smtClean="0"/>
              <a:t>Медико-социальные</a:t>
            </a:r>
            <a:r>
              <a:rPr lang="ru-RU" dirty="0" smtClean="0"/>
              <a:t> (инвалидность или хронические заболевания членов семьи, вредные условия работы родителей – особенно матери, пренебрежение санитарно-гигиеническими нормами);</a:t>
            </a:r>
          </a:p>
          <a:p>
            <a:r>
              <a:rPr lang="ru-RU" b="1" dirty="0" smtClean="0"/>
              <a:t>Социально-демографические</a:t>
            </a:r>
            <a:r>
              <a:rPr lang="ru-RU" dirty="0" smtClean="0"/>
              <a:t> (неполные, многодетные семьи, семьи с повторными браками и сводными детьми, семьи с престарелыми родителями);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72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/>
              <a:t>Социально-психологические </a:t>
            </a:r>
            <a:r>
              <a:rPr lang="ru-RU" dirty="0"/>
              <a:t>(семьи с эмоционально-конфликтными отношениями супругов, родителей и детей, деформированными ценностями);</a:t>
            </a:r>
          </a:p>
          <a:p>
            <a:r>
              <a:rPr lang="ru-RU" b="1" dirty="0"/>
              <a:t>Психолого-педагогические</a:t>
            </a:r>
            <a:r>
              <a:rPr lang="ru-RU" dirty="0"/>
              <a:t> (семьи с низким общеобразовательным уровнем, педагогически некомпетентные родители);</a:t>
            </a:r>
          </a:p>
          <a:p>
            <a:r>
              <a:rPr lang="ru-RU" b="1" dirty="0"/>
              <a:t>Криминальные</a:t>
            </a:r>
            <a:r>
              <a:rPr lang="ru-RU" dirty="0"/>
              <a:t> (алкоголизм, наркомания, аморальный образ жизни, семейное насилие, наличие судимых членов семьи, разделяющих традиции и нормы преступной субкультуры).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1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91264" cy="1771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1" dirty="0" smtClean="0"/>
              <a:t>Причины проблем со здоровьем у детей из социопатических семей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• </a:t>
            </a:r>
            <a:r>
              <a:rPr lang="ru-RU" b="1" i="1" dirty="0"/>
              <a:t>плохая наследственность </a:t>
            </a:r>
            <a:r>
              <a:rPr lang="ru-RU" dirty="0"/>
              <a:t>(алкоголизм, наркомания, психические расстройства, врождённые пороки развития);</a:t>
            </a:r>
          </a:p>
          <a:p>
            <a:pPr marL="0" indent="0">
              <a:buNone/>
            </a:pPr>
            <a:r>
              <a:rPr lang="ru-RU" dirty="0"/>
              <a:t>• </a:t>
            </a:r>
            <a:r>
              <a:rPr lang="ru-RU" b="1" i="1" dirty="0"/>
              <a:t>различные врождённые аномалии и пороки развития</a:t>
            </a:r>
            <a:r>
              <a:rPr lang="ru-RU" dirty="0"/>
              <a:t>, которые в большинстве случаев бывают результатом желания женщины избавиться от беременности и использованием с этой целью различных повреждающих средств;</a:t>
            </a:r>
          </a:p>
          <a:p>
            <a:pPr marL="0" indent="0">
              <a:buNone/>
            </a:pPr>
            <a:r>
              <a:rPr lang="ru-RU" dirty="0"/>
              <a:t>• неблагоприятным для младенца является уже само </a:t>
            </a:r>
            <a:r>
              <a:rPr lang="ru-RU" b="1" i="1" dirty="0"/>
              <a:t>вынашивание нежелательной беременности</a:t>
            </a:r>
            <a:r>
              <a:rPr lang="ru-RU" dirty="0"/>
              <a:t>, когда женщина не хочет появления на свет младенца, внутренне отвергает его ещё до рождения и всячески старается избавиться от него как во время беременности, так и после родов.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2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17632" cy="1600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/>
              <a:t>Результаты комплексного изучения состояния здоровья детей </a:t>
            </a:r>
            <a:r>
              <a:rPr lang="ru-RU" sz="2800" b="1" dirty="0" smtClean="0"/>
              <a:t>доказывают </a:t>
            </a:r>
            <a:r>
              <a:rPr lang="ru-RU" sz="2800" b="1" dirty="0"/>
              <a:t>влияние семейного </a:t>
            </a:r>
            <a:r>
              <a:rPr lang="ru-RU" sz="2800" b="1" dirty="0" smtClean="0"/>
              <a:t>неблагополучия </a:t>
            </a:r>
            <a:r>
              <a:rPr lang="ru-RU" sz="2800" b="1" dirty="0"/>
              <a:t>на здоровье </a:t>
            </a:r>
            <a:r>
              <a:rPr lang="ru-RU" sz="2800" b="1" dirty="0" smtClean="0"/>
              <a:t>ребенка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r>
              <a:rPr lang="ru-RU" u="sng" dirty="0" smtClean="0"/>
              <a:t>Новорожденные и дети грудного возраста</a:t>
            </a:r>
          </a:p>
          <a:p>
            <a:r>
              <a:rPr lang="ru-RU" dirty="0" smtClean="0"/>
              <a:t>В </a:t>
            </a:r>
            <a:r>
              <a:rPr lang="ru-RU" dirty="0"/>
              <a:t>неблагополучных семьях (по сравнению с благополучными) более чем в 7 раз выше удельный вес новорожденных III-й группы </a:t>
            </a:r>
            <a:r>
              <a:rPr lang="ru-RU" dirty="0" smtClean="0"/>
              <a:t>здоровья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1,6 раза больше заболевших впервые до трехмесячного </a:t>
            </a:r>
            <a:r>
              <a:rPr lang="ru-RU" dirty="0" smtClean="0"/>
              <a:t>возраста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2 раза больше часто и тяжело болевших на первом году </a:t>
            </a:r>
            <a:r>
              <a:rPr lang="ru-RU" dirty="0" smtClean="0"/>
              <a:t>жизни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5 раз выше заболеваемость детей грудного возраста </a:t>
            </a:r>
            <a:r>
              <a:rPr lang="ru-RU" dirty="0" smtClean="0"/>
              <a:t>пневмонией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неблагополучных семьях в два раза выше частота госпитализации детей раннего возраста и во столько же раз чаще отмечались отказы родителей от госпитализации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30363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167</TotalTime>
  <Words>1091</Words>
  <Application>Microsoft Office PowerPoint</Application>
  <PresentationFormat>Экран (4:3)</PresentationFormat>
  <Paragraphs>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Исполнительная</vt:lpstr>
      <vt:lpstr>Особенности здоровья детей из социопатических семей.</vt:lpstr>
      <vt:lpstr>Презентация PowerPoint</vt:lpstr>
      <vt:lpstr>Презентация PowerPoint</vt:lpstr>
      <vt:lpstr>Определение</vt:lpstr>
      <vt:lpstr>«Неблагополучная» семья</vt:lpstr>
      <vt:lpstr>Факторы социального риска, позволяющие определить семейное неблагополучие:</vt:lpstr>
      <vt:lpstr>Презентация PowerPoint</vt:lpstr>
      <vt:lpstr>Причины проблем со здоровьем у детей из социопатических семей</vt:lpstr>
      <vt:lpstr>Результаты комплексного изучения состояния здоровья детей доказывают влияние семейного неблагополучия на здоровье ребенка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Социопатические семьи. Особенности здоровья детей из социопатических семей.</dc:title>
  <dc:creator>Валерия</dc:creator>
  <cp:lastModifiedBy>Валерия</cp:lastModifiedBy>
  <cp:revision>18</cp:revision>
  <dcterms:modified xsi:type="dcterms:W3CDTF">2017-03-30T08:12:14Z</dcterms:modified>
</cp:coreProperties>
</file>