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4" r:id="rId1"/>
  </p:sldMasterIdLst>
  <p:notesMasterIdLst>
    <p:notesMasterId r:id="rId44"/>
  </p:notesMasterIdLst>
  <p:sldIdLst>
    <p:sldId id="256" r:id="rId2"/>
    <p:sldId id="330" r:id="rId3"/>
    <p:sldId id="331" r:id="rId4"/>
    <p:sldId id="332" r:id="rId5"/>
    <p:sldId id="333" r:id="rId6"/>
    <p:sldId id="334" r:id="rId7"/>
    <p:sldId id="335" r:id="rId8"/>
    <p:sldId id="336" r:id="rId9"/>
    <p:sldId id="337" r:id="rId10"/>
    <p:sldId id="338" r:id="rId11"/>
    <p:sldId id="339" r:id="rId12"/>
    <p:sldId id="340" r:id="rId13"/>
    <p:sldId id="341" r:id="rId14"/>
    <p:sldId id="342" r:id="rId15"/>
    <p:sldId id="343" r:id="rId16"/>
    <p:sldId id="344" r:id="rId17"/>
    <p:sldId id="345" r:id="rId18"/>
    <p:sldId id="346" r:id="rId19"/>
    <p:sldId id="347" r:id="rId20"/>
    <p:sldId id="348" r:id="rId21"/>
    <p:sldId id="349" r:id="rId22"/>
    <p:sldId id="350" r:id="rId23"/>
    <p:sldId id="351" r:id="rId24"/>
    <p:sldId id="352" r:id="rId25"/>
    <p:sldId id="353" r:id="rId26"/>
    <p:sldId id="354" r:id="rId27"/>
    <p:sldId id="355" r:id="rId28"/>
    <p:sldId id="356" r:id="rId29"/>
    <p:sldId id="357" r:id="rId30"/>
    <p:sldId id="358" r:id="rId31"/>
    <p:sldId id="359" r:id="rId32"/>
    <p:sldId id="360" r:id="rId33"/>
    <p:sldId id="361" r:id="rId34"/>
    <p:sldId id="362" r:id="rId35"/>
    <p:sldId id="363" r:id="rId36"/>
    <p:sldId id="364" r:id="rId37"/>
    <p:sldId id="365" r:id="rId38"/>
    <p:sldId id="366" r:id="rId39"/>
    <p:sldId id="367" r:id="rId40"/>
    <p:sldId id="368" r:id="rId41"/>
    <p:sldId id="369" r:id="rId42"/>
    <p:sldId id="370" r:id="rId4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4" autoAdjust="0"/>
  </p:normalViewPr>
  <p:slideViewPr>
    <p:cSldViewPr>
      <p:cViewPr varScale="1">
        <p:scale>
          <a:sx n="103" d="100"/>
          <a:sy n="103" d="100"/>
        </p:scale>
        <p:origin x="-19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7F63F8B-7CB9-4D83-AED2-2DF14B53E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94423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5D2BAA-42EA-4987-8213-EDACD5BB124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835DEC-36DC-4026-B2D4-CD24706055ED}" type="slidenum">
              <a:rPr lang="en-US" smtClean="0"/>
              <a:pPr>
                <a:defRPr/>
              </a:pPr>
              <a:t>42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8575" y="801688"/>
            <a:ext cx="4260850" cy="3195637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264" y="4300304"/>
            <a:ext cx="5025473" cy="4256582"/>
          </a:xfrm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16C8541-F453-42D5-9E42-5F6E167C4993}" type="slidenum">
              <a:rPr lang="en-US" smtClean="0"/>
              <a:pPr>
                <a:defRPr/>
              </a:pPr>
              <a:t>34</a:t>
            </a:fld>
            <a:endParaRPr lang="en-US" smtClean="0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6264" y="4300303"/>
            <a:ext cx="5025473" cy="4155087"/>
          </a:xfrm>
          <a:noFill/>
          <a:ln/>
        </p:spPr>
        <p:txBody>
          <a:bodyPr lIns="85212" tIns="42606" rIns="85212" bIns="42606"/>
          <a:lstStyle/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54276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04925" y="809625"/>
            <a:ext cx="4249738" cy="3189288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292D93-186B-4489-9CAC-E189EA171324}" type="slidenum">
              <a:rPr lang="en-US" smtClean="0"/>
              <a:pPr>
                <a:defRPr/>
              </a:pPr>
              <a:t>35</a:t>
            </a:fld>
            <a:endParaRPr lang="en-US" smtClean="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6264" y="4301865"/>
            <a:ext cx="5025473" cy="4153525"/>
          </a:xfrm>
          <a:noFill/>
          <a:ln/>
        </p:spPr>
        <p:txBody>
          <a:bodyPr lIns="88369" tIns="45763" rIns="88369" bIns="45763"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530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701675"/>
            <a:ext cx="4546600" cy="340995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274C63-D3F5-4EF8-A52D-C0D850CB7FB7}" type="slidenum">
              <a:rPr lang="en-US" smtClean="0"/>
              <a:pPr>
                <a:defRPr/>
              </a:pPr>
              <a:t>36</a:t>
            </a:fld>
            <a:endParaRPr lang="en-US" smtClean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6264" y="4301865"/>
            <a:ext cx="5025473" cy="4153525"/>
          </a:xfrm>
          <a:noFill/>
          <a:ln/>
        </p:spPr>
        <p:txBody>
          <a:bodyPr lIns="88369" tIns="45763" rIns="88369" bIns="45763"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632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701675"/>
            <a:ext cx="4546600" cy="340995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2A3462-48DC-44CA-9C11-BD73ABC3FCD7}" type="slidenum">
              <a:rPr lang="en-US" smtClean="0"/>
              <a:pPr>
                <a:defRPr/>
              </a:pPr>
              <a:t>37</a:t>
            </a:fld>
            <a:endParaRPr lang="en-US" smtClean="0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6264" y="4300303"/>
            <a:ext cx="5025473" cy="4155087"/>
          </a:xfrm>
          <a:noFill/>
          <a:ln/>
        </p:spPr>
        <p:txBody>
          <a:bodyPr lIns="85212" tIns="42606" rIns="85212" bIns="42606"/>
          <a:lstStyle/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57348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04925" y="809625"/>
            <a:ext cx="4249738" cy="3189288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79C0D4-5A9E-4563-BE4C-A8F46EAEE5B1}" type="slidenum">
              <a:rPr lang="en-US" smtClean="0"/>
              <a:pPr>
                <a:defRPr/>
              </a:pPr>
              <a:t>38</a:t>
            </a:fld>
            <a:endParaRPr lang="en-US" smtClean="0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6264" y="4300303"/>
            <a:ext cx="5025473" cy="4155087"/>
          </a:xfrm>
          <a:noFill/>
          <a:ln/>
        </p:spPr>
        <p:txBody>
          <a:bodyPr lIns="85212" tIns="42606" rIns="85212" bIns="42606"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83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6038" y="801688"/>
            <a:ext cx="4225925" cy="3170237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9622BE-41AC-47AA-B1A5-A9B7A970B4B7}" type="slidenum">
              <a:rPr lang="en-US" smtClean="0"/>
              <a:pPr>
                <a:defRPr/>
              </a:pPr>
              <a:t>39</a:t>
            </a:fld>
            <a:endParaRPr lang="en-US" smtClean="0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6264" y="4300303"/>
            <a:ext cx="5025473" cy="4155087"/>
          </a:xfrm>
          <a:noFill/>
          <a:ln/>
        </p:spPr>
        <p:txBody>
          <a:bodyPr lIns="85212" tIns="42606" rIns="85212" bIns="42606"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9396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04925" y="809625"/>
            <a:ext cx="4249738" cy="3189288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32A2FAB-8550-42E1-BCCB-9992B8F40131}" type="slidenum">
              <a:rPr lang="en-US" smtClean="0"/>
              <a:pPr>
                <a:defRPr/>
              </a:pPr>
              <a:t>40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8575" y="801688"/>
            <a:ext cx="4260850" cy="3195637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264" y="4300304"/>
            <a:ext cx="5025473" cy="4256582"/>
          </a:xfrm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58E18BB-05AA-43F7-8BBB-26112680BAFB}" type="slidenum">
              <a:rPr lang="en-US" smtClean="0"/>
              <a:pPr>
                <a:defRPr/>
              </a:pPr>
              <a:t>41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7" descr="title - 2.png"/>
          <p:cNvPicPr>
            <a:picLocks noChangeAspect="1"/>
          </p:cNvPicPr>
          <p:nvPr/>
        </p:nvPicPr>
        <p:blipFill>
          <a:blip r:embed="rId2" cstate="print"/>
          <a:srcRect l="13043" t="17903" r="2805" b="26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900" y="954741"/>
            <a:ext cx="7315200" cy="1676400"/>
          </a:xfrm>
        </p:spPr>
        <p:txBody>
          <a:bodyPr>
            <a:noAutofit/>
          </a:bodyPr>
          <a:lstStyle>
            <a:lvl1pPr algn="l">
              <a:defRPr sz="4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2895600"/>
            <a:ext cx="4559300" cy="2590800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8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(С) В.О. Сафонов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60AAA-90EE-4400-9B7F-FDA72805CC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summer1.png"/>
          <p:cNvPicPr>
            <a:picLocks noChangeAspect="1"/>
          </p:cNvPicPr>
          <p:nvPr/>
        </p:nvPicPr>
        <p:blipFill>
          <a:blip r:embed="rId2" cstate="print"/>
          <a:srcRect l="4546" r="4546"/>
          <a:stretch>
            <a:fillRect/>
          </a:stretch>
        </p:blipFill>
        <p:spPr bwMode="auto">
          <a:xfrm>
            <a:off x="0" y="1619250"/>
            <a:ext cx="9144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887" y="1295400"/>
            <a:ext cx="6399213" cy="1590675"/>
          </a:xfrm>
        </p:spPr>
        <p:txBody>
          <a:bodyPr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5887" y="3657600"/>
            <a:ext cx="6399213" cy="1500187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ts val="1800"/>
              </a:spcBef>
              <a:buFontTx/>
              <a:buNone/>
              <a:defRPr sz="1800" kern="12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(С) В.О. Сафонов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A52A8-285D-4DAD-B138-945EF1DCED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itle - 2.png"/>
          <p:cNvPicPr>
            <a:picLocks noChangeAspect="1"/>
          </p:cNvPicPr>
          <p:nvPr/>
        </p:nvPicPr>
        <p:blipFill>
          <a:blip r:embed="rId2" cstate="print"/>
          <a:srcRect l="13043" t="17903" r="10455" b="98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(С) В.О. Сафонов 2010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07E44-4516-4AEB-8D61-C4E424C84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flowers content.png"/>
          <p:cNvPicPr>
            <a:picLocks noChangeAspect="1"/>
          </p:cNvPicPr>
          <p:nvPr/>
        </p:nvPicPr>
        <p:blipFill>
          <a:blip r:embed="rId2" cstate="print"/>
          <a:srcRect l="4546" t="8217" r="4546" b="131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86055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914400"/>
            <a:ext cx="4114800" cy="50292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544" y="2286000"/>
            <a:ext cx="2079625" cy="3860799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(С) В.О. Сафонов 2010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0E7E5-E3E1-4587-81DA-DCBE7832B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(С) В.О. Сафонов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043F9-EC8F-44F2-B79C-79B59D3208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(С) В.О. Сафонов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88F774-C3BF-4E24-80D3-1AC77F7C82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5600"/>
            <a:ext cx="4038600" cy="4602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5600"/>
            <a:ext cx="4038600" cy="4602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41635-31A1-43B3-AF36-A8D664979B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01625"/>
            <a:ext cx="8229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250" y="1981200"/>
            <a:ext cx="6413500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 smtClean="0"/>
              <a:t>(С) В.О. Сафонов 2010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fld id="{31AD90A2-47A1-43A9-8C44-7446FC7FE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000" kern="1200">
          <a:solidFill>
            <a:srgbClr val="666666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9pPr>
    </p:titleStyle>
    <p:bodyStyle>
      <a:lvl1pPr marL="349250" indent="-349250" algn="l" rtl="0" fontAlgn="base">
        <a:spcBef>
          <a:spcPts val="1800"/>
        </a:spcBef>
        <a:spcAft>
          <a:spcPct val="0"/>
        </a:spcAft>
        <a:buBlip>
          <a:blip r:embed="rId9"/>
        </a:buBlip>
        <a:defRPr sz="22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1pPr>
      <a:lvl2pPr marL="577850" indent="-349250" algn="l" rtl="0" fontAlgn="base">
        <a:spcBef>
          <a:spcPts val="1800"/>
        </a:spcBef>
        <a:spcAft>
          <a:spcPct val="0"/>
        </a:spcAft>
        <a:buBlip>
          <a:blip r:embed="rId10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2pPr>
      <a:lvl3pPr marL="806450" indent="-349250" algn="l" rtl="0" fontAlgn="base">
        <a:spcBef>
          <a:spcPts val="1800"/>
        </a:spcBef>
        <a:spcAft>
          <a:spcPct val="0"/>
        </a:spcAft>
        <a:buBlip>
          <a:blip r:embed="rId9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3pPr>
      <a:lvl4pPr marL="1035050" indent="-349250" algn="l" rtl="0" fontAlgn="base">
        <a:spcBef>
          <a:spcPts val="1800"/>
        </a:spcBef>
        <a:spcAft>
          <a:spcPct val="0"/>
        </a:spcAft>
        <a:buBlip>
          <a:blip r:embed="rId10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4pPr>
      <a:lvl5pPr marL="1263650" indent="-349250" algn="l" rtl="0" fontAlgn="base">
        <a:spcBef>
          <a:spcPts val="1800"/>
        </a:spcBef>
        <a:spcAft>
          <a:spcPct val="0"/>
        </a:spcAft>
        <a:buBlip>
          <a:blip r:embed="rId9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5pPr>
      <a:lvl6pPr marL="1492250" indent="-349250" algn="l" defTabSz="914400" rtl="0" eaLnBrk="1" latinLnBrk="0" hangingPunct="1">
        <a:spcBef>
          <a:spcPts val="1800"/>
        </a:spcBef>
        <a:buFontTx/>
        <a:buBlip>
          <a:blip r:embed="rId10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6pPr>
      <a:lvl7pPr marL="1720850" indent="-349250" algn="l" defTabSz="914400" rtl="0" eaLnBrk="1" latinLnBrk="0" hangingPunct="1">
        <a:spcBef>
          <a:spcPts val="1800"/>
        </a:spcBef>
        <a:buFontTx/>
        <a:buBlip>
          <a:blip r:embed="rId9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7pPr>
      <a:lvl8pPr marL="1949450" indent="-349250" algn="l" defTabSz="914400" rtl="0" eaLnBrk="1" latinLnBrk="0" hangingPunct="1">
        <a:spcBef>
          <a:spcPts val="1800"/>
        </a:spcBef>
        <a:buFontTx/>
        <a:buBlip>
          <a:blip r:embed="rId10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8pPr>
      <a:lvl9pPr marL="2178050" indent="-349250" algn="l" defTabSz="914400" rtl="0" eaLnBrk="1" latinLnBrk="0" hangingPunct="1">
        <a:spcBef>
          <a:spcPts val="1800"/>
        </a:spcBef>
        <a:buFontTx/>
        <a:buBlip>
          <a:blip r:embed="rId9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33375"/>
            <a:ext cx="8915400" cy="23749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666666"/>
                </a:solidFill>
              </a:rPr>
              <a:t>         </a:t>
            </a:r>
            <a:r>
              <a:rPr lang="ru-RU" sz="4000" b="1" dirty="0" smtClean="0">
                <a:solidFill>
                  <a:srgbClr val="666666"/>
                </a:solidFill>
              </a:rPr>
              <a:t>Основы современных        </a:t>
            </a:r>
            <a:br>
              <a:rPr lang="ru-RU" sz="4000" b="1" dirty="0" smtClean="0">
                <a:solidFill>
                  <a:srgbClr val="666666"/>
                </a:solidFill>
              </a:rPr>
            </a:br>
            <a:r>
              <a:rPr lang="en-US" sz="4000" b="1" dirty="0" smtClean="0">
                <a:solidFill>
                  <a:srgbClr val="666666"/>
                </a:solidFill>
              </a:rPr>
              <a:t>         </a:t>
            </a:r>
            <a:r>
              <a:rPr lang="ru-RU" sz="4000" b="1" dirty="0" smtClean="0">
                <a:solidFill>
                  <a:srgbClr val="666666"/>
                </a:solidFill>
              </a:rPr>
              <a:t>операционных систем</a:t>
            </a:r>
            <a:br>
              <a:rPr lang="ru-RU" sz="4000" b="1" dirty="0" smtClean="0">
                <a:solidFill>
                  <a:srgbClr val="666666"/>
                </a:solidFill>
              </a:rPr>
            </a:br>
            <a:r>
              <a:rPr lang="en-US" sz="4000" b="1" dirty="0" smtClean="0">
                <a:solidFill>
                  <a:srgbClr val="666666"/>
                </a:solidFill>
              </a:rPr>
              <a:t>                          </a:t>
            </a:r>
            <a:r>
              <a:rPr lang="ru-RU" sz="3200" i="1" dirty="0" smtClean="0">
                <a:solidFill>
                  <a:srgbClr val="666666"/>
                </a:solidFill>
              </a:rPr>
              <a:t>Лекция </a:t>
            </a:r>
            <a:r>
              <a:rPr lang="en-US" sz="3200" i="1" dirty="0" smtClean="0">
                <a:solidFill>
                  <a:srgbClr val="666666"/>
                </a:solidFill>
              </a:rPr>
              <a:t>28</a:t>
            </a:r>
            <a:endParaRPr lang="en-US" sz="3200" dirty="0" smtClean="0">
              <a:solidFill>
                <a:srgbClr val="666666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214290"/>
            <a:ext cx="8029604" cy="690546"/>
          </a:xfrm>
        </p:spPr>
        <p:txBody>
          <a:bodyPr/>
          <a:lstStyle/>
          <a:p>
            <a:r>
              <a:rPr lang="en-US" sz="3200" b="1" dirty="0"/>
              <a:t>Stripe Set With Parity </a:t>
            </a:r>
            <a:r>
              <a:rPr lang="ru-RU" sz="3200" b="1" dirty="0"/>
              <a:t>на трех дисках</a:t>
            </a:r>
            <a:endParaRPr lang="en-US" sz="32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  <p:pic>
        <p:nvPicPr>
          <p:cNvPr id="5" name="Picture 4" descr="Fig_28.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071546"/>
            <a:ext cx="8286807" cy="507209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848600" cy="381000"/>
          </a:xfrm>
        </p:spPr>
        <p:txBody>
          <a:bodyPr/>
          <a:lstStyle/>
          <a:p>
            <a:r>
              <a:rPr lang="en-US" sz="3200" b="1" dirty="0"/>
              <a:t>Mirror Set </a:t>
            </a:r>
            <a:r>
              <a:rPr lang="ru-RU" sz="3200" b="1" dirty="0"/>
              <a:t>на двух дисках</a:t>
            </a:r>
            <a:endParaRPr lang="en-US" sz="32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  <p:pic>
        <p:nvPicPr>
          <p:cNvPr id="5" name="Picture 4" descr="Fig_28.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785794"/>
            <a:ext cx="8143900" cy="562897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1625"/>
            <a:ext cx="8258204" cy="1055673"/>
          </a:xfrm>
        </p:spPr>
        <p:txBody>
          <a:bodyPr/>
          <a:lstStyle/>
          <a:p>
            <a:r>
              <a:rPr lang="ru-RU" b="1" dirty="0"/>
              <a:t>Файловая система - сжатие</a:t>
            </a:r>
            <a:endParaRPr lang="en-US" b="1" dirty="0"/>
          </a:p>
        </p:txBody>
      </p:sp>
      <p:sp>
        <p:nvSpPr>
          <p:cNvPr id="70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250" y="1500174"/>
            <a:ext cx="6421460" cy="462598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u-RU" sz="2000" b="1" dirty="0"/>
              <a:t>Для сжатия файла</a:t>
            </a:r>
            <a:r>
              <a:rPr lang="en-US" sz="2000" b="1" dirty="0"/>
              <a:t> NTFS </a:t>
            </a:r>
            <a:r>
              <a:rPr lang="ru-RU" sz="2000" b="1" dirty="0"/>
              <a:t>разделяет данный </a:t>
            </a:r>
            <a:r>
              <a:rPr lang="ru-RU" sz="2000" b="1" dirty="0" smtClean="0"/>
              <a:t>файл </a:t>
            </a:r>
            <a:r>
              <a:rPr lang="ru-RU" sz="2000" b="1" dirty="0"/>
              <a:t>на модули сжатия</a:t>
            </a:r>
            <a:r>
              <a:rPr lang="en-US" sz="2000" b="1" dirty="0"/>
              <a:t> </a:t>
            </a:r>
            <a:r>
              <a:rPr lang="ru-RU" sz="2000" b="1" dirty="0"/>
              <a:t>(</a:t>
            </a:r>
            <a:r>
              <a:rPr lang="en-US" sz="2000" b="1" i="1" dirty="0"/>
              <a:t>compression units</a:t>
            </a:r>
            <a:r>
              <a:rPr lang="ru-RU" sz="2000" b="1" dirty="0"/>
              <a:t>) - </a:t>
            </a:r>
            <a:r>
              <a:rPr lang="en-US" sz="2000" b="1" dirty="0"/>
              <a:t> </a:t>
            </a:r>
            <a:r>
              <a:rPr lang="ru-RU" sz="2000" b="1" dirty="0"/>
              <a:t>блоки по 16 смежных </a:t>
            </a:r>
            <a:r>
              <a:rPr lang="ru-RU" sz="2000" b="1" dirty="0" smtClean="0"/>
              <a:t>кластеров</a:t>
            </a:r>
            <a:r>
              <a:rPr lang="en-US" sz="2000" b="1" dirty="0" smtClean="0"/>
              <a:t>.</a:t>
            </a:r>
            <a:r>
              <a:rPr lang="en-US" sz="2000" b="1" dirty="0"/>
              <a:t/>
            </a:r>
            <a:br>
              <a:rPr lang="en-US" sz="2000" b="1" dirty="0"/>
            </a:br>
            <a:endParaRPr lang="en-US" sz="2000" b="1" dirty="0"/>
          </a:p>
          <a:p>
            <a:pPr>
              <a:lnSpc>
                <a:spcPct val="90000"/>
              </a:lnSpc>
            </a:pPr>
            <a:r>
              <a:rPr lang="ru-RU" sz="2000" b="1" dirty="0"/>
              <a:t>Для не смежно расположенных файлов</a:t>
            </a:r>
            <a:r>
              <a:rPr lang="en-US" sz="2000" b="1" dirty="0"/>
              <a:t> NTFS </a:t>
            </a:r>
            <a:r>
              <a:rPr lang="ru-RU" sz="2000" b="1" dirty="0"/>
              <a:t>использует другой метод экономии памяти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Кластеры, содержащие только нули, фактически не хранятся на диске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Вместо этого, в последовательности виртуальных номеров кластеров оставлены пропуски, информация о которых хранится в элементе</a:t>
            </a:r>
            <a:r>
              <a:rPr lang="en-US" sz="2000" b="1" dirty="0"/>
              <a:t> MFT </a:t>
            </a:r>
            <a:r>
              <a:rPr lang="ru-RU" sz="2000" b="1" dirty="0"/>
              <a:t>для данного файла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При чтении из файла</a:t>
            </a:r>
            <a:r>
              <a:rPr lang="en-US" sz="2000" b="1" dirty="0"/>
              <a:t>, </a:t>
            </a:r>
            <a:r>
              <a:rPr lang="ru-RU" sz="2000" b="1" dirty="0"/>
              <a:t>если найден пропуск в нумерации виртуальных кластеров</a:t>
            </a:r>
            <a:r>
              <a:rPr lang="en-US" sz="2000" b="1" dirty="0"/>
              <a:t>, NTFS </a:t>
            </a:r>
            <a:r>
              <a:rPr lang="ru-RU" sz="2000" b="1" dirty="0"/>
              <a:t>просто заполняет нулями соответствующую часть буфера</a:t>
            </a:r>
            <a:r>
              <a:rPr lang="en-US" sz="20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Файловая система </a:t>
            </a:r>
            <a:r>
              <a:rPr lang="ru-RU" sz="3600" b="1" dirty="0"/>
              <a:t>– точки повторного анализа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en-US" sz="3600" b="1" dirty="0" smtClean="0"/>
              <a:t>(</a:t>
            </a:r>
            <a:r>
              <a:rPr lang="en-US" sz="3600" b="1" dirty="0"/>
              <a:t>reparse points)</a:t>
            </a:r>
          </a:p>
        </p:txBody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b="1" dirty="0"/>
              <a:t>Точки повторного анализа при обращении вызывают генерацию кода ошибки</a:t>
            </a:r>
            <a:r>
              <a:rPr lang="en-US" sz="2400" b="1" dirty="0"/>
              <a:t>. </a:t>
            </a:r>
            <a:r>
              <a:rPr lang="ru-RU" sz="2400" b="1" dirty="0"/>
              <a:t>Они содержат информацию для менеджера ввода-вывода, какие действия выполнять дальше</a:t>
            </a:r>
            <a:r>
              <a:rPr lang="en-US" sz="2400" b="1" dirty="0"/>
              <a:t>.</a:t>
            </a:r>
          </a:p>
          <a:p>
            <a:r>
              <a:rPr lang="ru-RU" sz="2400" b="1" dirty="0"/>
              <a:t>Точки повторного анализа могут быть использованы</a:t>
            </a:r>
            <a:r>
              <a:rPr lang="en-US" sz="2400" b="1" dirty="0"/>
              <a:t> </a:t>
            </a:r>
            <a:r>
              <a:rPr lang="ru-RU" sz="2400" b="1" dirty="0"/>
              <a:t>для обеспечения функциональности монтирования, как в </a:t>
            </a:r>
            <a:r>
              <a:rPr lang="en-US" sz="2400" b="1" dirty="0"/>
              <a:t>UNIX.</a:t>
            </a:r>
            <a:endParaRPr lang="en-US" sz="2400" b="1" i="1" dirty="0"/>
          </a:p>
          <a:p>
            <a:r>
              <a:rPr lang="ru-RU" sz="2400" b="1" dirty="0"/>
              <a:t>Они могут быть также использованы для доступа к файлам, которые перенесены в отдельно размещаемую память</a:t>
            </a:r>
            <a:r>
              <a:rPr lang="en-US" sz="24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Сетевые средства</a:t>
            </a:r>
            <a:endParaRPr lang="en-US" sz="3600" b="1" dirty="0"/>
          </a:p>
        </p:txBody>
      </p:sp>
      <p:sp>
        <p:nvSpPr>
          <p:cNvPr id="70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924800" cy="4419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000" b="1" dirty="0"/>
              <a:t>Windows 2000 </a:t>
            </a:r>
            <a:r>
              <a:rPr lang="ru-RU" sz="2000" b="1" dirty="0"/>
              <a:t>поддерживает как одноранговую связь, так и клиент-серверную связь в сетях</a:t>
            </a:r>
            <a:r>
              <a:rPr lang="en-US" sz="2000" b="1" dirty="0"/>
              <a:t>; </a:t>
            </a:r>
            <a:r>
              <a:rPr lang="ru-RU" sz="2000" b="1" dirty="0"/>
              <a:t>она также содержит средства для управления сетями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Для описания сетевых средств в </a:t>
            </a:r>
            <a:r>
              <a:rPr lang="en-US" sz="2000" b="1" dirty="0"/>
              <a:t>Windows 2000, </a:t>
            </a:r>
            <a:r>
              <a:rPr lang="ru-RU" sz="2000" b="1" dirty="0"/>
              <a:t>будем ссылаться на два внутренних интерфейса</a:t>
            </a:r>
            <a:r>
              <a:rPr lang="en-US" sz="2000" b="1" dirty="0"/>
              <a:t>:</a:t>
            </a:r>
          </a:p>
          <a:p>
            <a:pPr lvl="1">
              <a:lnSpc>
                <a:spcPct val="90000"/>
              </a:lnSpc>
            </a:pPr>
            <a:r>
              <a:rPr lang="en-US" sz="2000" b="1" dirty="0"/>
              <a:t>NDIS (Network Device Interface Specification) — </a:t>
            </a:r>
            <a:r>
              <a:rPr lang="ru-RU" sz="2000" b="1" dirty="0"/>
              <a:t>отделяет сетевые адаптеры от транспортных протоколов, так чтобы</a:t>
            </a:r>
            <a:r>
              <a:rPr lang="en-US" sz="2000" b="1" dirty="0"/>
              <a:t> </a:t>
            </a:r>
            <a:r>
              <a:rPr lang="ru-RU" sz="2000" b="1" dirty="0"/>
              <a:t>каждый из них можно было изменить, не оказывая влияния на другой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en-US" sz="2000" b="1" dirty="0"/>
              <a:t>TDI (Transport Driver Interface) — </a:t>
            </a:r>
            <a:r>
              <a:rPr lang="ru-RU" sz="2000" b="1" dirty="0"/>
              <a:t>обеспечивает, чтобы каждая из компонент уровня сеанса могла использовать любой транспортный механизм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en-US" sz="2000" b="1" dirty="0"/>
              <a:t>Windows 2000 </a:t>
            </a:r>
            <a:r>
              <a:rPr lang="ru-RU" sz="2000" b="1" dirty="0"/>
              <a:t>реализует транспортные протоколы</a:t>
            </a:r>
            <a:r>
              <a:rPr lang="en-US" sz="2000" b="1" dirty="0"/>
              <a:t> </a:t>
            </a:r>
            <a:r>
              <a:rPr lang="ru-RU" sz="2000" b="1" dirty="0"/>
              <a:t>как драйверы, </a:t>
            </a:r>
            <a:r>
              <a:rPr lang="ru-RU" sz="2000" b="1" dirty="0" smtClean="0"/>
              <a:t>которые </a:t>
            </a:r>
            <a:r>
              <a:rPr lang="ru-RU" sz="2000" b="1" dirty="0"/>
              <a:t>могут быть динамически добавлены к системе или удалены из нее</a:t>
            </a:r>
            <a:r>
              <a:rPr lang="en-US" sz="20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ru-RU" sz="3600" b="1" dirty="0"/>
              <a:t>Сетевые средства – Протоколы</a:t>
            </a:r>
            <a:endParaRPr lang="en-US" sz="3600" b="1" dirty="0"/>
          </a:p>
        </p:txBody>
      </p:sp>
      <p:sp>
        <p:nvSpPr>
          <p:cNvPr id="71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848600" cy="46482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ru-RU" sz="2000" b="1" dirty="0"/>
              <a:t>Протокол</a:t>
            </a:r>
            <a:r>
              <a:rPr lang="en-US" sz="2000" b="1" dirty="0"/>
              <a:t> “server message block” (SMB) </a:t>
            </a:r>
            <a:r>
              <a:rPr lang="ru-RU" sz="2000" b="1" dirty="0"/>
              <a:t>используется для передачи через сеть запросов на ввод-вывод</a:t>
            </a:r>
            <a:r>
              <a:rPr lang="en-US" sz="2000" b="1" dirty="0"/>
              <a:t>.  </a:t>
            </a:r>
            <a:r>
              <a:rPr lang="ru-RU" sz="2000" b="1" dirty="0"/>
              <a:t>Он имеет четыре типа сообщений</a:t>
            </a:r>
            <a:r>
              <a:rPr lang="en-US" sz="2000" b="1" dirty="0"/>
              <a:t>: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Tx/>
              <a:buChar char="-"/>
            </a:pPr>
            <a:r>
              <a:rPr lang="en-US" sz="2000" b="1" dirty="0">
                <a:latin typeface="Courier" pitchFamily="49" charset="0"/>
              </a:rPr>
              <a:t>Session control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Tx/>
              <a:buChar char="-"/>
            </a:pPr>
            <a:r>
              <a:rPr lang="en-US" sz="2000" b="1" dirty="0">
                <a:latin typeface="Courier" pitchFamily="49" charset="0"/>
              </a:rPr>
              <a:t>File 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Tx/>
              <a:buChar char="-"/>
            </a:pPr>
            <a:r>
              <a:rPr lang="en-US" sz="2000" b="1" dirty="0">
                <a:latin typeface="Courier" pitchFamily="49" charset="0"/>
              </a:rPr>
              <a:t>Printer 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Tx/>
              <a:buChar char="-"/>
            </a:pPr>
            <a:r>
              <a:rPr lang="en-US" sz="2000" b="1" dirty="0">
                <a:latin typeface="Courier" pitchFamily="49" charset="0"/>
              </a:rPr>
              <a:t>Message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Система </a:t>
            </a:r>
            <a:r>
              <a:rPr lang="en-US" sz="2000" b="1" dirty="0"/>
              <a:t>Network basic </a:t>
            </a:r>
            <a:r>
              <a:rPr lang="en-US" sz="2000" b="1" dirty="0" err="1"/>
              <a:t>Input/Output</a:t>
            </a:r>
            <a:r>
              <a:rPr lang="en-US" sz="2000" b="1" dirty="0"/>
              <a:t> system (NetBIOS) </a:t>
            </a:r>
            <a:r>
              <a:rPr lang="ru-RU" sz="2000" b="1" dirty="0"/>
              <a:t> - сетевой интерфейс с абстрагированием от аппаратуры</a:t>
            </a:r>
            <a:r>
              <a:rPr lang="en-US" sz="2000" b="1" dirty="0"/>
              <a:t>.  </a:t>
            </a:r>
            <a:r>
              <a:rPr lang="ru-RU" sz="2000" b="1" dirty="0"/>
              <a:t>Используется для</a:t>
            </a:r>
            <a:r>
              <a:rPr lang="en-US" sz="2000" b="1" dirty="0"/>
              <a:t>: 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Установки логических имен в сети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Установления логической последовательности сеансов </a:t>
            </a:r>
            <a:r>
              <a:rPr lang="en-US" sz="2000" b="1" dirty="0"/>
              <a:t> </a:t>
            </a:r>
            <a:r>
              <a:rPr lang="ru-RU" sz="2000" b="1" dirty="0"/>
              <a:t>между двумя логическими именами в сети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Поддержки надежной передачи данных</a:t>
            </a:r>
            <a:r>
              <a:rPr lang="en-US" sz="2000" b="1" dirty="0"/>
              <a:t> </a:t>
            </a:r>
            <a:r>
              <a:rPr lang="ru-RU" sz="2000" b="1" dirty="0"/>
              <a:t>для сеанса с помощью запросов</a:t>
            </a:r>
            <a:r>
              <a:rPr lang="en-US" sz="2000" b="1" dirty="0"/>
              <a:t> NetBIOS </a:t>
            </a:r>
            <a:r>
              <a:rPr lang="ru-RU" sz="2000" b="1" dirty="0"/>
              <a:t>или</a:t>
            </a:r>
            <a:r>
              <a:rPr lang="en-US" sz="2000" b="1" dirty="0"/>
              <a:t> </a:t>
            </a:r>
            <a:r>
              <a:rPr lang="en-US" sz="2000" b="1" i="1" dirty="0"/>
              <a:t>SMB</a:t>
            </a:r>
            <a:r>
              <a:rPr lang="en-US" sz="20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ru-RU" sz="3600" b="1"/>
              <a:t>Сетевые средства – Протоколы (прод.)</a:t>
            </a:r>
            <a:endParaRPr lang="en-US" sz="3600" b="1"/>
          </a:p>
        </p:txBody>
      </p:sp>
      <p:sp>
        <p:nvSpPr>
          <p:cNvPr id="71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000" b="1" dirty="0"/>
              <a:t>NetBEUI (NetBIOS Extended User Interface):  </a:t>
            </a:r>
            <a:r>
              <a:rPr lang="ru-RU" sz="2000" b="1" dirty="0"/>
              <a:t>протокол по умолчанию для одноранговых сетей</a:t>
            </a:r>
            <a:r>
              <a:rPr lang="en-US" sz="2000" b="1" dirty="0"/>
              <a:t> Windows 95 </a:t>
            </a:r>
            <a:r>
              <a:rPr lang="ru-RU" sz="2000" b="1" dirty="0"/>
              <a:t>и</a:t>
            </a:r>
            <a:r>
              <a:rPr lang="en-US" sz="2000" b="1" dirty="0"/>
              <a:t> Windows for Workgroups; </a:t>
            </a:r>
            <a:r>
              <a:rPr lang="ru-RU" sz="2000" b="1" dirty="0"/>
              <a:t>используется для совместного использования ресурсов в подобных сетях</a:t>
            </a:r>
            <a:r>
              <a:rPr lang="en-US" sz="2000" b="1" dirty="0"/>
              <a:t>.</a:t>
            </a:r>
          </a:p>
          <a:p>
            <a:r>
              <a:rPr lang="en-US" sz="2000" b="1" dirty="0"/>
              <a:t>Windows 2000 </a:t>
            </a:r>
            <a:r>
              <a:rPr lang="ru-RU" sz="2000" b="1" dirty="0"/>
              <a:t>использует протокол Интернета</a:t>
            </a:r>
            <a:r>
              <a:rPr lang="en-US" sz="2000" b="1" dirty="0"/>
              <a:t> TCP/IP </a:t>
            </a:r>
            <a:r>
              <a:rPr lang="ru-RU" sz="2000" b="1" dirty="0"/>
              <a:t>для соединения с различными ОС и </a:t>
            </a:r>
            <a:r>
              <a:rPr lang="en-US" sz="2000" b="1" dirty="0"/>
              <a:t> </a:t>
            </a:r>
            <a:r>
              <a:rPr lang="ru-RU" sz="2000" b="1" dirty="0"/>
              <a:t>аппаратными платформами</a:t>
            </a:r>
            <a:r>
              <a:rPr lang="en-US" sz="2000" b="1" dirty="0"/>
              <a:t>.</a:t>
            </a:r>
          </a:p>
          <a:p>
            <a:r>
              <a:rPr lang="en-US" sz="2000" b="1" dirty="0"/>
              <a:t>PPTP (Point-to-Point Tunneling Protocol) </a:t>
            </a:r>
            <a:r>
              <a:rPr lang="ru-RU" sz="2000" b="1" dirty="0"/>
              <a:t>используется для коммуникации между</a:t>
            </a:r>
            <a:r>
              <a:rPr lang="en-US" sz="2000" b="1" dirty="0"/>
              <a:t> </a:t>
            </a:r>
            <a:r>
              <a:rPr lang="ru-RU" sz="2000" b="1" dirty="0"/>
              <a:t>модулями</a:t>
            </a:r>
            <a:r>
              <a:rPr lang="en-US" sz="2000" b="1" dirty="0"/>
              <a:t> Remote Access Server</a:t>
            </a:r>
            <a:r>
              <a:rPr lang="ru-RU" sz="2000" b="1" dirty="0"/>
              <a:t>, </a:t>
            </a:r>
            <a:r>
              <a:rPr lang="en-US" sz="2000" b="1" dirty="0"/>
              <a:t> </a:t>
            </a:r>
            <a:r>
              <a:rPr lang="ru-RU" sz="2000" b="1" dirty="0"/>
              <a:t>работающими на машинах под </a:t>
            </a:r>
            <a:r>
              <a:rPr lang="en-US" sz="2000" b="1" dirty="0"/>
              <a:t>Windows 2000, </a:t>
            </a:r>
            <a:r>
              <a:rPr lang="ru-RU" sz="2000" b="1" dirty="0"/>
              <a:t>соединенных через Интернет</a:t>
            </a:r>
            <a:r>
              <a:rPr lang="en-US" sz="2000" b="1" dirty="0"/>
              <a:t>.</a:t>
            </a:r>
          </a:p>
          <a:p>
            <a:r>
              <a:rPr lang="ru-RU" sz="2000" b="1" dirty="0"/>
              <a:t>Протокол </a:t>
            </a:r>
            <a:r>
              <a:rPr lang="en-US" sz="2000" b="1" dirty="0" err="1"/>
              <a:t>NWLink</a:t>
            </a:r>
            <a:r>
              <a:rPr lang="en-US" sz="2000" b="1" dirty="0"/>
              <a:t> </a:t>
            </a:r>
            <a:r>
              <a:rPr lang="ru-RU" sz="2000" b="1" dirty="0"/>
              <a:t>соединяет сети</a:t>
            </a:r>
            <a:r>
              <a:rPr lang="en-US" sz="2000" b="1" dirty="0"/>
              <a:t> NetBIOS </a:t>
            </a:r>
            <a:r>
              <a:rPr lang="ru-RU" sz="2000" b="1" dirty="0"/>
              <a:t>и</a:t>
            </a:r>
            <a:r>
              <a:rPr lang="en-US" sz="2000" b="1" dirty="0"/>
              <a:t> Novell NetWare.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Сетевые средства – протоколы (прод.)</a:t>
            </a:r>
            <a:endParaRPr lang="en-US" sz="3600" b="1"/>
          </a:p>
        </p:txBody>
      </p:sp>
      <p:sp>
        <p:nvSpPr>
          <p:cNvPr id="71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sz="2400" b="1" dirty="0"/>
              <a:t>Протокол </a:t>
            </a:r>
            <a:r>
              <a:rPr lang="en-US" sz="2400" b="1" dirty="0"/>
              <a:t>Data Link Control (DLC) </a:t>
            </a:r>
            <a:r>
              <a:rPr lang="ru-RU" sz="2400" b="1" dirty="0"/>
              <a:t>используется для доступа к </a:t>
            </a:r>
            <a:r>
              <a:rPr lang="en-US" sz="2400" b="1" dirty="0"/>
              <a:t>mainframe-</a:t>
            </a:r>
            <a:r>
              <a:rPr lang="ru-RU" sz="2400" b="1" dirty="0"/>
              <a:t>компьютерам</a:t>
            </a:r>
            <a:r>
              <a:rPr lang="en-US" sz="2400" b="1" dirty="0"/>
              <a:t> IBM </a:t>
            </a:r>
            <a:r>
              <a:rPr lang="ru-RU" sz="2400" b="1" dirty="0"/>
              <a:t>и принтерам</a:t>
            </a:r>
            <a:r>
              <a:rPr lang="en-US" sz="2400" b="1" dirty="0"/>
              <a:t> HP</a:t>
            </a:r>
            <a:r>
              <a:rPr lang="ru-RU" sz="2400" b="1" dirty="0"/>
              <a:t>, непосредственно подсоединенным к сети</a:t>
            </a:r>
            <a:r>
              <a:rPr lang="en-US" sz="2400" b="1" dirty="0"/>
              <a:t>.</a:t>
            </a:r>
          </a:p>
          <a:p>
            <a:r>
              <a:rPr lang="ru-RU" sz="2400" b="1" dirty="0"/>
              <a:t>Системы на базе </a:t>
            </a:r>
            <a:r>
              <a:rPr lang="en-US" sz="2400" b="1" dirty="0"/>
              <a:t>Windows 2000 </a:t>
            </a:r>
            <a:r>
              <a:rPr lang="ru-RU" sz="2400" b="1" dirty="0"/>
              <a:t>могут взаимодействовать с компьютерами</a:t>
            </a:r>
            <a:r>
              <a:rPr lang="en-US" sz="2400" b="1" dirty="0"/>
              <a:t> Macintosh </a:t>
            </a:r>
            <a:r>
              <a:rPr lang="ru-RU" sz="2400" b="1" dirty="0"/>
              <a:t>с помощью протокола</a:t>
            </a:r>
            <a:r>
              <a:rPr lang="en-US" sz="2400" b="1" dirty="0"/>
              <a:t> Apple Talk</a:t>
            </a:r>
            <a:r>
              <a:rPr lang="ru-RU" sz="2400" b="1" dirty="0"/>
              <a:t>, если сервер в сети, работающий под </a:t>
            </a:r>
            <a:r>
              <a:rPr lang="en-US" sz="2400" b="1" dirty="0"/>
              <a:t>Windows 2000, </a:t>
            </a:r>
            <a:r>
              <a:rPr lang="ru-RU" sz="2400" b="1" dirty="0"/>
              <a:t>использует пакет </a:t>
            </a:r>
            <a:r>
              <a:rPr lang="en-US" sz="2400" b="1" dirty="0"/>
              <a:t>Windows 2000 Services for Macintosh.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1663" y="228600"/>
            <a:ext cx="8313737" cy="609600"/>
          </a:xfrm>
        </p:spPr>
        <p:txBody>
          <a:bodyPr/>
          <a:lstStyle/>
          <a:p>
            <a:r>
              <a:rPr lang="ru-RU" sz="3200" b="1"/>
              <a:t>Сетевые средства – механизмы распределенной обработки</a:t>
            </a:r>
            <a:endParaRPr lang="en-US" sz="3200" b="1"/>
          </a:p>
        </p:txBody>
      </p:sp>
      <p:sp>
        <p:nvSpPr>
          <p:cNvPr id="71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1700" y="1295400"/>
            <a:ext cx="7785100" cy="54022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000" b="1" dirty="0"/>
              <a:t>Windows 2000 </a:t>
            </a:r>
            <a:r>
              <a:rPr lang="ru-RU" sz="2000" b="1" dirty="0"/>
              <a:t>поддерживает распределенные приложения</a:t>
            </a:r>
            <a:r>
              <a:rPr lang="en-US" sz="2000" b="1" dirty="0"/>
              <a:t> </a:t>
            </a:r>
            <a:r>
              <a:rPr lang="ru-RU" sz="2000" b="1" dirty="0"/>
              <a:t>с помощью именованных</a:t>
            </a:r>
            <a:r>
              <a:rPr lang="en-US" sz="2000" b="1" dirty="0"/>
              <a:t> NetBIOS,</a:t>
            </a:r>
            <a:r>
              <a:rPr lang="ru-RU" sz="2000" b="1" dirty="0"/>
              <a:t> именованных конвейеров </a:t>
            </a:r>
            <a:r>
              <a:rPr lang="en-US" sz="2000" b="1" dirty="0"/>
              <a:t>(pipes)</a:t>
            </a:r>
            <a:r>
              <a:rPr lang="ru-RU" sz="2000" b="1" dirty="0"/>
              <a:t>,</a:t>
            </a:r>
            <a:r>
              <a:rPr lang="en-US" sz="2000" b="1" dirty="0"/>
              <a:t> </a:t>
            </a:r>
            <a:r>
              <a:rPr lang="en-US" sz="2000" b="1" dirty="0" err="1"/>
              <a:t>mailslots</a:t>
            </a:r>
            <a:r>
              <a:rPr lang="en-US" sz="2000" b="1" dirty="0"/>
              <a:t>, Windows Sockets, Remote Procedure Calls (RPC)</a:t>
            </a:r>
            <a:r>
              <a:rPr lang="ru-RU" sz="2000" b="1" dirty="0"/>
              <a:t> и</a:t>
            </a:r>
            <a:r>
              <a:rPr lang="en-US" sz="2000" b="1" dirty="0"/>
              <a:t> Network Dynamic Data Exchange (</a:t>
            </a:r>
            <a:r>
              <a:rPr lang="en-US" sz="2000" b="1" dirty="0" err="1"/>
              <a:t>NetDDE</a:t>
            </a:r>
            <a:r>
              <a:rPr lang="en-US" sz="2000" b="1" dirty="0"/>
              <a:t>).</a:t>
            </a:r>
          </a:p>
          <a:p>
            <a:pPr>
              <a:lnSpc>
                <a:spcPct val="90000"/>
              </a:lnSpc>
            </a:pPr>
            <a:r>
              <a:rPr lang="en-US" sz="2000" b="1" dirty="0"/>
              <a:t>NetBIOS </a:t>
            </a:r>
            <a:r>
              <a:rPr lang="ru-RU" sz="2000" b="1" dirty="0"/>
              <a:t>могут взаимодействовать через сеть, используя</a:t>
            </a:r>
            <a:r>
              <a:rPr lang="en-US" sz="2000" b="1" dirty="0"/>
              <a:t> NetBEUI, </a:t>
            </a:r>
            <a:r>
              <a:rPr lang="en-US" sz="2000" b="1" dirty="0" err="1"/>
              <a:t>NWLink</a:t>
            </a:r>
            <a:r>
              <a:rPr lang="ru-RU" sz="2000" b="1" dirty="0"/>
              <a:t> или</a:t>
            </a:r>
            <a:r>
              <a:rPr lang="en-US" sz="2000" b="1" dirty="0"/>
              <a:t> TCP/IP.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Именованные конвейеры – это </a:t>
            </a:r>
            <a:r>
              <a:rPr lang="en-US" sz="2000" b="1" dirty="0"/>
              <a:t> </a:t>
            </a:r>
            <a:r>
              <a:rPr lang="ru-RU" sz="2000" b="1" dirty="0"/>
              <a:t>механизм передачи сообщений через сетевую коннекцию. Они именуются с использованием</a:t>
            </a:r>
            <a:r>
              <a:rPr lang="en-US" sz="2000" b="1" dirty="0"/>
              <a:t> </a:t>
            </a:r>
            <a:r>
              <a:rPr lang="en-US" sz="2000" b="1" i="1" dirty="0"/>
              <a:t>uniform naming convention</a:t>
            </a:r>
            <a:r>
              <a:rPr lang="en-US" sz="2000" b="1" dirty="0"/>
              <a:t> (UNC).</a:t>
            </a:r>
          </a:p>
          <a:p>
            <a:pPr>
              <a:lnSpc>
                <a:spcPct val="90000"/>
              </a:lnSpc>
            </a:pPr>
            <a:r>
              <a:rPr lang="en-US" sz="2000" b="1" dirty="0" err="1"/>
              <a:t>Mailslots</a:t>
            </a:r>
            <a:r>
              <a:rPr lang="en-US" sz="2000" b="1" dirty="0"/>
              <a:t> </a:t>
            </a:r>
            <a:r>
              <a:rPr lang="ru-RU" sz="2000" b="1" dirty="0"/>
              <a:t>– это механизм передачи сообщений без непосредственного использования коннекции,</a:t>
            </a:r>
            <a:r>
              <a:rPr lang="en-US" sz="2000" b="1" dirty="0"/>
              <a:t> </a:t>
            </a:r>
            <a:r>
              <a:rPr lang="ru-RU" sz="2000" b="1" dirty="0"/>
              <a:t>основанный на приложениях типа поиска компонент в сети.</a:t>
            </a:r>
            <a:endParaRPr lang="en-US" sz="2000" b="1" dirty="0"/>
          </a:p>
          <a:p>
            <a:pPr>
              <a:lnSpc>
                <a:spcPct val="90000"/>
              </a:lnSpc>
            </a:pPr>
            <a:r>
              <a:rPr lang="en-US" sz="2000" b="1" dirty="0"/>
              <a:t>Winsock, API</a:t>
            </a:r>
            <a:r>
              <a:rPr lang="ru-RU" sz="2000" b="1" dirty="0"/>
              <a:t> для реализации сокетов под </a:t>
            </a:r>
            <a:r>
              <a:rPr lang="en-US" sz="2000" b="1" dirty="0"/>
              <a:t>Windows, - </a:t>
            </a:r>
            <a:r>
              <a:rPr lang="ru-RU" sz="2000" b="1" dirty="0"/>
              <a:t>это интерфейс уровня сеанса,</a:t>
            </a:r>
            <a:r>
              <a:rPr lang="en-US" sz="2000" b="1" dirty="0"/>
              <a:t> </a:t>
            </a:r>
            <a:r>
              <a:rPr lang="ru-RU" sz="2000" b="1" dirty="0"/>
              <a:t>который обеспечивает стандартизованный интерфейс</a:t>
            </a:r>
            <a:r>
              <a:rPr lang="en-US" sz="2000" b="1" dirty="0"/>
              <a:t> </a:t>
            </a:r>
            <a:r>
              <a:rPr lang="ru-RU" sz="2000" b="1" dirty="0"/>
              <a:t>для </a:t>
            </a:r>
            <a:r>
              <a:rPr lang="ru-RU" sz="2000" b="1" dirty="0" smtClean="0"/>
              <a:t>многих </a:t>
            </a:r>
            <a:r>
              <a:rPr lang="ru-RU" sz="2000" b="1" dirty="0"/>
              <a:t>транспортных протоколов,</a:t>
            </a:r>
            <a:r>
              <a:rPr lang="en-US" sz="2000" b="1" dirty="0"/>
              <a:t> </a:t>
            </a:r>
            <a:r>
              <a:rPr lang="ru-RU" sz="2000" b="1" dirty="0"/>
              <a:t>которые могут иметь различные схемы адресации</a:t>
            </a:r>
            <a:r>
              <a:rPr lang="en-US" sz="20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0975"/>
            <a:ext cx="8118475" cy="1114425"/>
          </a:xfrm>
        </p:spPr>
        <p:txBody>
          <a:bodyPr/>
          <a:lstStyle/>
          <a:p>
            <a:r>
              <a:rPr lang="ru-RU" sz="3600" b="1"/>
              <a:t>Механизмы распределенной обработки (прод.)</a:t>
            </a:r>
            <a:endParaRPr lang="en-US" sz="3600" b="1"/>
          </a:p>
        </p:txBody>
      </p:sp>
      <p:sp>
        <p:nvSpPr>
          <p:cNvPr id="71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848600" cy="4572000"/>
          </a:xfrm>
        </p:spPr>
        <p:txBody>
          <a:bodyPr>
            <a:normAutofit fontScale="92500"/>
          </a:bodyPr>
          <a:lstStyle/>
          <a:p>
            <a:r>
              <a:rPr lang="ru-RU" sz="2400" b="1" dirty="0"/>
              <a:t>Механизм</a:t>
            </a:r>
            <a:r>
              <a:rPr lang="en-US" sz="2400" b="1" dirty="0"/>
              <a:t> RPC </a:t>
            </a:r>
            <a:r>
              <a:rPr lang="ru-RU" sz="2400" b="1" dirty="0"/>
              <a:t>в </a:t>
            </a:r>
            <a:r>
              <a:rPr lang="en-US" sz="2400" b="1" dirty="0"/>
              <a:t>Windows 2000 </a:t>
            </a:r>
            <a:r>
              <a:rPr lang="ru-RU" sz="2400" b="1" dirty="0"/>
              <a:t>следует широко используемому стандарту</a:t>
            </a:r>
            <a:r>
              <a:rPr lang="en-US" sz="2400" b="1" dirty="0"/>
              <a:t> Distributed Computing Environment </a:t>
            </a:r>
            <a:r>
              <a:rPr lang="ru-RU" sz="2400" b="1" dirty="0"/>
              <a:t>для </a:t>
            </a:r>
            <a:r>
              <a:rPr lang="en-US" sz="2400" b="1" dirty="0"/>
              <a:t>RPC </a:t>
            </a:r>
            <a:r>
              <a:rPr lang="ru-RU" sz="2400" b="1" dirty="0"/>
              <a:t>- сообщений</a:t>
            </a:r>
            <a:r>
              <a:rPr lang="en-US" sz="2400" b="1" dirty="0"/>
              <a:t>, </a:t>
            </a:r>
            <a:r>
              <a:rPr lang="ru-RU" sz="2400" b="1" dirty="0"/>
              <a:t>так что </a:t>
            </a:r>
            <a:r>
              <a:rPr lang="ru-RU" sz="2400" b="1" dirty="0" smtClean="0"/>
              <a:t>программы</a:t>
            </a:r>
            <a:r>
              <a:rPr lang="ru-RU" sz="2400" b="1" dirty="0"/>
              <a:t>, использующие </a:t>
            </a:r>
            <a:r>
              <a:rPr lang="en-US" sz="2400" b="1" dirty="0"/>
              <a:t>RPC </a:t>
            </a:r>
            <a:r>
              <a:rPr lang="ru-RU" sz="2400" b="1" dirty="0"/>
              <a:t>для </a:t>
            </a:r>
            <a:r>
              <a:rPr lang="en-US" sz="2400" b="1" dirty="0"/>
              <a:t>Windows 2000, </a:t>
            </a:r>
            <a:r>
              <a:rPr lang="ru-RU" sz="2400" b="1" dirty="0"/>
              <a:t>имеют высокую степень переносимости</a:t>
            </a:r>
            <a:r>
              <a:rPr lang="en-US" sz="2400" b="1" dirty="0"/>
              <a:t>.</a:t>
            </a:r>
          </a:p>
          <a:p>
            <a:pPr lvl="1"/>
            <a:r>
              <a:rPr lang="en-US" sz="2400" b="1" dirty="0"/>
              <a:t>RPC </a:t>
            </a:r>
            <a:r>
              <a:rPr lang="ru-RU" sz="2400" b="1" dirty="0"/>
              <a:t>– сообщения посылаются с использованием</a:t>
            </a:r>
            <a:r>
              <a:rPr lang="en-US" sz="2400" b="1" dirty="0"/>
              <a:t> NetBIOS, </a:t>
            </a:r>
            <a:r>
              <a:rPr lang="ru-RU" sz="2400" b="1" dirty="0"/>
              <a:t>или </a:t>
            </a:r>
            <a:r>
              <a:rPr lang="en-US" sz="2400" b="1" dirty="0"/>
              <a:t>Winsock </a:t>
            </a:r>
            <a:r>
              <a:rPr lang="ru-RU" sz="2400" b="1" dirty="0"/>
              <a:t>в сетях</a:t>
            </a:r>
            <a:r>
              <a:rPr lang="en-US" sz="2400" b="1" dirty="0"/>
              <a:t> TCP/IP, </a:t>
            </a:r>
            <a:r>
              <a:rPr lang="ru-RU" sz="2400" b="1" dirty="0"/>
              <a:t>или именованные конвейеры в сетях</a:t>
            </a:r>
            <a:r>
              <a:rPr lang="en-US" sz="2400" b="1" dirty="0"/>
              <a:t> LAN Manager.</a:t>
            </a:r>
          </a:p>
          <a:p>
            <a:pPr lvl="1"/>
            <a:r>
              <a:rPr lang="en-US" sz="2400" b="1" dirty="0"/>
              <a:t>Windows 2000 </a:t>
            </a:r>
            <a:r>
              <a:rPr lang="ru-RU" sz="2400" b="1" dirty="0"/>
              <a:t>предоставляет</a:t>
            </a:r>
            <a:r>
              <a:rPr lang="en-US" sz="2400" b="1" dirty="0"/>
              <a:t> </a:t>
            </a:r>
            <a:r>
              <a:rPr lang="en-US" sz="2400" b="1" i="1" dirty="0"/>
              <a:t>Microsoft</a:t>
            </a:r>
            <a:r>
              <a:rPr lang="en-US" sz="2400" b="1" dirty="0"/>
              <a:t> </a:t>
            </a:r>
            <a:r>
              <a:rPr lang="en-US" sz="2400" b="1" i="1" dirty="0"/>
              <a:t>Interface Definition</a:t>
            </a:r>
            <a:r>
              <a:rPr lang="en-US" sz="2400" b="1" dirty="0"/>
              <a:t> </a:t>
            </a:r>
            <a:r>
              <a:rPr lang="en-US" sz="2400" b="1" i="1" dirty="0"/>
              <a:t>Language</a:t>
            </a:r>
            <a:r>
              <a:rPr lang="en-US" sz="2400" b="1" dirty="0"/>
              <a:t> </a:t>
            </a:r>
            <a:r>
              <a:rPr lang="ru-RU" sz="2400" b="1" dirty="0"/>
              <a:t>для описания имен, аргументов и результатов удаленных процедур</a:t>
            </a:r>
            <a:r>
              <a:rPr lang="en-US" sz="24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1625"/>
            <a:ext cx="8258204" cy="1055673"/>
          </a:xfrm>
        </p:spPr>
        <p:txBody>
          <a:bodyPr/>
          <a:lstStyle/>
          <a:p>
            <a:r>
              <a:rPr lang="ru-RU" b="1" dirty="0"/>
              <a:t>Система </a:t>
            </a:r>
            <a:r>
              <a:rPr lang="ru-RU" b="1" dirty="0" smtClean="0"/>
              <a:t>файлов</a:t>
            </a:r>
            <a:r>
              <a:rPr lang="en-US" b="1" dirty="0" smtClean="0"/>
              <a:t> NTFS</a:t>
            </a:r>
            <a:endParaRPr lang="en-US" b="1" dirty="0"/>
          </a:p>
        </p:txBody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786" y="1643050"/>
            <a:ext cx="7848600" cy="44958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ru-RU" sz="2000" b="1" dirty="0"/>
              <a:t>Фундаментальная структура системы файлов </a:t>
            </a:r>
            <a:r>
              <a:rPr lang="en-US" sz="2000" b="1" dirty="0"/>
              <a:t>Windows 2000 (NTFS) – </a:t>
            </a:r>
            <a:r>
              <a:rPr lang="ru-RU" sz="2000" b="1" i="1" dirty="0"/>
              <a:t>том (</a:t>
            </a:r>
            <a:r>
              <a:rPr lang="en-US" sz="2000" b="1" i="1" dirty="0"/>
              <a:t>volume</a:t>
            </a:r>
            <a:r>
              <a:rPr lang="en-US" sz="2000" b="1" dirty="0"/>
              <a:t>).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Создается утилитой администрирования диска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Основан на логическом диске (</a:t>
            </a:r>
            <a:r>
              <a:rPr lang="en-US" sz="2000" b="1" dirty="0"/>
              <a:t>partition).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Может занимать часть диска, целый диск или распределяться по нескольким дискам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Все метаданные</a:t>
            </a:r>
            <a:r>
              <a:rPr lang="en-US" sz="2000" b="1" dirty="0"/>
              <a:t>, </a:t>
            </a:r>
            <a:r>
              <a:rPr lang="ru-RU" sz="2000" b="1" dirty="0"/>
              <a:t>такие как информация о томе</a:t>
            </a:r>
            <a:r>
              <a:rPr lang="en-US" sz="2000" b="1" dirty="0"/>
              <a:t>, </a:t>
            </a:r>
            <a:r>
              <a:rPr lang="ru-RU" sz="2000" b="1" dirty="0"/>
              <a:t>хранятся в обычном файле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en-US" sz="2000" b="1" dirty="0"/>
              <a:t>NTFS </a:t>
            </a:r>
            <a:r>
              <a:rPr lang="ru-RU" sz="2000" b="1" dirty="0"/>
              <a:t>использует </a:t>
            </a:r>
            <a:r>
              <a:rPr lang="ru-RU" sz="2000" b="1" i="1" dirty="0"/>
              <a:t>кластеры </a:t>
            </a:r>
            <a:r>
              <a:rPr lang="ru-RU" sz="2000" b="1" dirty="0"/>
              <a:t>как базовую единицу выделения дисковой памяти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Кластер – число секторов диска, размер </a:t>
            </a:r>
            <a:r>
              <a:rPr lang="ru-RU" sz="2000" b="1" dirty="0" smtClean="0"/>
              <a:t>которого </a:t>
            </a:r>
            <a:r>
              <a:rPr lang="ru-RU" sz="2000" b="1" dirty="0"/>
              <a:t>– степень двойки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Поскольку размер кластера меньше, чем в </a:t>
            </a:r>
            <a:r>
              <a:rPr lang="en-US" sz="2000" b="1" dirty="0"/>
              <a:t>FAT16, </a:t>
            </a:r>
            <a:r>
              <a:rPr lang="ru-RU" sz="2000" b="1" dirty="0"/>
              <a:t>внутренняя фрагментация уменьшается</a:t>
            </a:r>
            <a:r>
              <a:rPr lang="en-US" sz="20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357166"/>
            <a:ext cx="7924800" cy="1066800"/>
          </a:xfrm>
        </p:spPr>
        <p:txBody>
          <a:bodyPr/>
          <a:lstStyle/>
          <a:p>
            <a:r>
              <a:rPr lang="ru-RU" sz="3600" b="1" dirty="0"/>
              <a:t>Сетевые средства – Перенаправления и серверы</a:t>
            </a:r>
            <a:endParaRPr lang="en-US" sz="3600" b="1" dirty="0"/>
          </a:p>
        </p:txBody>
      </p:sp>
      <p:sp>
        <p:nvSpPr>
          <p:cNvPr id="71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85926"/>
            <a:ext cx="8101042" cy="4691074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2400" b="1" dirty="0"/>
              <a:t>В </a:t>
            </a:r>
            <a:r>
              <a:rPr lang="en-US" sz="2400" b="1" dirty="0"/>
              <a:t>Windows 2000 </a:t>
            </a:r>
            <a:r>
              <a:rPr lang="ru-RU" sz="2400" b="1" dirty="0"/>
              <a:t>приложение</a:t>
            </a:r>
            <a:r>
              <a:rPr lang="en-US" sz="2400" b="1" dirty="0"/>
              <a:t> </a:t>
            </a:r>
            <a:r>
              <a:rPr lang="ru-RU" sz="2400" b="1" dirty="0"/>
              <a:t>может использовать</a:t>
            </a:r>
            <a:r>
              <a:rPr lang="en-US" sz="2400" b="1" dirty="0"/>
              <a:t> API </a:t>
            </a:r>
            <a:r>
              <a:rPr lang="ru-RU" sz="2400" b="1" dirty="0"/>
              <a:t>для ввода-вывода </a:t>
            </a:r>
            <a:r>
              <a:rPr lang="en-US" sz="2400" b="1" dirty="0"/>
              <a:t>Windows 2000  </a:t>
            </a:r>
            <a:r>
              <a:rPr lang="ru-RU" sz="2400" b="1" dirty="0"/>
              <a:t>для доступа к файлам удаленного компьютера, как к локальным файлам, при условии, что на удаленном компьютере</a:t>
            </a:r>
            <a:r>
              <a:rPr lang="en-US" sz="2400" b="1" dirty="0"/>
              <a:t> </a:t>
            </a:r>
            <a:r>
              <a:rPr lang="ru-RU" sz="2400" b="1" dirty="0"/>
              <a:t>исполняется</a:t>
            </a:r>
            <a:r>
              <a:rPr lang="en-US" sz="2400" b="1" dirty="0"/>
              <a:t> MS-NET server.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Перенаправитель</a:t>
            </a:r>
            <a:r>
              <a:rPr lang="en-US" sz="2400" b="1" dirty="0"/>
              <a:t> </a:t>
            </a:r>
            <a:r>
              <a:rPr lang="ru-RU" sz="2400" b="1" dirty="0"/>
              <a:t>(</a:t>
            </a:r>
            <a:r>
              <a:rPr lang="en-US" sz="2400" b="1" i="1" dirty="0"/>
              <a:t>redirector</a:t>
            </a:r>
            <a:r>
              <a:rPr lang="ru-RU" sz="2400" b="1" dirty="0"/>
              <a:t>) - </a:t>
            </a:r>
            <a:r>
              <a:rPr lang="en-US" sz="2400" b="1" dirty="0"/>
              <a:t> </a:t>
            </a:r>
            <a:r>
              <a:rPr lang="ru-RU" sz="2400" b="1" dirty="0"/>
              <a:t>это объект клиентской стороны,</a:t>
            </a:r>
            <a:r>
              <a:rPr lang="en-US" sz="2400" b="1" dirty="0"/>
              <a:t> </a:t>
            </a:r>
            <a:r>
              <a:rPr lang="ru-RU" sz="2400" b="1" dirty="0"/>
              <a:t>который пересылает запросы на ввод-вывод удаленных файлов. Эти запросы затем удовлетворяются сервером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Для повышения производительности и обеспечения безопасности, </a:t>
            </a:r>
            <a:r>
              <a:rPr lang="ru-RU" sz="2400" b="1" dirty="0" smtClean="0"/>
              <a:t>перенаправители </a:t>
            </a:r>
            <a:r>
              <a:rPr lang="ru-RU" sz="2400" b="1" dirty="0"/>
              <a:t>и серверы выполняются в режиме ядра</a:t>
            </a:r>
            <a:r>
              <a:rPr lang="en-US" sz="24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772400" cy="533400"/>
          </a:xfrm>
        </p:spPr>
        <p:txBody>
          <a:bodyPr/>
          <a:lstStyle/>
          <a:p>
            <a:r>
              <a:rPr lang="ru-RU" sz="3600" b="1"/>
              <a:t>Доступ к удаленному файлу</a:t>
            </a:r>
            <a:endParaRPr lang="en-US" sz="3600" b="1"/>
          </a:p>
        </p:txBody>
      </p:sp>
      <p:sp>
        <p:nvSpPr>
          <p:cNvPr id="71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7600" y="1077913"/>
            <a:ext cx="7188200" cy="517048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u-RU" sz="2000" b="1" dirty="0"/>
              <a:t>Приложение вызывает менеджер ввода-вывода</a:t>
            </a:r>
            <a:r>
              <a:rPr lang="en-US" sz="2000" b="1" dirty="0"/>
              <a:t> </a:t>
            </a:r>
            <a:r>
              <a:rPr lang="ru-RU" sz="2000" b="1" dirty="0"/>
              <a:t>для запроса на открытие файла</a:t>
            </a:r>
            <a:r>
              <a:rPr lang="en-US" sz="2000" b="1" dirty="0"/>
              <a:t> (</a:t>
            </a:r>
            <a:r>
              <a:rPr lang="ru-RU" sz="2000" b="1" dirty="0"/>
              <a:t>предполагается, что имя файла – в стандартном формате</a:t>
            </a:r>
            <a:r>
              <a:rPr lang="en-US" sz="2000" b="1" dirty="0"/>
              <a:t> UNC).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Менеджер ввода-вывода конструирует пакет запроса на ввод-вывод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Менеджер ввода-вывода распознает, что это запрос к удаленному файлу</a:t>
            </a:r>
            <a:r>
              <a:rPr lang="en-US" sz="2000" b="1" dirty="0"/>
              <a:t>, </a:t>
            </a:r>
            <a:r>
              <a:rPr lang="ru-RU" sz="2000" b="1" dirty="0"/>
              <a:t>и вызывает специальный драйвер, называемый</a:t>
            </a:r>
            <a:r>
              <a:rPr lang="en-US" sz="2000" b="1" dirty="0"/>
              <a:t> Multiple Universal Naming Convention Provider (MUP).</a:t>
            </a:r>
          </a:p>
          <a:p>
            <a:pPr>
              <a:lnSpc>
                <a:spcPct val="90000"/>
              </a:lnSpc>
            </a:pPr>
            <a:r>
              <a:rPr lang="en-US" sz="2000" b="1" dirty="0"/>
              <a:t>MUP </a:t>
            </a:r>
            <a:r>
              <a:rPr lang="ru-RU" sz="2000" b="1" dirty="0"/>
              <a:t>посылает пакет запроса на ввод-вывод</a:t>
            </a:r>
            <a:r>
              <a:rPr lang="en-US" sz="2000" b="1" dirty="0"/>
              <a:t> </a:t>
            </a:r>
            <a:r>
              <a:rPr lang="ru-RU" sz="2000" b="1" dirty="0"/>
              <a:t>асинхронно всем зарегистрированным перенаправителям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Перенаправитель, который может удовлетворить  данный запрос, отвечает</a:t>
            </a:r>
            <a:r>
              <a:rPr lang="en-US" sz="2000" b="1" dirty="0"/>
              <a:t> MUP.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Для того, чтобы не задавать тот же вопрос перенаправителям в будущем</a:t>
            </a:r>
            <a:r>
              <a:rPr lang="en-US" sz="2000" b="1" dirty="0"/>
              <a:t>, MUP </a:t>
            </a:r>
            <a:r>
              <a:rPr lang="ru-RU" sz="2000" b="1" dirty="0"/>
              <a:t>использует кэш-память</a:t>
            </a:r>
            <a:r>
              <a:rPr lang="en-US" sz="2000" b="1" dirty="0"/>
              <a:t> </a:t>
            </a:r>
            <a:r>
              <a:rPr lang="ru-RU" sz="2000" b="1" dirty="0"/>
              <a:t>для запоминания того, какой перенаправитель может работать с этим файлом</a:t>
            </a:r>
            <a:r>
              <a:rPr lang="en-US" sz="20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Доступ к удаленному файлу (прод.)</a:t>
            </a:r>
            <a:endParaRPr lang="en-US" sz="3600" b="1"/>
          </a:p>
        </p:txBody>
      </p:sp>
      <p:sp>
        <p:nvSpPr>
          <p:cNvPr id="71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u-RU" sz="2400" b="1" dirty="0"/>
              <a:t>Перенаправитель посылает сетевой запрос удаленной системе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Сетевые драйверы удаленной системы</a:t>
            </a:r>
            <a:r>
              <a:rPr lang="en-US" sz="2400" b="1" dirty="0"/>
              <a:t> </a:t>
            </a:r>
            <a:r>
              <a:rPr lang="ru-RU" sz="2400" b="1" dirty="0"/>
              <a:t>получают запрос и передают его драйверу сервера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Драйвер сервера перепоручает этот запрос драйверу соответствующей файловой системы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Соответствующий драйвер вызывается для доступа к данным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Результаты возвращаются драйверу сервера</a:t>
            </a:r>
            <a:r>
              <a:rPr lang="en-US" sz="2400" b="1" dirty="0"/>
              <a:t>, </a:t>
            </a:r>
            <a:r>
              <a:rPr lang="ru-RU" sz="2400" b="1" dirty="0"/>
              <a:t>который пересылает данные перенаправителю, передавшему запрос</a:t>
            </a:r>
            <a:r>
              <a:rPr lang="en-US" sz="24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850" name="Rectangle 2050"/>
          <p:cNvSpPr>
            <a:spLocks noGrp="1" noChangeArrowheads="1"/>
          </p:cNvSpPr>
          <p:nvPr>
            <p:ph type="title"/>
          </p:nvPr>
        </p:nvSpPr>
        <p:spPr>
          <a:xfrm>
            <a:off x="457200" y="301625"/>
            <a:ext cx="8329642" cy="1127111"/>
          </a:xfrm>
        </p:spPr>
        <p:txBody>
          <a:bodyPr/>
          <a:lstStyle/>
          <a:p>
            <a:r>
              <a:rPr lang="ru-RU" sz="3600" b="1" dirty="0" smtClean="0"/>
              <a:t>Сетевые </a:t>
            </a:r>
            <a:r>
              <a:rPr lang="ru-RU" sz="3600" b="1" dirty="0"/>
              <a:t>средства - Домены</a:t>
            </a:r>
            <a:endParaRPr lang="en-US" sz="3600" b="1" dirty="0"/>
          </a:p>
        </p:txBody>
      </p:sp>
      <p:sp>
        <p:nvSpPr>
          <p:cNvPr id="718851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1365250" y="1428736"/>
            <a:ext cx="6778650" cy="469742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000" b="1" dirty="0"/>
              <a:t>Windows NT </a:t>
            </a:r>
            <a:r>
              <a:rPr lang="ru-RU" sz="2000" b="1" dirty="0"/>
              <a:t>использует концепцию домена для управления глобальными правами доступа между группами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Домен – это группа машин, использующих </a:t>
            </a:r>
            <a:r>
              <a:rPr lang="en-US" sz="2000" b="1" dirty="0"/>
              <a:t>Windows NT Server, </a:t>
            </a:r>
            <a:r>
              <a:rPr lang="ru-RU" sz="2000" b="1" dirty="0"/>
              <a:t>которые используют одну и ту же политику безопасности и одну и ту же пользовательскую базу данных.</a:t>
            </a:r>
            <a:endParaRPr lang="en-US" sz="2000" b="1" dirty="0"/>
          </a:p>
          <a:p>
            <a:pPr>
              <a:lnSpc>
                <a:spcPct val="90000"/>
              </a:lnSpc>
            </a:pPr>
            <a:r>
              <a:rPr lang="en-US" sz="2000" b="1" dirty="0"/>
              <a:t>Windows 2000 </a:t>
            </a:r>
            <a:r>
              <a:rPr lang="ru-RU" sz="2000" b="1" dirty="0"/>
              <a:t>обеспечивает три модели</a:t>
            </a:r>
            <a:r>
              <a:rPr lang="en-US" sz="2000" b="1" dirty="0"/>
              <a:t> </a:t>
            </a:r>
            <a:r>
              <a:rPr lang="ru-RU" sz="2000" b="1" dirty="0"/>
              <a:t>установки доверительных связей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i="1" dirty="0"/>
              <a:t>Однонаправленную - </a:t>
            </a:r>
            <a:r>
              <a:rPr lang="en-US" sz="2000" b="1" i="1" dirty="0"/>
              <a:t> A </a:t>
            </a:r>
            <a:r>
              <a:rPr lang="ru-RU" sz="2000" b="1" i="1" dirty="0"/>
              <a:t>доверяет</a:t>
            </a:r>
            <a:r>
              <a:rPr lang="en-US" sz="2000" b="1" i="1" dirty="0"/>
              <a:t> B</a:t>
            </a:r>
          </a:p>
          <a:p>
            <a:pPr lvl="1">
              <a:lnSpc>
                <a:spcPct val="90000"/>
              </a:lnSpc>
            </a:pPr>
            <a:r>
              <a:rPr lang="ru-RU" sz="2000" b="1" i="1" dirty="0"/>
              <a:t>Двунаправленную, или транзитивную -</a:t>
            </a:r>
            <a:r>
              <a:rPr lang="en-US" sz="2000" b="1" i="1" dirty="0"/>
              <a:t> A </a:t>
            </a:r>
            <a:r>
              <a:rPr lang="ru-RU" sz="2000" b="1" i="1" dirty="0"/>
              <a:t>доверяет</a:t>
            </a:r>
            <a:r>
              <a:rPr lang="en-US" sz="2000" b="1" i="1" dirty="0"/>
              <a:t> B, B </a:t>
            </a:r>
            <a:r>
              <a:rPr lang="ru-RU" sz="2000" b="1" i="1" dirty="0"/>
              <a:t>доверяет</a:t>
            </a:r>
            <a:r>
              <a:rPr lang="en-US" sz="2000" b="1" i="1" dirty="0"/>
              <a:t> C</a:t>
            </a:r>
            <a:r>
              <a:rPr lang="ru-RU" sz="2000" b="1" i="1" dirty="0"/>
              <a:t>, следовательно,</a:t>
            </a:r>
            <a:r>
              <a:rPr lang="en-US" sz="2000" b="1" i="1" dirty="0"/>
              <a:t>  A, B, C </a:t>
            </a:r>
            <a:r>
              <a:rPr lang="ru-RU" sz="2000" b="1" i="1" dirty="0"/>
              <a:t>доверяют друг другу</a:t>
            </a:r>
            <a:endParaRPr lang="en-US" sz="2000" b="1" i="1" dirty="0"/>
          </a:p>
          <a:p>
            <a:pPr lvl="1">
              <a:lnSpc>
                <a:spcPct val="90000"/>
              </a:lnSpc>
            </a:pPr>
            <a:r>
              <a:rPr lang="ru-RU" sz="2000" b="1" i="1" dirty="0"/>
              <a:t>Перекрестную (</a:t>
            </a:r>
            <a:r>
              <a:rPr lang="en-US" sz="2000" b="1" i="1" dirty="0"/>
              <a:t>Crosslink</a:t>
            </a:r>
            <a:r>
              <a:rPr lang="ru-RU" sz="2000" b="1" i="1" dirty="0"/>
              <a:t>)</a:t>
            </a:r>
            <a:r>
              <a:rPr lang="en-US" sz="2000" b="1" i="1" dirty="0"/>
              <a:t> – </a:t>
            </a:r>
            <a:r>
              <a:rPr lang="ru-RU" sz="2000" b="1" i="1" dirty="0"/>
              <a:t>допускает, чтобы аутентификация миновала иерархию,</a:t>
            </a:r>
            <a:r>
              <a:rPr lang="en-US" sz="2000" b="1" i="1" dirty="0"/>
              <a:t> </a:t>
            </a:r>
            <a:r>
              <a:rPr lang="ru-RU" sz="2000" b="1" i="1" dirty="0"/>
              <a:t>с целью сокращения аутентификационного трафика</a:t>
            </a:r>
            <a:r>
              <a:rPr lang="en-US" sz="2000" b="1" i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8001000" cy="457200"/>
          </a:xfrm>
        </p:spPr>
        <p:txBody>
          <a:bodyPr/>
          <a:lstStyle/>
          <a:p>
            <a:r>
              <a:rPr lang="ru-RU" sz="3600" b="1"/>
              <a:t>Разрешение имен в сетях</a:t>
            </a:r>
            <a:r>
              <a:rPr lang="en-US" sz="3600" b="1"/>
              <a:t> TCP/IP</a:t>
            </a:r>
          </a:p>
        </p:txBody>
      </p:sp>
      <p:sp>
        <p:nvSpPr>
          <p:cNvPr id="71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27125" y="1304925"/>
            <a:ext cx="7712075" cy="517207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sz="2400" b="1" dirty="0"/>
              <a:t>В сети</a:t>
            </a:r>
            <a:r>
              <a:rPr lang="en-US" sz="2400" b="1" dirty="0"/>
              <a:t> IP </a:t>
            </a:r>
            <a:r>
              <a:rPr lang="ru-RU" sz="2400" b="1" dirty="0"/>
              <a:t>разрешение имен –</a:t>
            </a:r>
            <a:r>
              <a:rPr lang="en-US" sz="2400" b="1" dirty="0"/>
              <a:t> </a:t>
            </a:r>
            <a:r>
              <a:rPr lang="ru-RU" sz="2400" b="1" dirty="0"/>
              <a:t>это процесс преобразования имени компьютера в </a:t>
            </a:r>
            <a:r>
              <a:rPr lang="en-US" sz="2400" b="1" dirty="0"/>
              <a:t>IP-</a:t>
            </a:r>
            <a:r>
              <a:rPr lang="ru-RU" sz="2400" b="1" dirty="0"/>
              <a:t>адрес</a:t>
            </a:r>
            <a:r>
              <a:rPr lang="en-US" sz="2400" b="1" dirty="0"/>
              <a:t>.</a:t>
            </a:r>
            <a:br>
              <a:rPr lang="en-US" sz="2400" b="1" dirty="0"/>
            </a:b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/>
              <a:t>	</a:t>
            </a:r>
            <a:r>
              <a:rPr lang="ru-RU" sz="2400" b="1" dirty="0"/>
              <a:t>Например, </a:t>
            </a:r>
            <a:r>
              <a:rPr lang="en-US" sz="2400" b="1" dirty="0"/>
              <a:t> </a:t>
            </a:r>
            <a:r>
              <a:rPr lang="en-US" sz="2400" b="1" dirty="0">
                <a:latin typeface="Courier" pitchFamily="49" charset="0"/>
              </a:rPr>
              <a:t>www.bell-labs.com</a:t>
            </a:r>
            <a:r>
              <a:rPr lang="en-US" sz="2400" b="1" dirty="0"/>
              <a:t> </a:t>
            </a:r>
            <a:r>
              <a:rPr lang="ru-RU" sz="2400" b="1" dirty="0"/>
              <a:t> преобразуется в </a:t>
            </a:r>
            <a:r>
              <a:rPr lang="en-US" sz="2400" b="1" dirty="0"/>
              <a:t> </a:t>
            </a:r>
            <a:r>
              <a:rPr lang="en-US" sz="2400" b="1" dirty="0">
                <a:latin typeface="Courier" pitchFamily="49" charset="0"/>
              </a:rPr>
              <a:t>135.104.1.14</a:t>
            </a:r>
            <a:br>
              <a:rPr lang="en-US" sz="2400" b="1" dirty="0">
                <a:latin typeface="Courier" pitchFamily="49" charset="0"/>
              </a:rPr>
            </a:br>
            <a:endParaRPr lang="en-US" sz="2400" b="1" dirty="0"/>
          </a:p>
          <a:p>
            <a:pPr>
              <a:lnSpc>
                <a:spcPct val="90000"/>
              </a:lnSpc>
            </a:pPr>
            <a:r>
              <a:rPr lang="en-US" sz="2400" b="1" dirty="0"/>
              <a:t>Windows 2000 </a:t>
            </a:r>
            <a:r>
              <a:rPr lang="ru-RU" sz="2400" b="1" dirty="0"/>
              <a:t>обеспечивает несколько методов разрешения имен</a:t>
            </a:r>
            <a:r>
              <a:rPr lang="en-US" sz="2400" b="1" dirty="0"/>
              <a:t>:</a:t>
            </a:r>
          </a:p>
          <a:p>
            <a:pPr lvl="1">
              <a:lnSpc>
                <a:spcPct val="90000"/>
              </a:lnSpc>
            </a:pPr>
            <a:r>
              <a:rPr lang="en-US" sz="2400" b="1" dirty="0"/>
              <a:t>Windows Internet Name Service (WINS)</a:t>
            </a:r>
          </a:p>
          <a:p>
            <a:pPr lvl="1">
              <a:lnSpc>
                <a:spcPct val="90000"/>
              </a:lnSpc>
            </a:pPr>
            <a:r>
              <a:rPr lang="en-US" sz="2400" b="1" dirty="0"/>
              <a:t>broadcast name resolution</a:t>
            </a:r>
          </a:p>
          <a:p>
            <a:pPr lvl="1">
              <a:lnSpc>
                <a:spcPct val="90000"/>
              </a:lnSpc>
            </a:pPr>
            <a:r>
              <a:rPr lang="en-US" sz="2400" b="1" dirty="0"/>
              <a:t>domain name system (DNS)</a:t>
            </a:r>
          </a:p>
          <a:p>
            <a:pPr lvl="1">
              <a:lnSpc>
                <a:spcPct val="90000"/>
              </a:lnSpc>
            </a:pPr>
            <a:r>
              <a:rPr lang="en-US" sz="2400" b="1" dirty="0"/>
              <a:t>a host file </a:t>
            </a:r>
          </a:p>
          <a:p>
            <a:pPr lvl="1">
              <a:lnSpc>
                <a:spcPct val="90000"/>
              </a:lnSpc>
            </a:pPr>
            <a:r>
              <a:rPr lang="en-US" sz="2400" b="1" dirty="0"/>
              <a:t>an LMHOSTS file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Разрешение имен (прод.)</a:t>
            </a:r>
            <a:endParaRPr lang="en-US" sz="3600" b="1"/>
          </a:p>
        </p:txBody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b="1" dirty="0"/>
              <a:t>WINS </a:t>
            </a:r>
            <a:r>
              <a:rPr lang="ru-RU" sz="2400" b="1" dirty="0"/>
              <a:t>состоит из одного или более</a:t>
            </a:r>
            <a:r>
              <a:rPr lang="en-US" sz="2400" b="1" dirty="0"/>
              <a:t> WINS </a:t>
            </a:r>
            <a:r>
              <a:rPr lang="ru-RU" sz="2400" b="1" dirty="0"/>
              <a:t>– серверов, поддерживающих</a:t>
            </a:r>
            <a:r>
              <a:rPr lang="en-US" sz="2400" b="1" dirty="0"/>
              <a:t> </a:t>
            </a:r>
            <a:r>
              <a:rPr lang="ru-RU" sz="2400" b="1" dirty="0"/>
              <a:t>динамическую базу данных </a:t>
            </a:r>
            <a:r>
              <a:rPr lang="en-US" sz="2400" b="1" dirty="0"/>
              <a:t> </a:t>
            </a:r>
            <a:r>
              <a:rPr lang="ru-RU" sz="2400" b="1" dirty="0"/>
              <a:t>о связях между именами и </a:t>
            </a:r>
            <a:r>
              <a:rPr lang="en-US" sz="2400" b="1" dirty="0"/>
              <a:t>IP-</a:t>
            </a:r>
            <a:r>
              <a:rPr lang="ru-RU" sz="2400" b="1" dirty="0"/>
              <a:t>адресами</a:t>
            </a:r>
            <a:r>
              <a:rPr lang="en-US" sz="2400" b="1" dirty="0"/>
              <a:t>, </a:t>
            </a:r>
            <a:r>
              <a:rPr lang="ru-RU" sz="2400" b="1" dirty="0"/>
              <a:t>а также </a:t>
            </a:r>
            <a:r>
              <a:rPr lang="ru-RU" sz="2400" b="1" dirty="0" smtClean="0"/>
              <a:t>клиентского программного обеспечения </a:t>
            </a:r>
            <a:r>
              <a:rPr lang="ru-RU" sz="2400" b="1" dirty="0"/>
              <a:t>для запросов к серверам</a:t>
            </a:r>
            <a:r>
              <a:rPr lang="en-US" sz="2400" b="1" dirty="0"/>
              <a:t>.</a:t>
            </a:r>
          </a:p>
          <a:p>
            <a:r>
              <a:rPr lang="en-US" sz="2400" b="1" dirty="0"/>
              <a:t>WINS </a:t>
            </a:r>
            <a:r>
              <a:rPr lang="ru-RU" sz="2400" b="1" dirty="0"/>
              <a:t>использует</a:t>
            </a:r>
            <a:r>
              <a:rPr lang="en-US" sz="2400" b="1" dirty="0"/>
              <a:t> Dynamic Host Configuration Protocol (DHCP), </a:t>
            </a:r>
            <a:r>
              <a:rPr lang="ru-RU" sz="2400" b="1" dirty="0"/>
              <a:t>который автоматически обновляет адресные конфигурации в</a:t>
            </a:r>
            <a:r>
              <a:rPr lang="en-US" sz="2400" b="1" dirty="0"/>
              <a:t> </a:t>
            </a:r>
            <a:r>
              <a:rPr lang="ru-RU" sz="2400" b="1" dirty="0"/>
              <a:t>базе данных</a:t>
            </a:r>
            <a:r>
              <a:rPr lang="en-US" sz="2400" b="1" dirty="0"/>
              <a:t> WINS</a:t>
            </a:r>
            <a:r>
              <a:rPr lang="ru-RU" sz="2400" b="1" dirty="0"/>
              <a:t> без вмешательства пользователя или системного администратора</a:t>
            </a:r>
            <a:r>
              <a:rPr lang="en-US" sz="24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" y="228600"/>
            <a:ext cx="8915400" cy="1131888"/>
          </a:xfrm>
        </p:spPr>
        <p:txBody>
          <a:bodyPr/>
          <a:lstStyle/>
          <a:p>
            <a:r>
              <a:rPr lang="ru-RU" sz="2800" b="1" dirty="0"/>
              <a:t>Программный интерфейс –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Доступ </a:t>
            </a:r>
            <a:r>
              <a:rPr lang="ru-RU" sz="2800" b="1" dirty="0"/>
              <a:t>к объектам </a:t>
            </a:r>
            <a:r>
              <a:rPr lang="ru-RU" sz="2800" b="1" dirty="0" smtClean="0"/>
              <a:t>ядра</a:t>
            </a:r>
            <a:endParaRPr lang="en-US" sz="2800" b="1" dirty="0"/>
          </a:p>
        </p:txBody>
      </p:sp>
      <p:sp>
        <p:nvSpPr>
          <p:cNvPr id="72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4724400"/>
          </a:xfrm>
        </p:spPr>
        <p:txBody>
          <a:bodyPr>
            <a:normAutofit fontScale="85000" lnSpcReduction="20000"/>
          </a:bodyPr>
          <a:lstStyle/>
          <a:p>
            <a:r>
              <a:rPr lang="ru-RU" sz="2000" b="1" dirty="0"/>
              <a:t>Процесс получает доступ к объекту ядра, называемому</a:t>
            </a:r>
            <a:r>
              <a:rPr lang="en-US" sz="2000" b="1" dirty="0"/>
              <a:t> </a:t>
            </a:r>
            <a:r>
              <a:rPr lang="en-US" sz="2000" b="1" dirty="0">
                <a:latin typeface="Courier" pitchFamily="49" charset="0"/>
              </a:rPr>
              <a:t>XXX</a:t>
            </a:r>
            <a:r>
              <a:rPr lang="ru-RU" sz="2000" b="1" dirty="0">
                <a:latin typeface="Courier" pitchFamily="49" charset="0"/>
              </a:rPr>
              <a:t>,</a:t>
            </a:r>
            <a:r>
              <a:rPr lang="en-US" sz="2000" b="1" dirty="0"/>
              <a:t> </a:t>
            </a:r>
            <a:r>
              <a:rPr lang="ru-RU" sz="2000" b="1" dirty="0"/>
              <a:t>путем вызова функции</a:t>
            </a:r>
            <a:r>
              <a:rPr lang="en-US" sz="2000" b="1" dirty="0"/>
              <a:t> </a:t>
            </a:r>
            <a:r>
              <a:rPr lang="en-US" sz="2000" b="1" dirty="0" err="1">
                <a:latin typeface="Courier" pitchFamily="49" charset="0"/>
              </a:rPr>
              <a:t>CreateXXX</a:t>
            </a:r>
            <a:r>
              <a:rPr lang="en-US" sz="2000" b="1" dirty="0"/>
              <a:t> </a:t>
            </a:r>
            <a:r>
              <a:rPr lang="ru-RU" sz="2000" b="1" dirty="0"/>
              <a:t>для получения (открытия) ссылки (</a:t>
            </a:r>
            <a:r>
              <a:rPr lang="en-US" sz="2000" b="1" i="1" dirty="0"/>
              <a:t>handle</a:t>
            </a:r>
            <a:r>
              <a:rPr lang="ru-RU" sz="2000" b="1" dirty="0"/>
              <a:t>)</a:t>
            </a:r>
            <a:r>
              <a:rPr lang="en-US" sz="2000" b="1" dirty="0"/>
              <a:t> </a:t>
            </a:r>
            <a:r>
              <a:rPr lang="ru-RU" sz="2000" b="1" dirty="0"/>
              <a:t>на</a:t>
            </a:r>
            <a:r>
              <a:rPr lang="en-US" sz="2000" b="1" dirty="0"/>
              <a:t> </a:t>
            </a:r>
            <a:r>
              <a:rPr lang="en-US" sz="2000" b="1" dirty="0">
                <a:latin typeface="Courier" pitchFamily="49" charset="0"/>
              </a:rPr>
              <a:t>XXX</a:t>
            </a:r>
            <a:r>
              <a:rPr lang="en-US" sz="2000" b="1" dirty="0"/>
              <a:t>; </a:t>
            </a:r>
            <a:r>
              <a:rPr lang="ru-RU" sz="2000" b="1" dirty="0"/>
              <a:t>ссылка уникальна для данного процесса</a:t>
            </a:r>
            <a:r>
              <a:rPr lang="en-US" sz="2000" b="1" dirty="0"/>
              <a:t>.</a:t>
            </a:r>
          </a:p>
          <a:p>
            <a:r>
              <a:rPr lang="ru-RU" sz="2000" b="1" dirty="0"/>
              <a:t>Ссылка может быть закрыта вызовом функции</a:t>
            </a:r>
            <a:r>
              <a:rPr lang="en-US" sz="2000" b="1" dirty="0"/>
              <a:t> </a:t>
            </a:r>
            <a:r>
              <a:rPr lang="en-US" sz="2000" b="1" dirty="0" err="1">
                <a:latin typeface="Courier" pitchFamily="49" charset="0"/>
              </a:rPr>
              <a:t>CloseHandle</a:t>
            </a:r>
            <a:r>
              <a:rPr lang="en-US" sz="2000" b="1" dirty="0"/>
              <a:t>; </a:t>
            </a:r>
            <a:r>
              <a:rPr lang="ru-RU" sz="2000" b="1" dirty="0"/>
              <a:t>система может удалить данный объект, если счетчик ссылок на него стал равным нулю</a:t>
            </a:r>
            <a:r>
              <a:rPr lang="en-US" sz="2000" b="1" dirty="0"/>
              <a:t>.</a:t>
            </a:r>
          </a:p>
          <a:p>
            <a:r>
              <a:rPr lang="en-US" sz="2000" b="1" dirty="0"/>
              <a:t>Windows 2000 </a:t>
            </a:r>
            <a:r>
              <a:rPr lang="ru-RU" sz="2000" b="1" dirty="0" smtClean="0"/>
              <a:t> применяет три </a:t>
            </a:r>
            <a:r>
              <a:rPr lang="ru-RU" sz="2000" b="1" dirty="0"/>
              <a:t>способа совместного использования объекта несколькими процессами</a:t>
            </a:r>
            <a:r>
              <a:rPr lang="en-US" sz="2000" b="1" dirty="0"/>
              <a:t>.</a:t>
            </a:r>
          </a:p>
          <a:p>
            <a:pPr lvl="1"/>
            <a:r>
              <a:rPr lang="ru-RU" sz="2000" b="1" dirty="0"/>
              <a:t>Дочерний процесс наследует ссылку на объект</a:t>
            </a:r>
            <a:r>
              <a:rPr lang="en-US" sz="2000" b="1" dirty="0"/>
              <a:t>.</a:t>
            </a:r>
          </a:p>
          <a:p>
            <a:pPr lvl="1"/>
            <a:r>
              <a:rPr lang="ru-RU" sz="2000" b="1" dirty="0"/>
              <a:t>Один процесс дает объекту имя при его создании, а другой процесс</a:t>
            </a:r>
            <a:r>
              <a:rPr lang="en-US" sz="2000" b="1" dirty="0"/>
              <a:t> </a:t>
            </a:r>
            <a:r>
              <a:rPr lang="ru-RU" sz="2000" b="1" dirty="0"/>
              <a:t>открывает данное имя</a:t>
            </a:r>
            <a:r>
              <a:rPr lang="en-US" sz="2000" b="1" dirty="0"/>
              <a:t>.</a:t>
            </a:r>
          </a:p>
          <a:p>
            <a:pPr lvl="1">
              <a:buClr>
                <a:schemeClr val="tx1"/>
              </a:buClr>
              <a:buFont typeface="Wingdings 2" pitchFamily="18" charset="2"/>
              <a:buChar char=""/>
            </a:pPr>
            <a:r>
              <a:rPr lang="ru-RU" sz="2000" b="1" dirty="0">
                <a:latin typeface="Courier" pitchFamily="49" charset="0"/>
              </a:rPr>
              <a:t>Функция </a:t>
            </a:r>
            <a:r>
              <a:rPr lang="en-US" sz="2000" b="1" dirty="0" err="1">
                <a:latin typeface="Courier" pitchFamily="49" charset="0"/>
              </a:rPr>
              <a:t>DuplicateHandle</a:t>
            </a:r>
            <a:r>
              <a:rPr lang="en-US" sz="2000" b="1" dirty="0"/>
              <a:t>:</a:t>
            </a:r>
          </a:p>
          <a:p>
            <a:pPr lvl="2"/>
            <a:r>
              <a:rPr lang="ru-RU" sz="2000" b="1" dirty="0"/>
              <a:t>Если известна ссылка на процесс и значение ссылки,</a:t>
            </a:r>
            <a:r>
              <a:rPr lang="en-US" sz="2000" b="1" dirty="0"/>
              <a:t> </a:t>
            </a:r>
            <a:r>
              <a:rPr lang="ru-RU" sz="2000" b="1" dirty="0"/>
              <a:t>то другой процесс</a:t>
            </a:r>
            <a:r>
              <a:rPr lang="en-US" sz="2000" b="1" dirty="0"/>
              <a:t> </a:t>
            </a:r>
            <a:r>
              <a:rPr lang="ru-RU" sz="2000" b="1" dirty="0"/>
              <a:t>может получить ссылку на тот же объект</a:t>
            </a:r>
            <a:r>
              <a:rPr lang="en-US" sz="2000" b="1" dirty="0"/>
              <a:t>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457200"/>
            <a:ext cx="8548687" cy="1066800"/>
          </a:xfrm>
        </p:spPr>
        <p:txBody>
          <a:bodyPr/>
          <a:lstStyle/>
          <a:p>
            <a:r>
              <a:rPr lang="ru-RU" sz="3200" b="1" dirty="0"/>
              <a:t>Программный интерфейс –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Управление </a:t>
            </a:r>
            <a:r>
              <a:rPr lang="ru-RU" sz="3200" b="1" dirty="0"/>
              <a:t>процессами</a:t>
            </a:r>
            <a:endParaRPr lang="en-US" sz="3200" b="1" dirty="0"/>
          </a:p>
        </p:txBody>
      </p:sp>
      <p:sp>
        <p:nvSpPr>
          <p:cNvPr id="72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b="1" dirty="0"/>
              <a:t>Процесс запускается функцией</a:t>
            </a:r>
            <a:r>
              <a:rPr lang="en-US" sz="2400" b="1" dirty="0"/>
              <a:t> </a:t>
            </a:r>
            <a:r>
              <a:rPr lang="en-US" sz="2400" b="1" dirty="0" err="1">
                <a:latin typeface="Courier" pitchFamily="49" charset="0"/>
              </a:rPr>
              <a:t>CreateProcess</a:t>
            </a:r>
            <a:r>
              <a:rPr lang="ru-RU" sz="2400" b="1" dirty="0"/>
              <a:t>, которая загружает все </a:t>
            </a:r>
            <a:r>
              <a:rPr lang="en-US" sz="2400" b="1" dirty="0"/>
              <a:t>DLL, </a:t>
            </a:r>
            <a:r>
              <a:rPr lang="ru-RU" sz="2400" b="1" dirty="0"/>
              <a:t>используемые процессом, и </a:t>
            </a:r>
            <a:r>
              <a:rPr lang="en-US" sz="2400" b="1" dirty="0"/>
              <a:t> </a:t>
            </a:r>
            <a:r>
              <a:rPr lang="ru-RU" sz="2400" b="1" dirty="0"/>
              <a:t>создает первичный поток (</a:t>
            </a:r>
            <a:r>
              <a:rPr lang="en-US" sz="2400" b="1" i="1" dirty="0"/>
              <a:t>primary thread</a:t>
            </a:r>
            <a:r>
              <a:rPr lang="ru-RU" sz="2400" b="1" dirty="0"/>
              <a:t>)</a:t>
            </a:r>
            <a:r>
              <a:rPr lang="en-US" sz="2400" b="1" dirty="0"/>
              <a:t>.</a:t>
            </a:r>
          </a:p>
          <a:p>
            <a:r>
              <a:rPr lang="ru-RU" sz="2400" b="1" dirty="0"/>
              <a:t>Дополнительные потоки могут создаваться функцией</a:t>
            </a:r>
            <a:r>
              <a:rPr lang="en-US" sz="2400" b="1" dirty="0"/>
              <a:t> </a:t>
            </a:r>
            <a:r>
              <a:rPr lang="en-US" sz="2400" b="1" dirty="0" err="1">
                <a:latin typeface="Courier" pitchFamily="49" charset="0"/>
              </a:rPr>
              <a:t>CreateThread</a:t>
            </a:r>
            <a:r>
              <a:rPr lang="en-US" sz="2400" b="1" dirty="0"/>
              <a:t>.</a:t>
            </a:r>
          </a:p>
          <a:p>
            <a:r>
              <a:rPr lang="ru-RU" sz="2400" b="1" dirty="0" smtClean="0"/>
              <a:t>Каждая </a:t>
            </a:r>
            <a:r>
              <a:rPr lang="en-US" sz="2400" b="1" dirty="0"/>
              <a:t>DLL </a:t>
            </a:r>
            <a:r>
              <a:rPr lang="ru-RU" sz="2400" b="1" dirty="0"/>
              <a:t>или </a:t>
            </a:r>
            <a:r>
              <a:rPr lang="en-US" sz="2400" b="1" dirty="0"/>
              <a:t>exe-</a:t>
            </a:r>
            <a:r>
              <a:rPr lang="ru-RU" sz="2400" b="1" dirty="0"/>
              <a:t>файл,</a:t>
            </a:r>
            <a:r>
              <a:rPr lang="en-US" sz="2400" b="1" dirty="0"/>
              <a:t> </a:t>
            </a:r>
            <a:r>
              <a:rPr lang="ru-RU" sz="2400" b="1" dirty="0"/>
              <a:t>загружаемые в адресное пространство процесса, идентифицируются</a:t>
            </a:r>
            <a:r>
              <a:rPr lang="en-US" sz="2400" b="1" dirty="0"/>
              <a:t> </a:t>
            </a:r>
            <a:r>
              <a:rPr lang="ru-RU" sz="2400" b="1" dirty="0"/>
              <a:t>ссылкой на экземпляр</a:t>
            </a:r>
            <a:r>
              <a:rPr lang="en-US" sz="2400" b="1" dirty="0"/>
              <a:t> </a:t>
            </a:r>
            <a:r>
              <a:rPr lang="ru-RU" sz="2400" b="1" dirty="0"/>
              <a:t>(</a:t>
            </a:r>
            <a:r>
              <a:rPr lang="en-US" sz="2400" b="1" i="1" dirty="0"/>
              <a:t>instance handle</a:t>
            </a:r>
            <a:r>
              <a:rPr lang="ru-RU" sz="2400" b="1" dirty="0"/>
              <a:t>)</a:t>
            </a:r>
            <a:r>
              <a:rPr lang="en-US" sz="2400" b="1" i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81000"/>
            <a:ext cx="7848600" cy="685800"/>
          </a:xfrm>
        </p:spPr>
        <p:txBody>
          <a:bodyPr/>
          <a:lstStyle/>
          <a:p>
            <a:r>
              <a:rPr lang="ru-RU" sz="3200" b="1"/>
              <a:t>Управление процессами (прод.)</a:t>
            </a:r>
            <a:endParaRPr lang="en-US" sz="3200" b="1"/>
          </a:p>
        </p:txBody>
      </p:sp>
      <p:sp>
        <p:nvSpPr>
          <p:cNvPr id="72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01000" cy="50292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ru-RU" sz="2000" b="1" dirty="0"/>
              <a:t>Планирование в</a:t>
            </a:r>
            <a:r>
              <a:rPr lang="en-US" sz="2000" b="1" dirty="0"/>
              <a:t> Win32 </a:t>
            </a:r>
            <a:r>
              <a:rPr lang="ru-RU" sz="2000" b="1" dirty="0"/>
              <a:t>использует четыре класса приоритетов</a:t>
            </a:r>
            <a:r>
              <a:rPr lang="en-US" sz="2000" b="1" dirty="0"/>
              <a:t>: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Tx/>
              <a:buChar char="-"/>
            </a:pPr>
            <a:r>
              <a:rPr lang="en-US" sz="2000" b="1" dirty="0">
                <a:latin typeface="Courier" pitchFamily="49" charset="0"/>
              </a:rPr>
              <a:t>IDLE_PRIORITY_CLASS</a:t>
            </a:r>
            <a:r>
              <a:rPr lang="en-US" sz="2000" b="1" dirty="0"/>
              <a:t> (</a:t>
            </a:r>
            <a:r>
              <a:rPr lang="ru-RU" sz="2000" b="1" dirty="0"/>
              <a:t>уровень приоритетов</a:t>
            </a:r>
            <a:r>
              <a:rPr lang="en-US" sz="2000" b="1" dirty="0"/>
              <a:t> 4)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Tx/>
              <a:buChar char="-"/>
            </a:pPr>
            <a:r>
              <a:rPr lang="en-US" sz="2000" b="1" dirty="0">
                <a:latin typeface="Courier" pitchFamily="49" charset="0"/>
              </a:rPr>
              <a:t>NORMAL_PRIORITY_CLASS</a:t>
            </a:r>
            <a:r>
              <a:rPr lang="en-US" sz="2000" b="1" dirty="0"/>
              <a:t> (</a:t>
            </a:r>
            <a:r>
              <a:rPr lang="ru-RU" sz="2000" b="1" dirty="0"/>
              <a:t>уровень </a:t>
            </a:r>
            <a:r>
              <a:rPr lang="en-US" sz="2000" b="1" dirty="0"/>
              <a:t>8 — </a:t>
            </a:r>
            <a:r>
              <a:rPr lang="ru-RU" sz="2000" b="1" dirty="0"/>
              <a:t>типичный для большинства </a:t>
            </a:r>
            <a:r>
              <a:rPr lang="ru-RU" sz="2000" b="1" dirty="0" smtClean="0"/>
              <a:t>процессов)</a:t>
            </a:r>
            <a:endParaRPr lang="en-US" sz="2000" b="1" dirty="0"/>
          </a:p>
          <a:p>
            <a:pPr lvl="1">
              <a:lnSpc>
                <a:spcPct val="90000"/>
              </a:lnSpc>
              <a:buClr>
                <a:schemeClr val="tx1"/>
              </a:buClr>
              <a:buFontTx/>
              <a:buChar char="-"/>
            </a:pPr>
            <a:r>
              <a:rPr lang="en-US" sz="2000" b="1" dirty="0">
                <a:latin typeface="Courier" pitchFamily="49" charset="0"/>
              </a:rPr>
              <a:t>HIGH_PRIORITY_CLASS</a:t>
            </a:r>
            <a:r>
              <a:rPr lang="en-US" sz="2000" b="1" dirty="0"/>
              <a:t> (</a:t>
            </a:r>
            <a:r>
              <a:rPr lang="ru-RU" sz="2000" b="1" dirty="0"/>
              <a:t>уровень</a:t>
            </a:r>
            <a:r>
              <a:rPr lang="en-US" sz="2000" b="1" dirty="0"/>
              <a:t> 13)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Tx/>
              <a:buChar char="-"/>
            </a:pPr>
            <a:r>
              <a:rPr lang="en-US" sz="2000" b="1" dirty="0">
                <a:latin typeface="Courier" pitchFamily="49" charset="0"/>
              </a:rPr>
              <a:t>REALTIME_PRIORITY_CLASS</a:t>
            </a:r>
            <a:r>
              <a:rPr lang="en-US" sz="2000" b="1" dirty="0"/>
              <a:t> (</a:t>
            </a:r>
            <a:r>
              <a:rPr lang="ru-RU" sz="2000" b="1" dirty="0"/>
              <a:t>уровень </a:t>
            </a:r>
            <a:r>
              <a:rPr lang="en-US" sz="2000" b="1" dirty="0"/>
              <a:t>24)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Для обеспечения уровней </a:t>
            </a:r>
            <a:r>
              <a:rPr lang="ru-RU" sz="2000" b="1" dirty="0" smtClean="0"/>
              <a:t>производительности</a:t>
            </a:r>
            <a:r>
              <a:rPr lang="ru-RU" sz="2000" b="1" dirty="0"/>
              <a:t>, необходимых для интерактивных программ, </a:t>
            </a:r>
            <a:r>
              <a:rPr lang="en-US" sz="2000" b="1" dirty="0"/>
              <a:t>Windows 2000 </a:t>
            </a:r>
            <a:r>
              <a:rPr lang="ru-RU" sz="2000" b="1" dirty="0"/>
              <a:t>использует специальное правило планирования</a:t>
            </a:r>
            <a:r>
              <a:rPr lang="en-US" sz="2000" b="1" dirty="0"/>
              <a:t> </a:t>
            </a:r>
            <a:r>
              <a:rPr lang="ru-RU" sz="2000" b="1" dirty="0"/>
              <a:t>для процессов с</a:t>
            </a:r>
            <a:r>
              <a:rPr lang="en-US" sz="2000" b="1" dirty="0"/>
              <a:t> </a:t>
            </a:r>
            <a:r>
              <a:rPr lang="en-US" sz="2000" b="1" dirty="0">
                <a:latin typeface="Courier" pitchFamily="49" charset="0"/>
              </a:rPr>
              <a:t>NORMAL_PRIORITY_CLASS.</a:t>
            </a:r>
          </a:p>
          <a:p>
            <a:pPr lvl="1">
              <a:lnSpc>
                <a:spcPct val="90000"/>
              </a:lnSpc>
            </a:pPr>
            <a:r>
              <a:rPr lang="en-US" sz="1800" b="1" dirty="0"/>
              <a:t>Windows</a:t>
            </a:r>
            <a:r>
              <a:rPr lang="en-US" sz="1800" dirty="0"/>
              <a:t> </a:t>
            </a:r>
            <a:r>
              <a:rPr lang="en-US" sz="2000" b="1" dirty="0"/>
              <a:t>2000 </a:t>
            </a:r>
            <a:r>
              <a:rPr lang="ru-RU" sz="2000" b="1" dirty="0"/>
              <a:t>различает основной процесс</a:t>
            </a:r>
            <a:r>
              <a:rPr lang="en-US" sz="2000" b="1" dirty="0"/>
              <a:t> </a:t>
            </a:r>
            <a:r>
              <a:rPr lang="ru-RU" sz="2000" b="1" dirty="0"/>
              <a:t>(</a:t>
            </a:r>
            <a:r>
              <a:rPr lang="en-US" sz="2000" b="1" i="1" dirty="0"/>
              <a:t>foreground process</a:t>
            </a:r>
            <a:r>
              <a:rPr lang="ru-RU" sz="2000" b="1" i="1" dirty="0"/>
              <a:t>),  </a:t>
            </a:r>
            <a:r>
              <a:rPr lang="ru-RU" sz="2000" b="1" dirty="0"/>
              <a:t>который в данный момент выбран на экране</a:t>
            </a:r>
            <a:r>
              <a:rPr lang="en-US" sz="2000" b="1" dirty="0"/>
              <a:t>, </a:t>
            </a:r>
            <a:r>
              <a:rPr lang="ru-RU" sz="2000" b="1" dirty="0"/>
              <a:t>и</a:t>
            </a:r>
            <a:r>
              <a:rPr lang="en-US" sz="2000" b="1" dirty="0"/>
              <a:t> </a:t>
            </a:r>
            <a:r>
              <a:rPr lang="ru-RU" sz="2000" b="1" dirty="0"/>
              <a:t>фоновые процессы (</a:t>
            </a:r>
            <a:r>
              <a:rPr lang="en-US" sz="2000" b="1" i="1" dirty="0"/>
              <a:t>background processes</a:t>
            </a:r>
            <a:r>
              <a:rPr lang="ru-RU" sz="2000" b="1" dirty="0"/>
              <a:t>), </a:t>
            </a:r>
            <a:r>
              <a:rPr lang="en-US" sz="2000" b="1" dirty="0"/>
              <a:t> </a:t>
            </a:r>
            <a:r>
              <a:rPr lang="ru-RU" sz="2000" b="1" dirty="0"/>
              <a:t>которые не выбраны в данный момент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Когда процесс становится основным</a:t>
            </a:r>
            <a:r>
              <a:rPr lang="en-US" sz="2000" b="1" dirty="0"/>
              <a:t>, Windows 2000 </a:t>
            </a:r>
            <a:r>
              <a:rPr lang="ru-RU" sz="2000" b="1" dirty="0"/>
              <a:t>увеличивает его квант планирования</a:t>
            </a:r>
            <a:r>
              <a:rPr lang="en-US" sz="2000" b="1" dirty="0"/>
              <a:t> </a:t>
            </a:r>
            <a:r>
              <a:rPr lang="ru-RU" sz="2000" b="1" dirty="0"/>
              <a:t>в несколько раз, как правило – в три</a:t>
            </a:r>
            <a:r>
              <a:rPr lang="en-US" sz="20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r>
              <a:rPr lang="ru-RU" sz="3600" b="1"/>
              <a:t>Управление процессами (прод.)</a:t>
            </a:r>
            <a:endParaRPr lang="en-US" sz="3600" b="1"/>
          </a:p>
        </p:txBody>
      </p:sp>
      <p:sp>
        <p:nvSpPr>
          <p:cNvPr id="72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001000" cy="4724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2400" b="1" dirty="0"/>
              <a:t>Ядро динамически изменяет приоритет потока,</a:t>
            </a:r>
            <a:r>
              <a:rPr lang="en-US" sz="2400" b="1" dirty="0"/>
              <a:t> </a:t>
            </a:r>
            <a:r>
              <a:rPr lang="ru-RU" sz="2400" b="1" dirty="0"/>
              <a:t>в зависимости от того, связан ли он с вводом-выводом или с процессором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Для синхронизации доступа к общим объектам несколькими потоками</a:t>
            </a:r>
            <a:r>
              <a:rPr lang="en-US" sz="2400" b="1" dirty="0"/>
              <a:t> </a:t>
            </a:r>
            <a:r>
              <a:rPr lang="ru-RU" sz="2400" b="1" dirty="0"/>
              <a:t>ядро предоставляет синхронизирующие объекты</a:t>
            </a:r>
            <a:r>
              <a:rPr lang="en-US" sz="2400" b="1" dirty="0"/>
              <a:t>, </a:t>
            </a:r>
            <a:r>
              <a:rPr lang="ru-RU" sz="2400" b="1" dirty="0"/>
              <a:t>такие как семафоры и мьютексы (</a:t>
            </a:r>
            <a:r>
              <a:rPr lang="en-US" sz="2400" b="1" dirty="0" err="1"/>
              <a:t>mutexes</a:t>
            </a:r>
            <a:r>
              <a:rPr lang="en-US" sz="2400" b="1" dirty="0"/>
              <a:t>).</a:t>
            </a:r>
          </a:p>
          <a:p>
            <a:pPr lvl="1">
              <a:lnSpc>
                <a:spcPct val="90000"/>
              </a:lnSpc>
            </a:pPr>
            <a:r>
              <a:rPr lang="ru-RU" sz="2400" b="1" dirty="0"/>
              <a:t>Кроме того, потоки могут синхронизироваться с использованием функций</a:t>
            </a:r>
            <a:r>
              <a:rPr lang="en-US" sz="2400" b="1" dirty="0"/>
              <a:t> </a:t>
            </a:r>
            <a:r>
              <a:rPr lang="en-US" sz="2400" b="1" dirty="0" err="1">
                <a:latin typeface="Courier" pitchFamily="49" charset="0"/>
              </a:rPr>
              <a:t>WaitForSingleObject</a:t>
            </a:r>
            <a:r>
              <a:rPr lang="en-US" sz="2400" b="1" dirty="0"/>
              <a:t> </a:t>
            </a:r>
            <a:r>
              <a:rPr lang="ru-RU" sz="2400" b="1" dirty="0"/>
              <a:t>или</a:t>
            </a:r>
            <a:r>
              <a:rPr lang="en-US" sz="2400" b="1" dirty="0"/>
              <a:t> </a:t>
            </a:r>
            <a:r>
              <a:rPr lang="en-US" sz="2400" b="1" dirty="0" err="1">
                <a:latin typeface="Courier" pitchFamily="49" charset="0"/>
              </a:rPr>
              <a:t>WaitForMultipleObjects</a:t>
            </a:r>
            <a:r>
              <a:rPr lang="en-US" sz="24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400" b="1" dirty="0"/>
              <a:t>Другой метод синхронизации в</a:t>
            </a:r>
            <a:r>
              <a:rPr lang="en-US" sz="2400" b="1" dirty="0"/>
              <a:t> Win32 API </a:t>
            </a:r>
            <a:r>
              <a:rPr lang="ru-RU" sz="2400" b="1" dirty="0"/>
              <a:t>– критическая секция</a:t>
            </a:r>
            <a:r>
              <a:rPr lang="en-US" sz="24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10600" cy="685800"/>
          </a:xfrm>
        </p:spPr>
        <p:txBody>
          <a:bodyPr/>
          <a:lstStyle/>
          <a:p>
            <a:r>
              <a:rPr lang="ru-RU" sz="3200" b="1" dirty="0"/>
              <a:t>Система файлов – внутреннее представление</a:t>
            </a:r>
            <a:endParaRPr lang="en-US" sz="3200" b="1" dirty="0"/>
          </a:p>
        </p:txBody>
      </p:sp>
      <p:sp>
        <p:nvSpPr>
          <p:cNvPr id="69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27125" y="1214422"/>
            <a:ext cx="7445403" cy="528641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en-US" sz="2000" b="1" dirty="0"/>
              <a:t>NTFS </a:t>
            </a:r>
            <a:r>
              <a:rPr lang="ru-RU" sz="2000" b="1" dirty="0"/>
              <a:t>использует логические номера кластеров </a:t>
            </a:r>
            <a:r>
              <a:rPr lang="ru-RU" sz="2000" b="1" dirty="0" smtClean="0"/>
              <a:t>- </a:t>
            </a:r>
            <a:r>
              <a:rPr lang="en-US" sz="2000" b="1" i="1" dirty="0"/>
              <a:t>logical cluster</a:t>
            </a:r>
            <a:r>
              <a:rPr lang="en-US" sz="2000" b="1" dirty="0"/>
              <a:t> </a:t>
            </a:r>
            <a:r>
              <a:rPr lang="en-US" sz="2000" b="1" i="1" dirty="0"/>
              <a:t>numbers</a:t>
            </a:r>
            <a:r>
              <a:rPr lang="en-US" sz="2000" b="1" dirty="0"/>
              <a:t> (LCNs) </a:t>
            </a:r>
            <a:r>
              <a:rPr lang="ru-RU" sz="2000" b="1" dirty="0"/>
              <a:t>в качестве дисковых адресов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Файл в</a:t>
            </a:r>
            <a:r>
              <a:rPr lang="en-US" sz="2000" b="1" dirty="0"/>
              <a:t> NTFS </a:t>
            </a:r>
            <a:r>
              <a:rPr lang="ru-RU" sz="2000" b="1" dirty="0"/>
              <a:t>– не просто байтовый поток, как в</a:t>
            </a:r>
            <a:r>
              <a:rPr lang="en-US" sz="2000" b="1" dirty="0"/>
              <a:t> MS-DOS </a:t>
            </a:r>
            <a:r>
              <a:rPr lang="ru-RU" sz="2000" b="1" dirty="0"/>
              <a:t>или в </a:t>
            </a:r>
            <a:r>
              <a:rPr lang="en-US" sz="2000" b="1" dirty="0"/>
              <a:t>UNIX, </a:t>
            </a:r>
            <a:r>
              <a:rPr lang="ru-RU" sz="2000" b="1" dirty="0"/>
              <a:t>но это структурированный объект, состоящий из атрибутов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Каждый файл в</a:t>
            </a:r>
            <a:r>
              <a:rPr lang="en-US" sz="2000" b="1" dirty="0"/>
              <a:t> NTFS </a:t>
            </a:r>
            <a:r>
              <a:rPr lang="ru-RU" sz="2000" b="1" dirty="0"/>
              <a:t>описывается одной или несколькими записями</a:t>
            </a:r>
            <a:r>
              <a:rPr lang="en-US" sz="2000" b="1" dirty="0"/>
              <a:t> </a:t>
            </a:r>
            <a:r>
              <a:rPr lang="ru-RU" sz="2000" b="1" dirty="0"/>
              <a:t>в массиве, хранящемся в специальном файле, называемом</a:t>
            </a:r>
            <a:r>
              <a:rPr lang="en-US" sz="2000" b="1" dirty="0"/>
              <a:t> Master File Table (MFT).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Каждый файл в томе</a:t>
            </a:r>
            <a:r>
              <a:rPr lang="en-US" sz="2000" b="1" dirty="0"/>
              <a:t> NTFS </a:t>
            </a:r>
            <a:r>
              <a:rPr lang="ru-RU" sz="2000" b="1" dirty="0"/>
              <a:t>имеет уникальный идентификатор (</a:t>
            </a:r>
            <a:r>
              <a:rPr lang="en-US" sz="2000" b="1" dirty="0"/>
              <a:t>ID</a:t>
            </a:r>
            <a:r>
              <a:rPr lang="ru-RU" sz="2000" b="1" dirty="0"/>
              <a:t>), называемый ссылкой на файл -</a:t>
            </a:r>
            <a:r>
              <a:rPr lang="en-US" sz="2000" b="1" dirty="0"/>
              <a:t> </a:t>
            </a:r>
            <a:r>
              <a:rPr lang="en-US" sz="2000" b="1" i="1" dirty="0"/>
              <a:t>file reference.</a:t>
            </a:r>
          </a:p>
          <a:p>
            <a:pPr lvl="1">
              <a:lnSpc>
                <a:spcPct val="90000"/>
              </a:lnSpc>
            </a:pPr>
            <a:r>
              <a:rPr lang="en-US" sz="2000" b="1" dirty="0"/>
              <a:t>64-</a:t>
            </a:r>
            <a:r>
              <a:rPr lang="ru-RU" sz="2000" b="1" dirty="0"/>
              <a:t>битовое число, состоящее из</a:t>
            </a:r>
            <a:r>
              <a:rPr lang="en-US" sz="2000" b="1" dirty="0"/>
              <a:t> 48-</a:t>
            </a:r>
            <a:r>
              <a:rPr lang="ru-RU" sz="2000" b="1" dirty="0"/>
              <a:t>битового номера файла и</a:t>
            </a:r>
            <a:r>
              <a:rPr lang="en-US" sz="2000" b="1" dirty="0"/>
              <a:t> 16-</a:t>
            </a:r>
            <a:r>
              <a:rPr lang="ru-RU" sz="2000" b="1" dirty="0"/>
              <a:t>битового номера последовательности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Может использоваться для выполнения внутренних проверок целостности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Пространство имен </a:t>
            </a:r>
            <a:r>
              <a:rPr lang="en-US" sz="2000" b="1" dirty="0"/>
              <a:t>NTFS </a:t>
            </a:r>
            <a:r>
              <a:rPr lang="ru-RU" sz="2000" b="1" dirty="0"/>
              <a:t>организовано в иерархию директорий</a:t>
            </a:r>
            <a:r>
              <a:rPr lang="en-US" sz="2000" b="1" dirty="0"/>
              <a:t>; </a:t>
            </a:r>
            <a:r>
              <a:rPr lang="ru-RU" sz="2000" b="1" dirty="0"/>
              <a:t>индексный корень (</a:t>
            </a:r>
            <a:r>
              <a:rPr lang="en-US" sz="2000" b="1" i="1" dirty="0"/>
              <a:t>index</a:t>
            </a:r>
            <a:r>
              <a:rPr lang="en-US" sz="2000" b="1" dirty="0"/>
              <a:t> </a:t>
            </a:r>
            <a:r>
              <a:rPr lang="en-US" sz="2000" b="1" i="1" dirty="0"/>
              <a:t>root</a:t>
            </a:r>
            <a:r>
              <a:rPr lang="ru-RU" sz="2000" b="1" dirty="0"/>
              <a:t>)</a:t>
            </a:r>
            <a:r>
              <a:rPr lang="en-US" sz="2000" b="1" dirty="0"/>
              <a:t> </a:t>
            </a:r>
            <a:r>
              <a:rPr lang="ru-RU" sz="2000" b="1" dirty="0"/>
              <a:t>содержит верхний уровень</a:t>
            </a:r>
            <a:r>
              <a:rPr lang="en-US" sz="2000" b="1" dirty="0"/>
              <a:t> B+</a:t>
            </a:r>
            <a:r>
              <a:rPr lang="ru-RU" sz="2000" b="1" dirty="0"/>
              <a:t> - дерева</a:t>
            </a:r>
            <a:r>
              <a:rPr lang="en-US" sz="20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1625"/>
            <a:ext cx="8258204" cy="912797"/>
          </a:xfrm>
        </p:spPr>
        <p:txBody>
          <a:bodyPr/>
          <a:lstStyle/>
          <a:p>
            <a:r>
              <a:rPr lang="ru-RU" sz="3600" b="1" dirty="0"/>
              <a:t>Управление процессами (прод.)</a:t>
            </a:r>
            <a:endParaRPr lang="en-US" sz="3600" b="1" dirty="0"/>
          </a:p>
        </p:txBody>
      </p:sp>
      <p:sp>
        <p:nvSpPr>
          <p:cNvPr id="72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250" y="1357298"/>
            <a:ext cx="6707212" cy="4768865"/>
          </a:xfrm>
        </p:spPr>
        <p:txBody>
          <a:bodyPr>
            <a:normAutofit fontScale="70000" lnSpcReduction="20000"/>
          </a:bodyPr>
          <a:lstStyle/>
          <a:p>
            <a:r>
              <a:rPr lang="ru-RU" sz="2400" b="1" dirty="0"/>
              <a:t>Волокно </a:t>
            </a:r>
            <a:r>
              <a:rPr lang="en-US" sz="2400" b="1" dirty="0"/>
              <a:t>(fiber) – </a:t>
            </a:r>
            <a:r>
              <a:rPr lang="ru-RU" sz="2400" b="1" dirty="0"/>
              <a:t>это код пользовательского режима,</a:t>
            </a:r>
            <a:r>
              <a:rPr lang="en-US" sz="2400" b="1" dirty="0"/>
              <a:t> </a:t>
            </a:r>
            <a:r>
              <a:rPr lang="ru-RU" sz="2400" b="1" dirty="0"/>
              <a:t>исполнение которого планируется по алгоритму, определенному пользователем</a:t>
            </a:r>
            <a:r>
              <a:rPr lang="en-US" sz="2400" b="1" dirty="0" smtClean="0"/>
              <a:t>.</a:t>
            </a:r>
            <a:endParaRPr lang="ru-RU" sz="2400" b="1" dirty="0" smtClean="0"/>
          </a:p>
          <a:p>
            <a:r>
              <a:rPr lang="en-US" sz="2400" b="1" dirty="0" smtClean="0"/>
              <a:t>Fiber </a:t>
            </a:r>
            <a:r>
              <a:rPr lang="ru-RU" sz="2400" b="1" dirty="0" smtClean="0"/>
              <a:t>отличается от </a:t>
            </a:r>
            <a:r>
              <a:rPr lang="en-US" sz="2400" b="1" dirty="0" smtClean="0"/>
              <a:t>thread </a:t>
            </a:r>
            <a:r>
              <a:rPr lang="ru-RU" sz="2400" b="1" dirty="0" smtClean="0"/>
              <a:t>тем, что разработчик приложения сам явным образом планирует переключение процессора между волокнами</a:t>
            </a:r>
          </a:p>
          <a:p>
            <a:r>
              <a:rPr lang="ru-RU" sz="2400" b="1" dirty="0" smtClean="0"/>
              <a:t>Волокна исполняются совместно</a:t>
            </a:r>
            <a:endParaRPr lang="en-US" sz="2400" b="1" dirty="0"/>
          </a:p>
          <a:p>
            <a:pPr lvl="1"/>
            <a:r>
              <a:rPr lang="ru-RU" sz="2400" b="1" dirty="0"/>
              <a:t>В каждый момент времени разрешено исполняться только одному волокну</a:t>
            </a:r>
            <a:r>
              <a:rPr lang="en-US" sz="2400" b="1" dirty="0"/>
              <a:t>, </a:t>
            </a:r>
            <a:r>
              <a:rPr lang="ru-RU" sz="2400" b="1" dirty="0"/>
              <a:t>даже на многопроцессорной аппаратуре.</a:t>
            </a:r>
            <a:endParaRPr lang="en-US" sz="2400" b="1" dirty="0"/>
          </a:p>
          <a:p>
            <a:pPr lvl="1"/>
            <a:r>
              <a:rPr lang="en-US" sz="2400" b="1" dirty="0"/>
              <a:t>Windows 2000 </a:t>
            </a:r>
            <a:r>
              <a:rPr lang="ru-RU" sz="2400" b="1" dirty="0"/>
              <a:t>поддерживает концепцию волокон</a:t>
            </a:r>
            <a:r>
              <a:rPr lang="en-US" sz="2400" b="1" dirty="0"/>
              <a:t> </a:t>
            </a:r>
            <a:r>
              <a:rPr lang="ru-RU" sz="2400" b="1" dirty="0"/>
              <a:t>с целью переноса</a:t>
            </a:r>
            <a:r>
              <a:rPr lang="en-US" sz="2400" b="1" dirty="0"/>
              <a:t> </a:t>
            </a:r>
            <a:r>
              <a:rPr lang="ru-RU" sz="2400" b="1" dirty="0"/>
              <a:t>унаследованных </a:t>
            </a:r>
            <a:r>
              <a:rPr lang="en-US" sz="2400" b="1" dirty="0"/>
              <a:t>(legacy) UNIX</a:t>
            </a:r>
            <a:r>
              <a:rPr lang="ru-RU" sz="2400" b="1" dirty="0"/>
              <a:t>-приложений, написанных на основе модели исполнения волокон</a:t>
            </a:r>
            <a:r>
              <a:rPr lang="en-US" sz="2400" b="1" dirty="0" smtClean="0"/>
              <a:t>.</a:t>
            </a:r>
            <a:endParaRPr lang="ru-RU" sz="2400" b="1" dirty="0" smtClean="0"/>
          </a:p>
          <a:p>
            <a:pPr lvl="1"/>
            <a:r>
              <a:rPr lang="en-US" sz="2400" b="1" i="1" dirty="0" err="1" smtClean="0"/>
              <a:t>ConvertThreadToFiber</a:t>
            </a:r>
            <a:r>
              <a:rPr lang="en-US" sz="2400" b="1" dirty="0" smtClean="0"/>
              <a:t> – </a:t>
            </a:r>
            <a:r>
              <a:rPr lang="ru-RU" sz="2400" b="1" dirty="0" smtClean="0"/>
              <a:t>механизм преобразования потока в волокно</a:t>
            </a:r>
            <a:endParaRPr lang="en-US" sz="24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347663" y="228600"/>
            <a:ext cx="8447087" cy="1081088"/>
          </a:xfrm>
        </p:spPr>
        <p:txBody>
          <a:bodyPr/>
          <a:lstStyle/>
          <a:p>
            <a:r>
              <a:rPr lang="ru-RU" sz="3600" b="1"/>
              <a:t>Программный интерфейс – Взаимодействие процессов</a:t>
            </a:r>
            <a:endParaRPr lang="en-US" sz="3600" b="1"/>
          </a:p>
        </p:txBody>
      </p:sp>
      <p:sp>
        <p:nvSpPr>
          <p:cNvPr id="72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714488"/>
            <a:ext cx="7848600" cy="46482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000" b="1" dirty="0"/>
              <a:t>Win32 </a:t>
            </a:r>
            <a:r>
              <a:rPr lang="ru-RU" sz="2000" b="1" dirty="0"/>
              <a:t>– приложения могут выполнять взаимодействие между процессами путем совместного использования разделяемых объектов ядра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Альтернативный способ взаимодействия процессов – передача сообщений</a:t>
            </a:r>
            <a:r>
              <a:rPr lang="en-US" sz="2000" b="1" dirty="0"/>
              <a:t>; </a:t>
            </a:r>
            <a:r>
              <a:rPr lang="ru-RU" sz="2000" b="1" dirty="0"/>
              <a:t>он наиболее популярен для </a:t>
            </a:r>
            <a:r>
              <a:rPr lang="en-US" sz="2000" b="1" dirty="0"/>
              <a:t>Windows GUI - </a:t>
            </a:r>
            <a:r>
              <a:rPr lang="ru-RU" sz="2000" b="1" dirty="0"/>
              <a:t>приложений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Один поток посылает сообщение другому потоку или окну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Вместе с сообщением поток может также посылать данные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Каждый поток</a:t>
            </a:r>
            <a:r>
              <a:rPr lang="en-US" sz="2000" b="1" dirty="0"/>
              <a:t> Win32 </a:t>
            </a:r>
            <a:r>
              <a:rPr lang="ru-RU" sz="2000" b="1" dirty="0"/>
              <a:t>имеет свою входную очередь,</a:t>
            </a:r>
            <a:r>
              <a:rPr lang="en-US" sz="2000" b="1" dirty="0"/>
              <a:t> </a:t>
            </a:r>
            <a:r>
              <a:rPr lang="ru-RU" sz="2000" b="1" dirty="0"/>
              <a:t>из которой данный поток получает сообщения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Это более надежно, чем общая входная очередь, применяемая в </a:t>
            </a:r>
            <a:r>
              <a:rPr lang="en-US" sz="2000" b="1" dirty="0"/>
              <a:t>16-</a:t>
            </a:r>
            <a:r>
              <a:rPr lang="ru-RU" sz="2000" b="1" dirty="0"/>
              <a:t>битовой версии</a:t>
            </a:r>
            <a:r>
              <a:rPr lang="en-US" sz="2000" b="1" dirty="0"/>
              <a:t> Windows, </a:t>
            </a:r>
            <a:r>
              <a:rPr lang="ru-RU" sz="2000" b="1" dirty="0"/>
              <a:t>так как при использовании отдельных очередей одно подвисшее приложение не может блокировать другие</a:t>
            </a:r>
            <a:r>
              <a:rPr lang="en-US" sz="20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763000" cy="1066800"/>
          </a:xfrm>
        </p:spPr>
        <p:txBody>
          <a:bodyPr/>
          <a:lstStyle/>
          <a:p>
            <a:r>
              <a:rPr lang="ru-RU" sz="3200" b="1"/>
              <a:t>Программный интерфейс – </a:t>
            </a:r>
            <a:br>
              <a:rPr lang="ru-RU" sz="3200" b="1"/>
            </a:br>
            <a:r>
              <a:rPr lang="ru-RU" sz="3200" b="1"/>
              <a:t>Управление памятью</a:t>
            </a:r>
            <a:endParaRPr lang="en-US" sz="3200" b="1"/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172480" cy="475775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u-RU" sz="2400" b="1" dirty="0"/>
              <a:t>Виртуальная память</a:t>
            </a:r>
            <a:r>
              <a:rPr lang="en-US" sz="2400" b="1" dirty="0"/>
              <a:t>: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Tx/>
              <a:buChar char="-"/>
            </a:pPr>
            <a:r>
              <a:rPr lang="en-US" sz="2400" b="1" dirty="0" err="1">
                <a:latin typeface="Courier" pitchFamily="49" charset="0"/>
              </a:rPr>
              <a:t>VirtualAlloc</a:t>
            </a:r>
            <a:r>
              <a:rPr lang="en-US" sz="2400" b="1" dirty="0">
                <a:latin typeface="Courier" pitchFamily="49" charset="0"/>
              </a:rPr>
              <a:t> </a:t>
            </a:r>
            <a:r>
              <a:rPr lang="ru-RU" sz="2400" b="1" dirty="0"/>
              <a:t>резервирует или согласует для резервирования виртуальную память</a:t>
            </a:r>
            <a:r>
              <a:rPr lang="en-US" sz="2400" b="1" dirty="0"/>
              <a:t>.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Tx/>
              <a:buChar char="-"/>
            </a:pPr>
            <a:r>
              <a:rPr lang="en-US" sz="2400" b="1" dirty="0" err="1">
                <a:latin typeface="Courier" pitchFamily="49" charset="0"/>
              </a:rPr>
              <a:t>VirtualFree</a:t>
            </a:r>
            <a:r>
              <a:rPr lang="en-US" sz="2400" b="1" dirty="0"/>
              <a:t> </a:t>
            </a:r>
            <a:r>
              <a:rPr lang="ru-RU" sz="2400" b="1" dirty="0"/>
              <a:t>освобождает виртуальную память</a:t>
            </a:r>
            <a:r>
              <a:rPr lang="en-US" sz="24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400" b="1" dirty="0"/>
              <a:t>Эти функции дают возможность приложению запомнить виртуальный адрес, по которому была выделена виртуальная память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Приложение может использовать память, отобразив файл в свое адресное пространство</a:t>
            </a:r>
            <a:r>
              <a:rPr lang="en-US" sz="24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400" b="1" dirty="0"/>
              <a:t>Многоэтапный процесс</a:t>
            </a:r>
            <a:r>
              <a:rPr lang="en-US" sz="24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400" b="1" dirty="0"/>
              <a:t>Два процесса совместно используют память, отображая один и тот же файл в свою виртуальную память</a:t>
            </a:r>
            <a:r>
              <a:rPr lang="en-US" sz="24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Управление памятью (прод.)</a:t>
            </a:r>
            <a:endParaRPr lang="en-US" sz="3600" b="1"/>
          </a:p>
        </p:txBody>
      </p:sp>
      <p:sp>
        <p:nvSpPr>
          <p:cNvPr id="72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571612"/>
            <a:ext cx="8001000" cy="45720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u-RU" sz="2000" b="1" dirty="0"/>
              <a:t>Куча </a:t>
            </a:r>
            <a:r>
              <a:rPr lang="en-US" sz="2000" b="1" dirty="0"/>
              <a:t>(heap) </a:t>
            </a:r>
            <a:r>
              <a:rPr lang="ru-RU" sz="2000" b="1" dirty="0"/>
              <a:t>в окружении</a:t>
            </a:r>
            <a:r>
              <a:rPr lang="en-US" sz="2000" b="1" dirty="0"/>
              <a:t> Win32 </a:t>
            </a:r>
            <a:r>
              <a:rPr lang="ru-RU" sz="2000" b="1" dirty="0"/>
              <a:t>– это область </a:t>
            </a:r>
            <a:r>
              <a:rPr lang="en-US" sz="2000" b="1" dirty="0"/>
              <a:t>(region) </a:t>
            </a:r>
            <a:r>
              <a:rPr lang="ru-RU" sz="2000" b="1" dirty="0" smtClean="0"/>
              <a:t>зарезервированного </a:t>
            </a:r>
            <a:r>
              <a:rPr lang="ru-RU" sz="2000" b="1" dirty="0"/>
              <a:t>адресного пространства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 smtClean="0"/>
              <a:t>Для процесса </a:t>
            </a:r>
            <a:r>
              <a:rPr lang="en-US" sz="2000" b="1" dirty="0" smtClean="0"/>
              <a:t>Win </a:t>
            </a:r>
            <a:r>
              <a:rPr lang="en-US" sz="2000" b="1" dirty="0"/>
              <a:t>32 </a:t>
            </a:r>
            <a:r>
              <a:rPr lang="ru-RU" sz="2000" b="1" dirty="0"/>
              <a:t>создается </a:t>
            </a:r>
            <a:r>
              <a:rPr lang="ru-RU" sz="2000" b="1" dirty="0" smtClean="0"/>
              <a:t>куча, </a:t>
            </a:r>
            <a:r>
              <a:rPr lang="ru-RU" sz="2000" b="1" dirty="0"/>
              <a:t>размер которой по умолчанию равен</a:t>
            </a:r>
            <a:r>
              <a:rPr lang="en-US" sz="2000" b="1" dirty="0"/>
              <a:t> 1 MB</a:t>
            </a:r>
            <a:r>
              <a:rPr lang="en-US" sz="2000" b="1" i="1" dirty="0"/>
              <a:t>.</a:t>
            </a:r>
            <a:endParaRPr lang="en-US" sz="2000" b="1" dirty="0"/>
          </a:p>
          <a:p>
            <a:pPr lvl="1">
              <a:lnSpc>
                <a:spcPct val="90000"/>
              </a:lnSpc>
            </a:pPr>
            <a:r>
              <a:rPr lang="ru-RU" sz="2000" b="1" dirty="0"/>
              <a:t>Доступ к </a:t>
            </a:r>
            <a:r>
              <a:rPr lang="ru-RU" sz="2000" b="1" dirty="0" smtClean="0"/>
              <a:t>куче синхронизирован</a:t>
            </a:r>
            <a:r>
              <a:rPr lang="ru-RU" sz="2000" b="1" dirty="0"/>
              <a:t>,</a:t>
            </a:r>
            <a:r>
              <a:rPr lang="en-US" sz="2000" b="1" dirty="0"/>
              <a:t> </a:t>
            </a:r>
            <a:r>
              <a:rPr lang="ru-RU" sz="2000" b="1" dirty="0"/>
              <a:t>с целью защиты структур данных, связанных с распределением памяти в куче,</a:t>
            </a:r>
            <a:r>
              <a:rPr lang="en-US" sz="2000" b="1" dirty="0"/>
              <a:t> </a:t>
            </a:r>
            <a:r>
              <a:rPr lang="ru-RU" sz="2000" b="1" dirty="0"/>
              <a:t>от разрушения при совместном доступе из нескольких потоков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Поскольку функции, которые основаны на глобальных или статических данных,</a:t>
            </a:r>
            <a:r>
              <a:rPr lang="en-US" sz="2000" b="1" dirty="0"/>
              <a:t> </a:t>
            </a:r>
            <a:r>
              <a:rPr lang="ru-RU" sz="2000" b="1" dirty="0" smtClean="0"/>
              <a:t>неправильно </a:t>
            </a:r>
            <a:r>
              <a:rPr lang="ru-RU" sz="2000" b="1" dirty="0"/>
              <a:t>работают в многопоточном окружении,</a:t>
            </a:r>
            <a:r>
              <a:rPr lang="en-US" sz="2000" b="1" dirty="0"/>
              <a:t> </a:t>
            </a:r>
            <a:r>
              <a:rPr lang="ru-RU" sz="2000" b="1" dirty="0"/>
              <a:t>предоставлен механизм выделения глобальной, но связанной с конкретным потоком памяти (</a:t>
            </a:r>
            <a:r>
              <a:rPr lang="en-US" sz="2000" b="1" dirty="0"/>
              <a:t>thread-local </a:t>
            </a:r>
            <a:r>
              <a:rPr lang="en-US" sz="2000" b="1" dirty="0" smtClean="0"/>
              <a:t>storage</a:t>
            </a:r>
            <a:r>
              <a:rPr lang="ru-RU" sz="2000" b="1" dirty="0" smtClean="0"/>
              <a:t> </a:t>
            </a:r>
            <a:r>
              <a:rPr lang="en-US" sz="2000" b="1" dirty="0" smtClean="0"/>
              <a:t>- TLS).</a:t>
            </a:r>
            <a:endParaRPr lang="en-US" sz="2000" b="1" dirty="0"/>
          </a:p>
          <a:p>
            <a:pPr lvl="1">
              <a:lnSpc>
                <a:spcPct val="90000"/>
              </a:lnSpc>
            </a:pPr>
            <a:r>
              <a:rPr lang="ru-RU" sz="2000" b="1" dirty="0"/>
              <a:t>Данный механизм предоставляет как статические, так и динамические методы выделения памяти, связанной с потоком</a:t>
            </a:r>
            <a:r>
              <a:rPr lang="en-US" sz="20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775" y="1079500"/>
            <a:ext cx="8570943" cy="4992706"/>
          </a:xfrm>
        </p:spPr>
        <p:txBody>
          <a:bodyPr lIns="92075" tIns="46038" rIns="92075" bIns="46038">
            <a:normAutofit fontScale="92500" lnSpcReduction="20000"/>
          </a:bodyPr>
          <a:lstStyle/>
          <a:p>
            <a:pPr>
              <a:defRPr/>
            </a:pPr>
            <a:r>
              <a:rPr lang="ru-RU" sz="18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Рабочий набор — все физические страницы, которыми «владеет» процесс</a:t>
            </a:r>
          </a:p>
          <a:p>
            <a:pPr lvl="1">
              <a:defRPr/>
            </a:pP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По существу, это все страницы, к которым процесс может обратиться, </a:t>
            </a:r>
            <a:b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</a:b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не вызвав сбоя страницы</a:t>
            </a:r>
          </a:p>
          <a:p>
            <a:pPr>
              <a:defRPr/>
            </a:pPr>
            <a:r>
              <a:rPr lang="ru-RU" sz="18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Предел рабочего набора — максимальное число страниц, </a:t>
            </a:r>
            <a:br>
              <a:rPr lang="ru-RU" sz="18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</a:br>
            <a:r>
              <a:rPr lang="ru-RU" sz="18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которыми процесс </a:t>
            </a:r>
            <a:r>
              <a:rPr lang="ru-RU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может</a:t>
            </a:r>
            <a:r>
              <a:rPr lang="ru-RU" sz="18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 владеть</a:t>
            </a:r>
          </a:p>
          <a:p>
            <a:pPr lvl="1">
              <a:defRPr/>
            </a:pP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При достижении предела добавление каждой новой страницы </a:t>
            </a:r>
            <a:b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</a:b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должно сопровождаться исключением одной страницы из набора </a:t>
            </a:r>
            <a:b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</a:b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(«замена в рабочем наборе»)</a:t>
            </a:r>
          </a:p>
          <a:p>
            <a:pPr lvl="1">
              <a:defRPr/>
            </a:pP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Верхний предел размера набора для каждого процесса по умолчанию</a:t>
            </a:r>
          </a:p>
          <a:p>
            <a:pPr lvl="1">
              <a:defRPr/>
            </a:pP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Максимальное значение для всей системы вычисляется и сохраняется </a:t>
            </a:r>
            <a:b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</a:b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в MmMaximumWorkingSetSize</a:t>
            </a:r>
          </a:p>
          <a:p>
            <a:pPr lvl="2">
              <a:defRPr/>
            </a:pP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Примерно объем ОЗУ минус 512 страниц (2 МБ в x86) и минус минимальный размер системного рабочего набора (1,5 МБ в x86)</a:t>
            </a:r>
          </a:p>
          <a:p>
            <a:pPr lvl="2">
              <a:lnSpc>
                <a:spcPct val="85000"/>
              </a:lnSpc>
              <a:spcBef>
                <a:spcPct val="25000"/>
              </a:spcBef>
              <a:defRPr/>
            </a:pP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Интересные данные, поскольку дают представление, сколько памяти «теряется» на нужды ОС</a:t>
            </a:r>
          </a:p>
          <a:p>
            <a:pPr lvl="1">
              <a:defRPr/>
            </a:pP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Реальный верхний предел: 2 ГБ минус 64 МБ для 32-битной ОС Windows</a:t>
            </a:r>
          </a:p>
        </p:txBody>
      </p:sp>
      <p:sp>
        <p:nvSpPr>
          <p:cNvPr id="171010" name="Rectangle 2"/>
          <p:cNvSpPr>
            <a:spLocks noChangeArrowheads="1"/>
          </p:cNvSpPr>
          <p:nvPr/>
        </p:nvSpPr>
        <p:spPr bwMode="auto">
          <a:xfrm>
            <a:off x="457200" y="220663"/>
            <a:ext cx="8258204" cy="850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ru-RU" sz="3600" b="0" dirty="0" smtClean="0">
                <a:solidFill>
                  <a:srgbClr val="FE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     </a:t>
            </a:r>
            <a:r>
              <a:rPr lang="ru-RU" sz="3600" b="0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Рабочий набор (</a:t>
            </a:r>
            <a:r>
              <a:rPr lang="en-US" sz="3600" b="0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working set)</a:t>
            </a:r>
            <a:endParaRPr lang="ru-RU" sz="3600" b="0" dirty="0">
              <a:effectLst>
                <a:outerShdw blurRad="38100" dist="38100" dir="2700000" algn="tl">
                  <a:srgbClr val="000000"/>
                </a:outerShdw>
              </a:effectLst>
              <a:sym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5107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graphicFrame>
        <p:nvGraphicFramePr>
          <p:cNvPr id="1026" name="Object 4"/>
          <p:cNvGraphicFramePr>
            <a:graphicFrameLocks/>
          </p:cNvGraphicFramePr>
          <p:nvPr/>
        </p:nvGraphicFramePr>
        <p:xfrm>
          <a:off x="993775" y="2459038"/>
          <a:ext cx="803275" cy="573087"/>
        </p:xfrm>
        <a:graphic>
          <a:graphicData uri="http://schemas.openxmlformats.org/presentationml/2006/ole">
            <p:oleObj spid="_x0000_s79875" name="Clip" r:id="rId4" imgW="3656540" imgH="2604398" progId="">
              <p:embed/>
            </p:oleObj>
          </a:graphicData>
        </a:graphic>
      </p:graphicFrame>
      <p:sp>
        <p:nvSpPr>
          <p:cNvPr id="17511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4873625"/>
            <a:ext cx="8229600" cy="558800"/>
          </a:xfrm>
        </p:spPr>
        <p:txBody>
          <a:bodyPr lIns="92075" tIns="46038" rIns="92075" bIns="46038">
            <a:noAutofit/>
          </a:bodyPr>
          <a:lstStyle/>
          <a:p>
            <a:pPr>
              <a:defRPr/>
            </a:pP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Процесс всегда запускается с пустым рабочим набором</a:t>
            </a:r>
          </a:p>
          <a:p>
            <a:pPr lvl="1">
              <a:defRPr/>
            </a:pP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Затем он вызывает </a:t>
            </a:r>
            <a:r>
              <a:rPr lang="ru-RU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сбои страниц </a:t>
            </a: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при обращении к странице, </a:t>
            </a:r>
            <a:b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</a:b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не входящей в его рабочий набор</a:t>
            </a:r>
          </a:p>
          <a:p>
            <a:pPr lvl="1">
              <a:buSzPct val="75000"/>
              <a:defRPr/>
            </a:pP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Многие сбои страниц могут быть разрешены из памяти </a:t>
            </a:r>
            <a:b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</a:b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Arial" charset="0"/>
              </a:rPr>
              <a:t>(описано позже)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878138" y="2595563"/>
            <a:ext cx="3902075" cy="444500"/>
            <a:chOff x="1813" y="1635"/>
            <a:chExt cx="2458" cy="280"/>
          </a:xfrm>
        </p:grpSpPr>
        <p:sp>
          <p:nvSpPr>
            <p:cNvPr id="175112" name="Rectangle 8"/>
            <p:cNvSpPr>
              <a:spLocks noChangeArrowheads="1"/>
            </p:cNvSpPr>
            <p:nvPr/>
          </p:nvSpPr>
          <p:spPr bwMode="auto">
            <a:xfrm>
              <a:off x="1813" y="1635"/>
              <a:ext cx="136" cy="280"/>
            </a:xfrm>
            <a:prstGeom prst="rect">
              <a:avLst/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75113" name="Rectangle 9"/>
            <p:cNvSpPr>
              <a:spLocks noChangeArrowheads="1"/>
            </p:cNvSpPr>
            <p:nvPr/>
          </p:nvSpPr>
          <p:spPr bwMode="auto">
            <a:xfrm>
              <a:off x="1942" y="1635"/>
              <a:ext cx="136" cy="280"/>
            </a:xfrm>
            <a:prstGeom prst="rect">
              <a:avLst/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75114" name="Rectangle 10"/>
            <p:cNvSpPr>
              <a:spLocks noChangeArrowheads="1"/>
            </p:cNvSpPr>
            <p:nvPr/>
          </p:nvSpPr>
          <p:spPr bwMode="auto">
            <a:xfrm>
              <a:off x="2071" y="1635"/>
              <a:ext cx="136" cy="280"/>
            </a:xfrm>
            <a:prstGeom prst="rect">
              <a:avLst/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75115" name="Rectangle 11"/>
            <p:cNvSpPr>
              <a:spLocks noChangeArrowheads="1"/>
            </p:cNvSpPr>
            <p:nvPr/>
          </p:nvSpPr>
          <p:spPr bwMode="auto">
            <a:xfrm>
              <a:off x="2200" y="1635"/>
              <a:ext cx="136" cy="280"/>
            </a:xfrm>
            <a:prstGeom prst="rect">
              <a:avLst/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75116" name="Rectangle 12"/>
            <p:cNvSpPr>
              <a:spLocks noChangeArrowheads="1"/>
            </p:cNvSpPr>
            <p:nvPr/>
          </p:nvSpPr>
          <p:spPr bwMode="auto">
            <a:xfrm>
              <a:off x="2329" y="1635"/>
              <a:ext cx="136" cy="280"/>
            </a:xfrm>
            <a:prstGeom prst="rect">
              <a:avLst/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75117" name="Rectangle 13"/>
            <p:cNvSpPr>
              <a:spLocks noChangeArrowheads="1"/>
            </p:cNvSpPr>
            <p:nvPr/>
          </p:nvSpPr>
          <p:spPr bwMode="auto">
            <a:xfrm>
              <a:off x="2458" y="1635"/>
              <a:ext cx="136" cy="280"/>
            </a:xfrm>
            <a:prstGeom prst="rect">
              <a:avLst/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75118" name="Rectangle 14"/>
            <p:cNvSpPr>
              <a:spLocks noChangeArrowheads="1"/>
            </p:cNvSpPr>
            <p:nvPr/>
          </p:nvSpPr>
          <p:spPr bwMode="auto">
            <a:xfrm>
              <a:off x="2587" y="1635"/>
              <a:ext cx="136" cy="280"/>
            </a:xfrm>
            <a:prstGeom prst="rect">
              <a:avLst/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75119" name="Rectangle 15"/>
            <p:cNvSpPr>
              <a:spLocks noChangeArrowheads="1"/>
            </p:cNvSpPr>
            <p:nvPr/>
          </p:nvSpPr>
          <p:spPr bwMode="auto">
            <a:xfrm>
              <a:off x="2716" y="1635"/>
              <a:ext cx="136" cy="280"/>
            </a:xfrm>
            <a:prstGeom prst="rect">
              <a:avLst/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75120" name="Rectangle 16"/>
            <p:cNvSpPr>
              <a:spLocks noChangeArrowheads="1"/>
            </p:cNvSpPr>
            <p:nvPr/>
          </p:nvSpPr>
          <p:spPr bwMode="auto">
            <a:xfrm>
              <a:off x="2845" y="1635"/>
              <a:ext cx="136" cy="280"/>
            </a:xfrm>
            <a:prstGeom prst="rect">
              <a:avLst/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75121" name="Rectangle 17"/>
            <p:cNvSpPr>
              <a:spLocks noChangeArrowheads="1"/>
            </p:cNvSpPr>
            <p:nvPr/>
          </p:nvSpPr>
          <p:spPr bwMode="auto">
            <a:xfrm>
              <a:off x="2974" y="1635"/>
              <a:ext cx="136" cy="280"/>
            </a:xfrm>
            <a:prstGeom prst="rect">
              <a:avLst/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75122" name="Rectangle 18"/>
            <p:cNvSpPr>
              <a:spLocks noChangeArrowheads="1"/>
            </p:cNvSpPr>
            <p:nvPr/>
          </p:nvSpPr>
          <p:spPr bwMode="auto">
            <a:xfrm>
              <a:off x="3103" y="1635"/>
              <a:ext cx="136" cy="280"/>
            </a:xfrm>
            <a:prstGeom prst="rect">
              <a:avLst/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75123" name="Rectangle 19"/>
            <p:cNvSpPr>
              <a:spLocks noChangeArrowheads="1"/>
            </p:cNvSpPr>
            <p:nvPr/>
          </p:nvSpPr>
          <p:spPr bwMode="auto">
            <a:xfrm>
              <a:off x="3232" y="1635"/>
              <a:ext cx="136" cy="280"/>
            </a:xfrm>
            <a:prstGeom prst="rect">
              <a:avLst/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75124" name="Rectangle 20"/>
            <p:cNvSpPr>
              <a:spLocks noChangeArrowheads="1"/>
            </p:cNvSpPr>
            <p:nvPr/>
          </p:nvSpPr>
          <p:spPr bwMode="auto">
            <a:xfrm>
              <a:off x="3361" y="1635"/>
              <a:ext cx="136" cy="280"/>
            </a:xfrm>
            <a:prstGeom prst="rect">
              <a:avLst/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75125" name="Rectangle 21"/>
            <p:cNvSpPr>
              <a:spLocks noChangeArrowheads="1"/>
            </p:cNvSpPr>
            <p:nvPr/>
          </p:nvSpPr>
          <p:spPr bwMode="auto">
            <a:xfrm>
              <a:off x="3490" y="1635"/>
              <a:ext cx="136" cy="280"/>
            </a:xfrm>
            <a:prstGeom prst="rect">
              <a:avLst/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75126" name="Rectangle 22"/>
            <p:cNvSpPr>
              <a:spLocks noChangeArrowheads="1"/>
            </p:cNvSpPr>
            <p:nvPr/>
          </p:nvSpPr>
          <p:spPr bwMode="auto">
            <a:xfrm>
              <a:off x="3619" y="1635"/>
              <a:ext cx="136" cy="280"/>
            </a:xfrm>
            <a:prstGeom prst="rect">
              <a:avLst/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75127" name="Rectangle 23"/>
            <p:cNvSpPr>
              <a:spLocks noChangeArrowheads="1"/>
            </p:cNvSpPr>
            <p:nvPr/>
          </p:nvSpPr>
          <p:spPr bwMode="auto">
            <a:xfrm>
              <a:off x="3748" y="1635"/>
              <a:ext cx="136" cy="280"/>
            </a:xfrm>
            <a:prstGeom prst="rect">
              <a:avLst/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75128" name="Rectangle 24"/>
            <p:cNvSpPr>
              <a:spLocks noChangeArrowheads="1"/>
            </p:cNvSpPr>
            <p:nvPr/>
          </p:nvSpPr>
          <p:spPr bwMode="auto">
            <a:xfrm>
              <a:off x="3877" y="1635"/>
              <a:ext cx="136" cy="280"/>
            </a:xfrm>
            <a:prstGeom prst="rect">
              <a:avLst/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75129" name="Rectangle 25"/>
            <p:cNvSpPr>
              <a:spLocks noChangeArrowheads="1"/>
            </p:cNvSpPr>
            <p:nvPr/>
          </p:nvSpPr>
          <p:spPr bwMode="auto">
            <a:xfrm>
              <a:off x="4006" y="1635"/>
              <a:ext cx="136" cy="280"/>
            </a:xfrm>
            <a:prstGeom prst="rect">
              <a:avLst/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75130" name="Rectangle 26"/>
            <p:cNvSpPr>
              <a:spLocks noChangeArrowheads="1"/>
            </p:cNvSpPr>
            <p:nvPr/>
          </p:nvSpPr>
          <p:spPr bwMode="auto">
            <a:xfrm>
              <a:off x="4135" y="1635"/>
              <a:ext cx="136" cy="280"/>
            </a:xfrm>
            <a:prstGeom prst="rect">
              <a:avLst/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</p:grpSp>
      <p:sp>
        <p:nvSpPr>
          <p:cNvPr id="175131" name="Rectangle 27"/>
          <p:cNvSpPr>
            <a:spLocks noChangeArrowheads="1"/>
          </p:cNvSpPr>
          <p:nvPr/>
        </p:nvSpPr>
        <p:spPr bwMode="auto">
          <a:xfrm>
            <a:off x="1011238" y="1709738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5132" name="Rectangle 28"/>
          <p:cNvSpPr>
            <a:spLocks noChangeArrowheads="1"/>
          </p:cNvSpPr>
          <p:nvPr/>
        </p:nvSpPr>
        <p:spPr bwMode="auto">
          <a:xfrm>
            <a:off x="615950" y="2324100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5133" name="Rectangle 29"/>
          <p:cNvSpPr>
            <a:spLocks noChangeArrowheads="1"/>
          </p:cNvSpPr>
          <p:nvPr/>
        </p:nvSpPr>
        <p:spPr bwMode="auto">
          <a:xfrm>
            <a:off x="631825" y="1462088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1914525" y="2373313"/>
            <a:ext cx="4859338" cy="920750"/>
            <a:chOff x="1206" y="1495"/>
            <a:chExt cx="3061" cy="580"/>
          </a:xfrm>
        </p:grpSpPr>
        <p:sp>
          <p:nvSpPr>
            <p:cNvPr id="175135" name="Rectangle 31"/>
            <p:cNvSpPr>
              <a:spLocks noChangeArrowheads="1"/>
            </p:cNvSpPr>
            <p:nvPr/>
          </p:nvSpPr>
          <p:spPr bwMode="auto">
            <a:xfrm>
              <a:off x="1206" y="1495"/>
              <a:ext cx="3061" cy="75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75136" name="Rectangle 32"/>
            <p:cNvSpPr>
              <a:spLocks noChangeArrowheads="1"/>
            </p:cNvSpPr>
            <p:nvPr/>
          </p:nvSpPr>
          <p:spPr bwMode="auto">
            <a:xfrm>
              <a:off x="1206" y="2000"/>
              <a:ext cx="3061" cy="75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4" name="Group 33"/>
          <p:cNvGrpSpPr>
            <a:grpSpLocks/>
          </p:cNvGrpSpPr>
          <p:nvPr/>
        </p:nvGrpSpPr>
        <p:grpSpPr bwMode="auto">
          <a:xfrm>
            <a:off x="2882900" y="3473450"/>
            <a:ext cx="3905250" cy="227013"/>
            <a:chOff x="1816" y="2188"/>
            <a:chExt cx="2460" cy="143"/>
          </a:xfrm>
        </p:grpSpPr>
        <p:sp>
          <p:nvSpPr>
            <p:cNvPr id="175138" name="AutoShape 34"/>
            <p:cNvSpPr>
              <a:spLocks noChangeArrowheads="1"/>
            </p:cNvSpPr>
            <p:nvPr/>
          </p:nvSpPr>
          <p:spPr bwMode="auto">
            <a:xfrm>
              <a:off x="1816" y="2188"/>
              <a:ext cx="844" cy="137"/>
            </a:xfrm>
            <a:prstGeom prst="leftArrow">
              <a:avLst>
                <a:gd name="adj1" fmla="val 50000"/>
                <a:gd name="adj2" fmla="val 133679"/>
              </a:avLst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75139" name="AutoShape 35"/>
            <p:cNvSpPr>
              <a:spLocks noChangeArrowheads="1"/>
            </p:cNvSpPr>
            <p:nvPr/>
          </p:nvSpPr>
          <p:spPr bwMode="auto">
            <a:xfrm>
              <a:off x="3432" y="2194"/>
              <a:ext cx="844" cy="137"/>
            </a:xfrm>
            <a:prstGeom prst="rightArrow">
              <a:avLst>
                <a:gd name="adj1" fmla="val 50000"/>
                <a:gd name="adj2" fmla="val 133736"/>
              </a:avLst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</p:grpSp>
      <p:sp>
        <p:nvSpPr>
          <p:cNvPr id="1036" name="Rectangle 36"/>
          <p:cNvSpPr>
            <a:spLocks noChangeArrowheads="1"/>
          </p:cNvSpPr>
          <p:nvPr/>
        </p:nvSpPr>
        <p:spPr bwMode="auto">
          <a:xfrm>
            <a:off x="3592513" y="3397250"/>
            <a:ext cx="2349681" cy="64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buSzPct val="100000"/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  <a:sym typeface="Arial" charset="0"/>
              </a:rPr>
              <a:t>PerfMon</a:t>
            </a:r>
          </a:p>
          <a:p>
            <a:pPr algn="ctr" eaLnBrk="0" hangingPunct="0">
              <a:buSzPct val="100000"/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  <a:sym typeface="Arial" charset="0"/>
              </a:rPr>
              <a:t>Процесс WorkingSet</a:t>
            </a:r>
          </a:p>
        </p:txBody>
      </p:sp>
      <p:sp>
        <p:nvSpPr>
          <p:cNvPr id="1037" name="Rectangle 37"/>
          <p:cNvSpPr>
            <a:spLocks noChangeArrowheads="1"/>
          </p:cNvSpPr>
          <p:nvPr/>
        </p:nvSpPr>
        <p:spPr bwMode="auto">
          <a:xfrm>
            <a:off x="1363663" y="1885950"/>
            <a:ext cx="2358658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buSzPct val="100000"/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  <a:sym typeface="Arial" charset="0"/>
              </a:rPr>
              <a:t>новейшие страницы</a:t>
            </a:r>
          </a:p>
        </p:txBody>
      </p:sp>
      <p:sp>
        <p:nvSpPr>
          <p:cNvPr id="1038" name="Rectangle 38"/>
          <p:cNvSpPr>
            <a:spLocks noChangeArrowheads="1"/>
          </p:cNvSpPr>
          <p:nvPr/>
        </p:nvSpPr>
        <p:spPr bwMode="auto">
          <a:xfrm>
            <a:off x="4778375" y="1885950"/>
            <a:ext cx="2456442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buSzPct val="100000"/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  <a:sym typeface="Arial" charset="0"/>
              </a:rPr>
              <a:t>старейшие страницы</a:t>
            </a:r>
          </a:p>
        </p:txBody>
      </p:sp>
      <p:sp>
        <p:nvSpPr>
          <p:cNvPr id="175143" name="Line 39"/>
          <p:cNvSpPr>
            <a:spLocks noChangeShapeType="1"/>
          </p:cNvSpPr>
          <p:nvPr/>
        </p:nvSpPr>
        <p:spPr bwMode="auto">
          <a:xfrm>
            <a:off x="3889375" y="2073275"/>
            <a:ext cx="8350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1010" name="Rectangle 2"/>
          <p:cNvSpPr>
            <a:spLocks noChangeArrowheads="1"/>
          </p:cNvSpPr>
          <p:nvPr/>
        </p:nvSpPr>
        <p:spPr bwMode="auto">
          <a:xfrm>
            <a:off x="457200" y="220663"/>
            <a:ext cx="8258204" cy="922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ru-RU" sz="3600" b="0" dirty="0" smtClean="0">
                <a:solidFill>
                  <a:srgbClr val="FE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      </a:t>
            </a:r>
            <a:r>
              <a:rPr lang="ru-RU" sz="3600" b="0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Список </a:t>
            </a:r>
            <a:r>
              <a:rPr lang="ru-RU" sz="3600" b="0" dirty="0"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рабочего набора</a:t>
            </a:r>
          </a:p>
        </p:txBody>
      </p:sp>
      <p:sp>
        <p:nvSpPr>
          <p:cNvPr id="40" name="Footer Placeholder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(С) В.О. Сафонов 2010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55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5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3740150"/>
            <a:ext cx="7327900" cy="2736850"/>
          </a:xfrm>
        </p:spPr>
        <p:txBody>
          <a:bodyPr lIns="92075" tIns="46038" rIns="92075" bIns="46038">
            <a:normAutofit fontScale="85000" lnSpcReduction="20000"/>
          </a:bodyPr>
          <a:lstStyle/>
          <a:p>
            <a:pPr marL="285750" indent="-285750">
              <a:defRPr/>
            </a:pP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Когда размер рабочего набора достигает максимума (либо выполняется подстройка рабочего набора), выполняется выброс страниц, чтобы высвободить место для новых</a:t>
            </a:r>
          </a:p>
          <a:p>
            <a:pPr marL="285750" indent="-285750">
              <a:defRPr/>
            </a:pP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Политика локальной замены страниц (в большинстве систем Unix реализована глобальная замена)</a:t>
            </a:r>
          </a:p>
          <a:p>
            <a:pPr marL="685800" lvl="1" indent="-228600">
              <a:defRPr/>
            </a:pP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Это означает, что один процесс не может занять всю физическую память, </a:t>
            </a:r>
            <a:b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</a:b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кроме случая, когда другие процессы не используют ее</a:t>
            </a:r>
          </a:p>
          <a:p>
            <a:pPr marL="285750" indent="-285750">
              <a:defRPr/>
            </a:pP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Алгоритм замены замещает наиболее давние по использованию страницы </a:t>
            </a:r>
            <a:b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</a:b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(ведется учет возраста страниц)</a:t>
            </a:r>
          </a:p>
          <a:p>
            <a:pPr marL="685800" lvl="1" indent="-228600">
              <a:defRPr/>
            </a:pP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В Windows 2000 только для однопроцессорных систем, а в Windows XP </a:t>
            </a:r>
            <a:b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</a:b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и Windows Server 2003 — для всех</a:t>
            </a:r>
          </a:p>
          <a:p>
            <a:pPr marL="285750" indent="-285750">
              <a:defRPr/>
            </a:pPr>
            <a:r>
              <a:rPr lang="ru-RU" sz="13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В Windows XP и Windows Server 2003 реализован новый флаг VirtualAlloc — MEM_WRITE_WATCH</a:t>
            </a:r>
          </a:p>
        </p:txBody>
      </p:sp>
      <p:sp>
        <p:nvSpPr>
          <p:cNvPr id="177158" name="Rectangle 6"/>
          <p:cNvSpPr>
            <a:spLocks noChangeArrowheads="1"/>
          </p:cNvSpPr>
          <p:nvPr/>
        </p:nvSpPr>
        <p:spPr bwMode="auto">
          <a:xfrm>
            <a:off x="2878138" y="2276475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59" name="Rectangle 7"/>
          <p:cNvSpPr>
            <a:spLocks noChangeArrowheads="1"/>
          </p:cNvSpPr>
          <p:nvPr/>
        </p:nvSpPr>
        <p:spPr bwMode="auto">
          <a:xfrm>
            <a:off x="3082925" y="2276475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60" name="Rectangle 8"/>
          <p:cNvSpPr>
            <a:spLocks noChangeArrowheads="1"/>
          </p:cNvSpPr>
          <p:nvPr/>
        </p:nvSpPr>
        <p:spPr bwMode="auto">
          <a:xfrm>
            <a:off x="3287713" y="2276475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61" name="Rectangle 9"/>
          <p:cNvSpPr>
            <a:spLocks noChangeArrowheads="1"/>
          </p:cNvSpPr>
          <p:nvPr/>
        </p:nvSpPr>
        <p:spPr bwMode="auto">
          <a:xfrm>
            <a:off x="3492500" y="2276475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62" name="Rectangle 10"/>
          <p:cNvSpPr>
            <a:spLocks noChangeArrowheads="1"/>
          </p:cNvSpPr>
          <p:nvPr/>
        </p:nvSpPr>
        <p:spPr bwMode="auto">
          <a:xfrm>
            <a:off x="3697288" y="2276475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63" name="Rectangle 11"/>
          <p:cNvSpPr>
            <a:spLocks noChangeArrowheads="1"/>
          </p:cNvSpPr>
          <p:nvPr/>
        </p:nvSpPr>
        <p:spPr bwMode="auto">
          <a:xfrm>
            <a:off x="3902075" y="2276475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64" name="Rectangle 12"/>
          <p:cNvSpPr>
            <a:spLocks noChangeArrowheads="1"/>
          </p:cNvSpPr>
          <p:nvPr/>
        </p:nvSpPr>
        <p:spPr bwMode="auto">
          <a:xfrm>
            <a:off x="4106863" y="2276475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65" name="Rectangle 13"/>
          <p:cNvSpPr>
            <a:spLocks noChangeArrowheads="1"/>
          </p:cNvSpPr>
          <p:nvPr/>
        </p:nvSpPr>
        <p:spPr bwMode="auto">
          <a:xfrm>
            <a:off x="4311650" y="2276475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66" name="Rectangle 14"/>
          <p:cNvSpPr>
            <a:spLocks noChangeArrowheads="1"/>
          </p:cNvSpPr>
          <p:nvPr/>
        </p:nvSpPr>
        <p:spPr bwMode="auto">
          <a:xfrm>
            <a:off x="4516438" y="2276475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67" name="Rectangle 15"/>
          <p:cNvSpPr>
            <a:spLocks noChangeArrowheads="1"/>
          </p:cNvSpPr>
          <p:nvPr/>
        </p:nvSpPr>
        <p:spPr bwMode="auto">
          <a:xfrm>
            <a:off x="4721225" y="2276475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68" name="Rectangle 16"/>
          <p:cNvSpPr>
            <a:spLocks noChangeArrowheads="1"/>
          </p:cNvSpPr>
          <p:nvPr/>
        </p:nvSpPr>
        <p:spPr bwMode="auto">
          <a:xfrm>
            <a:off x="4926013" y="2276475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69" name="Rectangle 17"/>
          <p:cNvSpPr>
            <a:spLocks noChangeArrowheads="1"/>
          </p:cNvSpPr>
          <p:nvPr/>
        </p:nvSpPr>
        <p:spPr bwMode="auto">
          <a:xfrm>
            <a:off x="5130800" y="2276475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70" name="Rectangle 18"/>
          <p:cNvSpPr>
            <a:spLocks noChangeArrowheads="1"/>
          </p:cNvSpPr>
          <p:nvPr/>
        </p:nvSpPr>
        <p:spPr bwMode="auto">
          <a:xfrm>
            <a:off x="5335588" y="2276475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71" name="Rectangle 19"/>
          <p:cNvSpPr>
            <a:spLocks noChangeArrowheads="1"/>
          </p:cNvSpPr>
          <p:nvPr/>
        </p:nvSpPr>
        <p:spPr bwMode="auto">
          <a:xfrm>
            <a:off x="5540375" y="2276475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72" name="Rectangle 20"/>
          <p:cNvSpPr>
            <a:spLocks noChangeArrowheads="1"/>
          </p:cNvSpPr>
          <p:nvPr/>
        </p:nvSpPr>
        <p:spPr bwMode="auto">
          <a:xfrm>
            <a:off x="5745163" y="2276475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73" name="Rectangle 21"/>
          <p:cNvSpPr>
            <a:spLocks noChangeArrowheads="1"/>
          </p:cNvSpPr>
          <p:nvPr/>
        </p:nvSpPr>
        <p:spPr bwMode="auto">
          <a:xfrm>
            <a:off x="5949950" y="2276475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74" name="Rectangle 22"/>
          <p:cNvSpPr>
            <a:spLocks noChangeArrowheads="1"/>
          </p:cNvSpPr>
          <p:nvPr/>
        </p:nvSpPr>
        <p:spPr bwMode="auto">
          <a:xfrm>
            <a:off x="6154738" y="2276475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75" name="Rectangle 23"/>
          <p:cNvSpPr>
            <a:spLocks noChangeArrowheads="1"/>
          </p:cNvSpPr>
          <p:nvPr/>
        </p:nvSpPr>
        <p:spPr bwMode="auto">
          <a:xfrm>
            <a:off x="6359525" y="2276475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76" name="Rectangle 24"/>
          <p:cNvSpPr>
            <a:spLocks noChangeArrowheads="1"/>
          </p:cNvSpPr>
          <p:nvPr/>
        </p:nvSpPr>
        <p:spPr bwMode="auto">
          <a:xfrm>
            <a:off x="6564313" y="2276475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77" name="Rectangle 25"/>
          <p:cNvSpPr>
            <a:spLocks noChangeArrowheads="1"/>
          </p:cNvSpPr>
          <p:nvPr/>
        </p:nvSpPr>
        <p:spPr bwMode="auto">
          <a:xfrm>
            <a:off x="1011238" y="1390650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78" name="Rectangle 26"/>
          <p:cNvSpPr>
            <a:spLocks noChangeArrowheads="1"/>
          </p:cNvSpPr>
          <p:nvPr/>
        </p:nvSpPr>
        <p:spPr bwMode="auto">
          <a:xfrm>
            <a:off x="615950" y="2005013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79" name="Rectangle 27"/>
          <p:cNvSpPr>
            <a:spLocks noChangeArrowheads="1"/>
          </p:cNvSpPr>
          <p:nvPr/>
        </p:nvSpPr>
        <p:spPr bwMode="auto">
          <a:xfrm>
            <a:off x="631825" y="1143000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1825625" y="2054225"/>
            <a:ext cx="4948238" cy="920750"/>
            <a:chOff x="1150" y="1495"/>
            <a:chExt cx="3117" cy="580"/>
          </a:xfrm>
        </p:grpSpPr>
        <p:sp>
          <p:nvSpPr>
            <p:cNvPr id="177181" name="Rectangle 29"/>
            <p:cNvSpPr>
              <a:spLocks noChangeArrowheads="1"/>
            </p:cNvSpPr>
            <p:nvPr/>
          </p:nvSpPr>
          <p:spPr bwMode="auto">
            <a:xfrm>
              <a:off x="1150" y="1495"/>
              <a:ext cx="3117" cy="75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77182" name="Rectangle 30"/>
            <p:cNvSpPr>
              <a:spLocks noChangeArrowheads="1"/>
            </p:cNvSpPr>
            <p:nvPr/>
          </p:nvSpPr>
          <p:spPr bwMode="auto">
            <a:xfrm>
              <a:off x="1150" y="2000"/>
              <a:ext cx="3117" cy="75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1841500" y="3154363"/>
            <a:ext cx="4946650" cy="227012"/>
            <a:chOff x="1160" y="2188"/>
            <a:chExt cx="3116" cy="143"/>
          </a:xfrm>
        </p:grpSpPr>
        <p:sp>
          <p:nvSpPr>
            <p:cNvPr id="177184" name="AutoShape 32"/>
            <p:cNvSpPr>
              <a:spLocks noChangeArrowheads="1"/>
            </p:cNvSpPr>
            <p:nvPr/>
          </p:nvSpPr>
          <p:spPr bwMode="auto">
            <a:xfrm>
              <a:off x="1160" y="2188"/>
              <a:ext cx="1070" cy="137"/>
            </a:xfrm>
            <a:prstGeom prst="leftArrow">
              <a:avLst>
                <a:gd name="adj1" fmla="val 50000"/>
                <a:gd name="adj2" fmla="val 169475"/>
              </a:avLst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77185" name="AutoShape 33"/>
            <p:cNvSpPr>
              <a:spLocks noChangeArrowheads="1"/>
            </p:cNvSpPr>
            <p:nvPr/>
          </p:nvSpPr>
          <p:spPr bwMode="auto">
            <a:xfrm>
              <a:off x="3206" y="2194"/>
              <a:ext cx="1070" cy="137"/>
            </a:xfrm>
            <a:prstGeom prst="rightArrow">
              <a:avLst>
                <a:gd name="adj1" fmla="val 50000"/>
                <a:gd name="adj2" fmla="val 169547"/>
              </a:avLst>
            </a:prstGeom>
            <a:solidFill>
              <a:srgbClr val="FE9B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</p:grpSp>
      <p:sp>
        <p:nvSpPr>
          <p:cNvPr id="21533" name="Rectangle 34"/>
          <p:cNvSpPr>
            <a:spLocks noChangeArrowheads="1"/>
          </p:cNvSpPr>
          <p:nvPr/>
        </p:nvSpPr>
        <p:spPr bwMode="auto">
          <a:xfrm>
            <a:off x="3103563" y="3097213"/>
            <a:ext cx="2349681" cy="64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buSzPct val="100000"/>
            </a:pP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PerfMon</a:t>
            </a:r>
          </a:p>
          <a:p>
            <a:pPr algn="ctr" eaLnBrk="0" hangingPunct="0">
              <a:buSzPct val="100000"/>
            </a:pP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Процесс WorkingSet</a:t>
            </a:r>
          </a:p>
        </p:txBody>
      </p:sp>
      <p:sp>
        <p:nvSpPr>
          <p:cNvPr id="177187" name="Rectangle 35"/>
          <p:cNvSpPr>
            <a:spLocks noChangeArrowheads="1"/>
          </p:cNvSpPr>
          <p:nvPr/>
        </p:nvSpPr>
        <p:spPr bwMode="auto">
          <a:xfrm>
            <a:off x="2043113" y="2274888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88" name="Rectangle 36"/>
          <p:cNvSpPr>
            <a:spLocks noChangeArrowheads="1"/>
          </p:cNvSpPr>
          <p:nvPr/>
        </p:nvSpPr>
        <p:spPr bwMode="auto">
          <a:xfrm>
            <a:off x="2247900" y="2274888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89" name="Rectangle 37"/>
          <p:cNvSpPr>
            <a:spLocks noChangeArrowheads="1"/>
          </p:cNvSpPr>
          <p:nvPr/>
        </p:nvSpPr>
        <p:spPr bwMode="auto">
          <a:xfrm>
            <a:off x="2452688" y="2274888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90" name="Rectangle 38"/>
          <p:cNvSpPr>
            <a:spLocks noChangeArrowheads="1"/>
          </p:cNvSpPr>
          <p:nvPr/>
        </p:nvSpPr>
        <p:spPr bwMode="auto">
          <a:xfrm>
            <a:off x="2657475" y="2274888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91" name="Rectangle 39"/>
          <p:cNvSpPr>
            <a:spLocks noChangeArrowheads="1"/>
          </p:cNvSpPr>
          <p:nvPr/>
        </p:nvSpPr>
        <p:spPr bwMode="auto">
          <a:xfrm>
            <a:off x="1824038" y="2274888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92" name="Rectangle 40"/>
          <p:cNvSpPr>
            <a:spLocks noChangeArrowheads="1"/>
          </p:cNvSpPr>
          <p:nvPr/>
        </p:nvSpPr>
        <p:spPr bwMode="auto">
          <a:xfrm>
            <a:off x="7820025" y="3490913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93" name="Rectangle 41"/>
          <p:cNvSpPr>
            <a:spLocks noChangeArrowheads="1"/>
          </p:cNvSpPr>
          <p:nvPr/>
        </p:nvSpPr>
        <p:spPr bwMode="auto">
          <a:xfrm>
            <a:off x="7383463" y="2984500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94" name="Rectangle 42"/>
          <p:cNvSpPr>
            <a:spLocks noChangeArrowheads="1"/>
          </p:cNvSpPr>
          <p:nvPr/>
        </p:nvSpPr>
        <p:spPr bwMode="auto">
          <a:xfrm>
            <a:off x="8005763" y="2841625"/>
            <a:ext cx="215900" cy="444500"/>
          </a:xfrm>
          <a:prstGeom prst="rect">
            <a:avLst/>
          </a:prstGeom>
          <a:solidFill>
            <a:srgbClr val="FE9B0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95" name="AutoShape 43"/>
          <p:cNvSpPr>
            <a:spLocks noChangeArrowheads="1"/>
          </p:cNvSpPr>
          <p:nvPr/>
        </p:nvSpPr>
        <p:spPr bwMode="auto">
          <a:xfrm>
            <a:off x="3395663" y="2378075"/>
            <a:ext cx="1698625" cy="217488"/>
          </a:xfrm>
          <a:prstGeom prst="rightArrow">
            <a:avLst>
              <a:gd name="adj1" fmla="val 50000"/>
              <a:gd name="adj2" fmla="val 169546"/>
            </a:avLst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96" name="Arc 44"/>
          <p:cNvSpPr>
            <a:spLocks/>
          </p:cNvSpPr>
          <p:nvPr/>
        </p:nvSpPr>
        <p:spPr bwMode="auto">
          <a:xfrm>
            <a:off x="7053263" y="2505075"/>
            <a:ext cx="838200" cy="34607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76200" cap="rnd">
            <a:solidFill>
              <a:schemeClr val="hlink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77197" name="Arc 45"/>
          <p:cNvSpPr>
            <a:spLocks/>
          </p:cNvSpPr>
          <p:nvPr/>
        </p:nvSpPr>
        <p:spPr bwMode="auto">
          <a:xfrm>
            <a:off x="993775" y="1998663"/>
            <a:ext cx="592138" cy="461962"/>
          </a:xfrm>
          <a:custGeom>
            <a:avLst/>
            <a:gdLst>
              <a:gd name="G0" fmla="+- 20967 0 0"/>
              <a:gd name="G1" fmla="+- 0 0 0"/>
              <a:gd name="G2" fmla="+- 21600 0 0"/>
              <a:gd name="T0" fmla="*/ 20967 w 20967"/>
              <a:gd name="T1" fmla="*/ 21600 h 21600"/>
              <a:gd name="T2" fmla="*/ 0 w 20967"/>
              <a:gd name="T3" fmla="*/ 5192 h 21600"/>
              <a:gd name="T4" fmla="*/ 20967 w 20967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67" h="21600" fill="none" extrusionOk="0">
                <a:moveTo>
                  <a:pt x="20967" y="21600"/>
                </a:moveTo>
                <a:cubicBezTo>
                  <a:pt x="11037" y="21600"/>
                  <a:pt x="2387" y="14830"/>
                  <a:pt x="0" y="5191"/>
                </a:cubicBezTo>
              </a:path>
              <a:path w="20967" h="21600" stroke="0" extrusionOk="0">
                <a:moveTo>
                  <a:pt x="20967" y="21600"/>
                </a:moveTo>
                <a:cubicBezTo>
                  <a:pt x="11037" y="21600"/>
                  <a:pt x="2387" y="14830"/>
                  <a:pt x="0" y="5191"/>
                </a:cubicBezTo>
                <a:lnTo>
                  <a:pt x="20967" y="0"/>
                </a:lnTo>
                <a:close/>
              </a:path>
            </a:pathLst>
          </a:custGeom>
          <a:noFill/>
          <a:ln w="50800" cap="rnd">
            <a:solidFill>
              <a:schemeClr val="hlink"/>
            </a:solidFill>
            <a:round/>
            <a:headEnd type="stealth" w="med" len="lg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21545" name="Rectangle 46"/>
          <p:cNvSpPr>
            <a:spLocks noChangeArrowheads="1"/>
          </p:cNvSpPr>
          <p:nvPr/>
        </p:nvSpPr>
        <p:spPr bwMode="auto">
          <a:xfrm>
            <a:off x="7071500" y="4037013"/>
            <a:ext cx="1850250" cy="1200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r" eaLnBrk="0" hangingPunct="0">
              <a:buSzPct val="100000"/>
            </a:pP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в список</a:t>
            </a:r>
          </a:p>
          <a:p>
            <a:pPr algn="r" eaLnBrk="0" hangingPunct="0">
              <a:buSzPct val="100000"/>
            </a:pP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 резервных или</a:t>
            </a:r>
          </a:p>
          <a:p>
            <a:pPr algn="r" eaLnBrk="0" hangingPunct="0">
              <a:buSzPct val="100000"/>
            </a:pP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 измененных</a:t>
            </a:r>
            <a:b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</a:b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страниц</a:t>
            </a:r>
          </a:p>
        </p:txBody>
      </p:sp>
      <p:sp>
        <p:nvSpPr>
          <p:cNvPr id="171010" name="Rectangle 2"/>
          <p:cNvSpPr>
            <a:spLocks noChangeArrowheads="1"/>
          </p:cNvSpPr>
          <p:nvPr/>
        </p:nvSpPr>
        <p:spPr bwMode="auto">
          <a:xfrm>
            <a:off x="457200" y="220663"/>
            <a:ext cx="8258204" cy="922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ru-RU" sz="3600" b="0" dirty="0" smtClean="0">
                <a:solidFill>
                  <a:srgbClr val="FE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       </a:t>
            </a:r>
            <a:r>
              <a:rPr lang="ru-RU" sz="3600" b="0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Замена </a:t>
            </a:r>
            <a:r>
              <a:rPr lang="ru-RU" sz="3600" b="0" dirty="0"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рабочего набора</a:t>
            </a:r>
          </a:p>
        </p:txBody>
      </p:sp>
      <p:sp>
        <p:nvSpPr>
          <p:cNvPr id="47" name="Footer Placeholder 4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775" y="857232"/>
            <a:ext cx="8642381" cy="578647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Типы отказов страниц ОЗУ</a:t>
            </a:r>
          </a:p>
          <a:p>
            <a:pPr lvl="1">
              <a:defRPr/>
            </a:pP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Страницы могут быть возвращены сбоем в процесс из списков резервных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 </a:t>
            </a: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и измененных страниц</a:t>
            </a:r>
          </a:p>
          <a:p>
            <a:pPr lvl="1">
              <a:defRPr/>
            </a:pP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Общая страница, допустимая для одного процесса, может оказаться </a:t>
            </a:r>
            <a:b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</a:b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сбойной в других</a:t>
            </a:r>
          </a:p>
          <a:p>
            <a:pPr>
              <a:defRPr/>
            </a:pP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Некоторые отказы страниц диска неизбежны</a:t>
            </a:r>
          </a:p>
          <a:p>
            <a:pPr lvl="1">
              <a:defRPr/>
            </a:pP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Запуск процесса (загрузка EXE- и DLL-файлов)</a:t>
            </a:r>
          </a:p>
          <a:p>
            <a:pPr lvl="1">
              <a:defRPr/>
            </a:pP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Нормальная файловая операция ввода-вывода выполняется посредством подкачки</a:t>
            </a:r>
          </a:p>
          <a:p>
            <a:pPr lvl="2"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Кэшированные файлы добавляются сбоем в системный рабочий набор</a:t>
            </a:r>
          </a:p>
        </p:txBody>
      </p:sp>
      <p:sp>
        <p:nvSpPr>
          <p:cNvPr id="171010" name="Rectangle 2"/>
          <p:cNvSpPr>
            <a:spLocks noChangeArrowheads="1"/>
          </p:cNvSpPr>
          <p:nvPr/>
        </p:nvSpPr>
        <p:spPr bwMode="auto">
          <a:xfrm>
            <a:off x="428596" y="0"/>
            <a:ext cx="8329642" cy="708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ru-RU" sz="3600" b="0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Отказы страниц </a:t>
            </a:r>
            <a:r>
              <a:rPr lang="ru-RU" sz="3600" b="0" dirty="0"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диска и страниц ОЗУ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714356"/>
            <a:ext cx="8553480" cy="5991244"/>
          </a:xfrm>
        </p:spPr>
        <p:txBody>
          <a:bodyPr/>
          <a:lstStyle/>
          <a:p>
            <a:pPr>
              <a:defRPr/>
            </a:pP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Подобно тому, как процессы имеют рабочие наборы, подкачиваемые код </a:t>
            </a:r>
            <a:b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</a:b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и данные системного пространства Windows размещаются в </a:t>
            </a:r>
            <a:r>
              <a:rPr lang="ru-RU" sz="18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системном рабочем наборе</a:t>
            </a:r>
          </a:p>
          <a:p>
            <a:pPr>
              <a:defRPr/>
            </a:pP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Он состоит из 4 компонентов:</a:t>
            </a:r>
          </a:p>
          <a:p>
            <a:pPr lvl="1">
              <a:spcBef>
                <a:spcPct val="0"/>
              </a:spcBef>
              <a:defRPr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подкачиваемый пул;</a:t>
            </a:r>
          </a:p>
          <a:p>
            <a:pPr lvl="1">
              <a:spcBef>
                <a:spcPct val="0"/>
              </a:spcBef>
              <a:defRPr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поддерживающие подкачку код и данные в исполнительном сегменте ядра;</a:t>
            </a:r>
          </a:p>
          <a:p>
            <a:pPr lvl="1">
              <a:spcBef>
                <a:spcPct val="0"/>
              </a:spcBef>
              <a:defRPr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поддерживающие подкачку код и данные в драйверах режима ядра, Win32K.Sys, графических драйверах и т. д.;</a:t>
            </a:r>
          </a:p>
          <a:p>
            <a:pPr lvl="1">
              <a:spcBef>
                <a:spcPct val="0"/>
              </a:spcBef>
              <a:defRPr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глобальный кэш данных файловой системы.</a:t>
            </a:r>
          </a:p>
          <a:p>
            <a:pPr>
              <a:defRPr/>
            </a:pP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Чтобы подсчитать физический (резидентный) размер этих компонентов </a:t>
            </a:r>
            <a:b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</a:b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с помощью утилиты </a:t>
            </a:r>
            <a:r>
              <a:rPr lang="ru-RU" sz="18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PerfMon</a:t>
            </a: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, следует выяснить значения следующих показателей.</a:t>
            </a:r>
          </a:p>
          <a:p>
            <a:pPr lvl="1">
              <a:spcBef>
                <a:spcPct val="0"/>
              </a:spcBef>
              <a:defRPr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Память | число подкачанных в пул резидентных байтов</a:t>
            </a:r>
          </a:p>
          <a:p>
            <a:pPr lvl="1">
              <a:spcBef>
                <a:spcPct val="0"/>
              </a:spcBef>
              <a:defRPr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Память | число резидентных байтов системного кода</a:t>
            </a:r>
          </a:p>
          <a:p>
            <a:pPr lvl="1">
              <a:spcBef>
                <a:spcPct val="0"/>
              </a:spcBef>
              <a:defRPr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Память | число резидентных байтов системных драйверов</a:t>
            </a:r>
          </a:p>
          <a:p>
            <a:pPr lvl="1">
              <a:spcBef>
                <a:spcPct val="0"/>
              </a:spcBef>
              <a:defRPr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Память | число резидентных байтов системного кэша</a:t>
            </a:r>
          </a:p>
          <a:p>
            <a:pPr lvl="1">
              <a:spcBef>
                <a:spcPct val="0"/>
              </a:spcBef>
              <a:defRPr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Показатель счетчика байтов в памяти | кэше представляет собой сумму показателей этих четырех «резидентных» (физических) счетчиков </a:t>
            </a:r>
            <a:b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</a:b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(не только кэш; в NT4 — то же, что и «Файловый кэш» на вкладке «Быстродействие» в диспетчере задач) </a:t>
            </a:r>
          </a:p>
        </p:txBody>
      </p:sp>
      <p:sp>
        <p:nvSpPr>
          <p:cNvPr id="171010" name="Rectangle 2"/>
          <p:cNvSpPr>
            <a:spLocks noChangeArrowheads="1"/>
          </p:cNvSpPr>
          <p:nvPr/>
        </p:nvSpPr>
        <p:spPr bwMode="auto">
          <a:xfrm>
            <a:off x="428596" y="0"/>
            <a:ext cx="8258204" cy="63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ru-RU" sz="3600" b="0" dirty="0" smtClean="0">
                <a:solidFill>
                  <a:srgbClr val="FE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     </a:t>
            </a:r>
            <a:r>
              <a:rPr lang="ru-RU" sz="3600" b="0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Системный </a:t>
            </a:r>
            <a:r>
              <a:rPr lang="ru-RU" sz="3600" b="0" dirty="0"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рабочий набор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(С) В.О. Сафонов 2010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250" y="1428736"/>
            <a:ext cx="6492898" cy="4697427"/>
          </a:xfrm>
        </p:spPr>
        <p:txBody>
          <a:bodyPr lIns="92075" tIns="46038" rIns="92075" bIns="46038">
            <a:normAutofit lnSpcReduction="10000"/>
          </a:bodyPr>
          <a:lstStyle/>
          <a:p>
            <a:pPr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Система хранит не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назначенные физические страницы в одном из нескольких списков</a:t>
            </a:r>
          </a:p>
          <a:p>
            <a:pPr lvl="1">
              <a:defRPr/>
            </a:pP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Список свободных страниц</a:t>
            </a:r>
          </a:p>
          <a:p>
            <a:pPr lvl="1">
              <a:defRPr/>
            </a:pP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Список измененных страниц</a:t>
            </a:r>
          </a:p>
          <a:p>
            <a:pPr lvl="1">
              <a:defRPr/>
            </a:pP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Список резервных страниц</a:t>
            </a:r>
          </a:p>
          <a:p>
            <a:pPr lvl="1">
              <a:defRPr/>
            </a:pP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Список нулевых страниц</a:t>
            </a:r>
          </a:p>
          <a:p>
            <a:pPr lvl="1">
              <a:defRPr/>
            </a:pP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Список плохих страниц — страницы, не прошедшие тест памяти при загрузке системы</a:t>
            </a:r>
          </a:p>
          <a:p>
            <a:pPr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Списки реализованы как записи в «базе данных PFN»</a:t>
            </a:r>
          </a:p>
          <a:p>
            <a:pPr lvl="1">
              <a:defRPr/>
            </a:pP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Обслуживаются как списки FIFO, или очереди</a:t>
            </a:r>
          </a:p>
        </p:txBody>
      </p:sp>
      <p:sp>
        <p:nvSpPr>
          <p:cNvPr id="171010" name="Rectangle 2"/>
          <p:cNvSpPr>
            <a:spLocks noChangeArrowheads="1"/>
          </p:cNvSpPr>
          <p:nvPr/>
        </p:nvSpPr>
        <p:spPr bwMode="auto">
          <a:xfrm>
            <a:off x="457200" y="220663"/>
            <a:ext cx="8229600" cy="84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ru-RU" sz="3600" b="0" dirty="0" smtClean="0">
                <a:solidFill>
                  <a:srgbClr val="FE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 </a:t>
            </a:r>
            <a:r>
              <a:rPr lang="ru-RU" sz="3600" b="0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Управление </a:t>
            </a:r>
            <a:r>
              <a:rPr lang="ru-RU" sz="3600" b="0" dirty="0"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физической памятью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428604"/>
            <a:ext cx="8715436" cy="785818"/>
          </a:xfrm>
        </p:spPr>
        <p:txBody>
          <a:bodyPr/>
          <a:lstStyle/>
          <a:p>
            <a:r>
              <a:rPr lang="ru-RU" sz="3600" b="1" dirty="0" smtClean="0"/>
              <a:t>Система  файлов - Восстановление</a:t>
            </a:r>
            <a:endParaRPr lang="en-US" sz="3600" b="1" dirty="0"/>
          </a:p>
        </p:txBody>
      </p:sp>
      <p:sp>
        <p:nvSpPr>
          <p:cNvPr id="69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428736"/>
            <a:ext cx="8077200" cy="50292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ru-RU" sz="2400" b="1" dirty="0"/>
              <a:t>Все изменения </a:t>
            </a:r>
            <a:r>
              <a:rPr lang="ru-RU" sz="2400" b="1" dirty="0" smtClean="0"/>
              <a:t>структур </a:t>
            </a:r>
            <a:r>
              <a:rPr lang="ru-RU" sz="2400" b="1" dirty="0"/>
              <a:t>данных в файловой системе выполняются как транзакции, для которых используется журнал</a:t>
            </a:r>
            <a:r>
              <a:rPr lang="en-US" sz="24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400" b="1" dirty="0"/>
              <a:t>Перед тем, как структура данных изменяется, транзакция </a:t>
            </a:r>
            <a:r>
              <a:rPr lang="ru-RU" sz="2400" b="1" dirty="0" smtClean="0"/>
              <a:t>заносит</a:t>
            </a:r>
            <a:r>
              <a:rPr lang="en-US" sz="2400" b="1" dirty="0" smtClean="0"/>
              <a:t> </a:t>
            </a:r>
            <a:r>
              <a:rPr lang="ru-RU" sz="2400" b="1" dirty="0" smtClean="0"/>
              <a:t>в </a:t>
            </a:r>
            <a:r>
              <a:rPr lang="ru-RU" sz="2400" b="1" dirty="0"/>
              <a:t>журнал специальную запись,</a:t>
            </a:r>
            <a:r>
              <a:rPr lang="en-US" sz="2400" b="1" dirty="0"/>
              <a:t> </a:t>
            </a:r>
            <a:r>
              <a:rPr lang="ru-RU" sz="2400" b="1" dirty="0"/>
              <a:t>которая содержит информацию для повторного выполнения (</a:t>
            </a:r>
            <a:r>
              <a:rPr lang="en-US" sz="2400" b="1" dirty="0"/>
              <a:t>redo</a:t>
            </a:r>
            <a:r>
              <a:rPr lang="ru-RU" sz="2400" b="1" dirty="0"/>
              <a:t>) и отмены (</a:t>
            </a:r>
            <a:r>
              <a:rPr lang="en-US" sz="2400" b="1" dirty="0"/>
              <a:t>undo</a:t>
            </a:r>
            <a:r>
              <a:rPr lang="ru-RU" sz="2400" b="1" dirty="0"/>
              <a:t>)</a:t>
            </a:r>
            <a:r>
              <a:rPr lang="en-US" sz="2400" b="1" dirty="0"/>
              <a:t> </a:t>
            </a:r>
            <a:r>
              <a:rPr lang="ru-RU" sz="2400" b="1" dirty="0"/>
              <a:t>данного изменения</a:t>
            </a:r>
            <a:r>
              <a:rPr lang="en-US" sz="24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400" b="1" dirty="0"/>
              <a:t>После изменения структуры данных</a:t>
            </a:r>
            <a:r>
              <a:rPr lang="en-US" sz="2400" b="1" dirty="0"/>
              <a:t> </a:t>
            </a:r>
            <a:r>
              <a:rPr lang="ru-RU" sz="2400" b="1" dirty="0"/>
              <a:t>в журнал заносится информация об успешном выполнении операции</a:t>
            </a:r>
            <a:r>
              <a:rPr lang="en-US" sz="24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400" b="1" dirty="0"/>
              <a:t>В случае порчи информации файловая система может быть восстановлена</a:t>
            </a:r>
            <a:r>
              <a:rPr lang="en-US" sz="2400" b="1" dirty="0"/>
              <a:t> </a:t>
            </a:r>
            <a:r>
              <a:rPr lang="ru-RU" sz="2400" b="1" dirty="0"/>
              <a:t>до целостного состояния с использованием журнальных записей</a:t>
            </a:r>
            <a:r>
              <a:rPr lang="en-US" sz="24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250" y="1428736"/>
            <a:ext cx="6350022" cy="4697427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Новые страницы распределяются по рабочим наборам </a:t>
            </a:r>
            <a:b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</a:b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из начала списка свободных или нулевых страниц</a:t>
            </a:r>
          </a:p>
          <a:p>
            <a:pPr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Страницы, исключенные из рабочего набора в ходе операции замены, помещаются в конец одного из следующих списков</a:t>
            </a:r>
          </a:p>
          <a:p>
            <a:pPr lvl="1">
              <a:defRPr/>
            </a:pP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Список измененных страниц (если они были изменены </a:t>
            </a:r>
            <a:b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</a:b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в рабочем наборе)</a:t>
            </a:r>
          </a:p>
          <a:p>
            <a:pPr lvl="1">
              <a:defRPr/>
            </a:pP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Список резервных страниц (если изменения не вносились)</a:t>
            </a:r>
          </a:p>
          <a:p>
            <a:pPr lvl="2">
              <a:defRPr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Решение принимается на основе значении бита D </a:t>
            </a:r>
            <a:b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</a:b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(dirty = изменена) в записи таблицы страницы</a:t>
            </a:r>
          </a:p>
          <a:p>
            <a:pPr lvl="1">
              <a:defRPr/>
            </a:pP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Пока физическая страница находится в одном из этих списков, между ней и процессом по-прежнему поддерживается связь</a:t>
            </a:r>
          </a:p>
        </p:txBody>
      </p:sp>
      <p:sp>
        <p:nvSpPr>
          <p:cNvPr id="171010" name="Rectangle 2"/>
          <p:cNvSpPr>
            <a:spLocks noChangeArrowheads="1"/>
          </p:cNvSpPr>
          <p:nvPr/>
        </p:nvSpPr>
        <p:spPr bwMode="auto">
          <a:xfrm>
            <a:off x="457200" y="220663"/>
            <a:ext cx="8229600" cy="84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ru-RU" sz="3600" b="0" dirty="0" smtClean="0">
                <a:solidFill>
                  <a:srgbClr val="FE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              </a:t>
            </a:r>
            <a:r>
              <a:rPr lang="ru-RU" sz="3600" b="0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Динамика </a:t>
            </a:r>
            <a:r>
              <a:rPr lang="ru-RU" sz="3600" b="0" dirty="0"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подкачки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5" name="Rectangle 3"/>
          <p:cNvSpPr>
            <a:spLocks noChangeArrowheads="1"/>
          </p:cNvSpPr>
          <p:nvPr/>
        </p:nvSpPr>
        <p:spPr bwMode="auto">
          <a:xfrm>
            <a:off x="2940050" y="2309813"/>
            <a:ext cx="954088" cy="954087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buSzPct val="100000"/>
              <a:defRPr/>
            </a:pPr>
            <a:r>
              <a:rPr lang="ru-RU" sz="1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Список</a:t>
            </a:r>
          </a:p>
          <a:p>
            <a:pPr algn="ctr" eaLnBrk="0" hangingPunct="0">
              <a:buSzPct val="100000"/>
              <a:defRPr/>
            </a:pPr>
            <a:r>
              <a:rPr lang="ru-RU" sz="1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резервных</a:t>
            </a:r>
            <a:br>
              <a:rPr lang="ru-RU" sz="1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</a:br>
            <a:r>
              <a:rPr lang="ru-RU" sz="1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страниц</a:t>
            </a:r>
          </a:p>
        </p:txBody>
      </p:sp>
      <p:sp>
        <p:nvSpPr>
          <p:cNvPr id="187396" name="Rectangle 4"/>
          <p:cNvSpPr>
            <a:spLocks noChangeArrowheads="1"/>
          </p:cNvSpPr>
          <p:nvPr/>
        </p:nvSpPr>
        <p:spPr bwMode="auto">
          <a:xfrm>
            <a:off x="7086600" y="2324100"/>
            <a:ext cx="914400" cy="3335338"/>
          </a:xfrm>
          <a:prstGeom prst="rect">
            <a:avLst/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buSzPct val="100000"/>
              <a:defRPr/>
            </a:pPr>
            <a:r>
              <a:rPr lang="ru-RU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Список</a:t>
            </a:r>
          </a:p>
          <a:p>
            <a:pPr algn="ctr" eaLnBrk="0" hangingPunct="0">
              <a:buSzPct val="100000"/>
              <a:defRPr/>
            </a:pPr>
            <a:r>
              <a:rPr lang="ru-RU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нулевых</a:t>
            </a:r>
          </a:p>
          <a:p>
            <a:pPr algn="ctr" eaLnBrk="0" hangingPunct="0">
              <a:buSzPct val="100000"/>
              <a:defRPr/>
            </a:pPr>
            <a:r>
              <a:rPr lang="ru-RU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страниц</a:t>
            </a:r>
          </a:p>
        </p:txBody>
      </p:sp>
      <p:sp>
        <p:nvSpPr>
          <p:cNvPr id="187397" name="Rectangle 5"/>
          <p:cNvSpPr>
            <a:spLocks noChangeArrowheads="1"/>
          </p:cNvSpPr>
          <p:nvPr/>
        </p:nvSpPr>
        <p:spPr bwMode="auto">
          <a:xfrm>
            <a:off x="4921250" y="2324100"/>
            <a:ext cx="1000125" cy="3340100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buSzPct val="100000"/>
              <a:defRPr/>
            </a:pPr>
            <a:r>
              <a:rPr lang="ru-RU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Список</a:t>
            </a:r>
          </a:p>
          <a:p>
            <a:pPr algn="ctr" eaLnBrk="0" hangingPunct="0">
              <a:buSzPct val="100000"/>
              <a:defRPr/>
            </a:pPr>
            <a:r>
              <a:rPr lang="ru-RU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свободных</a:t>
            </a:r>
            <a:br>
              <a:rPr lang="ru-RU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</a:br>
            <a:r>
              <a:rPr lang="ru-RU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страниц</a:t>
            </a:r>
          </a:p>
        </p:txBody>
      </p:sp>
      <p:sp>
        <p:nvSpPr>
          <p:cNvPr id="187398" name="Rectangle 6"/>
          <p:cNvSpPr>
            <a:spLocks noChangeArrowheads="1"/>
          </p:cNvSpPr>
          <p:nvPr/>
        </p:nvSpPr>
        <p:spPr bwMode="auto">
          <a:xfrm>
            <a:off x="504825" y="2862263"/>
            <a:ext cx="873125" cy="1530350"/>
          </a:xfrm>
          <a:prstGeom prst="rect">
            <a:avLst/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87399" name="Rectangle 7"/>
          <p:cNvSpPr>
            <a:spLocks noChangeArrowheads="1"/>
          </p:cNvSpPr>
          <p:nvPr/>
        </p:nvSpPr>
        <p:spPr bwMode="auto">
          <a:xfrm>
            <a:off x="657225" y="3014663"/>
            <a:ext cx="873125" cy="1530350"/>
          </a:xfrm>
          <a:prstGeom prst="rect">
            <a:avLst/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87400" name="Rectangle 8"/>
          <p:cNvSpPr>
            <a:spLocks noChangeArrowheads="1"/>
          </p:cNvSpPr>
          <p:nvPr/>
        </p:nvSpPr>
        <p:spPr bwMode="auto">
          <a:xfrm>
            <a:off x="809625" y="3167063"/>
            <a:ext cx="873125" cy="1530350"/>
          </a:xfrm>
          <a:prstGeom prst="rect">
            <a:avLst/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buSzPct val="100000"/>
              <a:defRPr/>
            </a:pPr>
            <a:r>
              <a:rPr lang="ru-RU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Рабочие</a:t>
            </a:r>
          </a:p>
          <a:p>
            <a:pPr algn="ctr" eaLnBrk="0" hangingPunct="0">
              <a:buSzPct val="100000"/>
              <a:defRPr/>
            </a:pPr>
            <a:r>
              <a:rPr lang="ru-RU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наборы</a:t>
            </a:r>
          </a:p>
          <a:p>
            <a:pPr algn="ctr" eaLnBrk="0" hangingPunct="0">
              <a:buSzPct val="100000"/>
              <a:defRPr/>
            </a:pPr>
            <a:r>
              <a:rPr lang="ru-RU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процессов</a:t>
            </a:r>
          </a:p>
        </p:txBody>
      </p:sp>
      <p:sp>
        <p:nvSpPr>
          <p:cNvPr id="187401" name="Arc 9"/>
          <p:cNvSpPr>
            <a:spLocks/>
          </p:cNvSpPr>
          <p:nvPr/>
        </p:nvSpPr>
        <p:spPr bwMode="auto">
          <a:xfrm>
            <a:off x="4041775" y="1670050"/>
            <a:ext cx="1257300" cy="62547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87402" name="Arc 10"/>
          <p:cNvSpPr>
            <a:spLocks/>
          </p:cNvSpPr>
          <p:nvPr/>
        </p:nvSpPr>
        <p:spPr bwMode="auto">
          <a:xfrm>
            <a:off x="1108075" y="1670050"/>
            <a:ext cx="2911475" cy="113982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0 w 21971"/>
              <a:gd name="T1" fmla="*/ 21600 h 21600"/>
              <a:gd name="T2" fmla="*/ 21971 w 21971"/>
              <a:gd name="T3" fmla="*/ 3 h 21600"/>
              <a:gd name="T4" fmla="*/ 21600 w 21971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971" h="21600" fill="none" extrusionOk="0">
                <a:moveTo>
                  <a:pt x="0" y="21600"/>
                </a:moveTo>
                <a:cubicBezTo>
                  <a:pt x="0" y="9670"/>
                  <a:pt x="9670" y="0"/>
                  <a:pt x="21600" y="0"/>
                </a:cubicBezTo>
                <a:cubicBezTo>
                  <a:pt x="21723" y="0"/>
                  <a:pt x="21847" y="1"/>
                  <a:pt x="21970" y="3"/>
                </a:cubicBezTo>
              </a:path>
              <a:path w="21971" h="21600" stroke="0" extrusionOk="0">
                <a:moveTo>
                  <a:pt x="0" y="21600"/>
                </a:moveTo>
                <a:cubicBezTo>
                  <a:pt x="0" y="9670"/>
                  <a:pt x="9670" y="0"/>
                  <a:pt x="21600" y="0"/>
                </a:cubicBezTo>
                <a:cubicBezTo>
                  <a:pt x="21723" y="0"/>
                  <a:pt x="21847" y="1"/>
                  <a:pt x="21970" y="3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stealth" w="med" len="lg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87403" name="Rectangle 11"/>
          <p:cNvSpPr>
            <a:spLocks noChangeArrowheads="1"/>
          </p:cNvSpPr>
          <p:nvPr/>
        </p:nvSpPr>
        <p:spPr bwMode="gray">
          <a:xfrm>
            <a:off x="2667000" y="1371600"/>
            <a:ext cx="1447800" cy="4667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46038" tIns="0" rIns="46038" bIns="0">
            <a:spAutoFit/>
          </a:bodyPr>
          <a:lstStyle/>
          <a:p>
            <a:pPr algn="ctr" eaLnBrk="0" hangingPunct="0">
              <a:spcBef>
                <a:spcPct val="50000"/>
              </a:spcBef>
              <a:buSzPct val="100000"/>
              <a:defRPr/>
            </a:pPr>
            <a:r>
              <a:rPr lang="ru-RU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чтение страниц из мест распределения на диске или в ядре</a:t>
            </a:r>
          </a:p>
        </p:txBody>
      </p:sp>
      <p:sp>
        <p:nvSpPr>
          <p:cNvPr id="187404" name="Arc 12"/>
          <p:cNvSpPr>
            <a:spLocks/>
          </p:cNvSpPr>
          <p:nvPr/>
        </p:nvSpPr>
        <p:spPr bwMode="auto">
          <a:xfrm>
            <a:off x="871538" y="1143000"/>
            <a:ext cx="3171825" cy="165735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0 w 21600"/>
              <a:gd name="T1" fmla="*/ 21600 h 21600"/>
              <a:gd name="T2" fmla="*/ 21589 w 21600"/>
              <a:gd name="T3" fmla="*/ 0 h 21600"/>
              <a:gd name="T4" fmla="*/ 2160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21600"/>
                </a:moveTo>
                <a:cubicBezTo>
                  <a:pt x="0" y="9674"/>
                  <a:pt x="9663" y="6"/>
                  <a:pt x="21589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74"/>
                  <a:pt x="9663" y="6"/>
                  <a:pt x="21589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stealth" w="med" len="lg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87405" name="Arc 13"/>
          <p:cNvSpPr>
            <a:spLocks/>
          </p:cNvSpPr>
          <p:nvPr/>
        </p:nvSpPr>
        <p:spPr bwMode="auto">
          <a:xfrm>
            <a:off x="4041775" y="1143000"/>
            <a:ext cx="3471863" cy="100965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87406" name="Rectangle 14"/>
          <p:cNvSpPr>
            <a:spLocks noChangeArrowheads="1"/>
          </p:cNvSpPr>
          <p:nvPr/>
        </p:nvSpPr>
        <p:spPr bwMode="gray">
          <a:xfrm>
            <a:off x="441325" y="1292225"/>
            <a:ext cx="1158875" cy="5588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  <a:buSzPct val="100000"/>
              <a:defRPr/>
            </a:pPr>
            <a:r>
              <a:rPr lang="ru-RU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сбои страниц, требующие </a:t>
            </a:r>
            <a:br>
              <a:rPr lang="ru-RU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</a:br>
            <a:r>
              <a:rPr lang="ru-RU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их обнуления</a:t>
            </a:r>
          </a:p>
        </p:txBody>
      </p:sp>
      <p:sp>
        <p:nvSpPr>
          <p:cNvPr id="187407" name="Arc 15"/>
          <p:cNvSpPr>
            <a:spLocks/>
          </p:cNvSpPr>
          <p:nvPr/>
        </p:nvSpPr>
        <p:spPr bwMode="auto">
          <a:xfrm>
            <a:off x="1295400" y="4781550"/>
            <a:ext cx="1619250" cy="1231900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87408" name="Rectangle 16"/>
          <p:cNvSpPr>
            <a:spLocks noChangeArrowheads="1"/>
          </p:cNvSpPr>
          <p:nvPr/>
        </p:nvSpPr>
        <p:spPr bwMode="gray">
          <a:xfrm>
            <a:off x="1436688" y="5213350"/>
            <a:ext cx="1339850" cy="4064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2075" tIns="46038" rIns="92075" bIns="46038" anchorCtr="1">
            <a:spAutoFit/>
          </a:bodyPr>
          <a:lstStyle/>
          <a:p>
            <a:pPr algn="ctr" eaLnBrk="0" hangingPunct="0">
              <a:spcBef>
                <a:spcPct val="50000"/>
              </a:spcBef>
              <a:buSzPct val="100000"/>
              <a:defRPr/>
            </a:pPr>
            <a:r>
              <a:rPr lang="ru-RU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замена </a:t>
            </a:r>
            <a:br>
              <a:rPr lang="ru-RU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</a:br>
            <a:r>
              <a:rPr lang="ru-RU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в рабочем наборе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2914650" y="3297238"/>
            <a:ext cx="1155700" cy="2717800"/>
            <a:chOff x="1836" y="2145"/>
            <a:chExt cx="728" cy="1712"/>
          </a:xfrm>
        </p:grpSpPr>
        <p:grpSp>
          <p:nvGrpSpPr>
            <p:cNvPr id="3" name="Group 18"/>
            <p:cNvGrpSpPr>
              <a:grpSpLocks/>
            </p:cNvGrpSpPr>
            <p:nvPr/>
          </p:nvGrpSpPr>
          <p:grpSpPr bwMode="auto">
            <a:xfrm>
              <a:off x="2033" y="2145"/>
              <a:ext cx="531" cy="1392"/>
              <a:chOff x="1985" y="2125"/>
              <a:chExt cx="531" cy="1392"/>
            </a:xfrm>
          </p:grpSpPr>
          <p:sp>
            <p:nvSpPr>
              <p:cNvPr id="187411" name="Arc 19"/>
              <p:cNvSpPr>
                <a:spLocks/>
              </p:cNvSpPr>
              <p:nvPr/>
            </p:nvSpPr>
            <p:spPr bwMode="auto">
              <a:xfrm>
                <a:off x="1985" y="2125"/>
                <a:ext cx="531" cy="488"/>
              </a:xfrm>
              <a:custGeom>
                <a:avLst/>
                <a:gdLst>
                  <a:gd name="G0" fmla="+- 0 0 0"/>
                  <a:gd name="G1" fmla="+- 15814 0 0"/>
                  <a:gd name="G2" fmla="+- 21600 0 0"/>
                  <a:gd name="T0" fmla="*/ 14713 w 21600"/>
                  <a:gd name="T1" fmla="*/ 0 h 15814"/>
                  <a:gd name="T2" fmla="*/ 21600 w 21600"/>
                  <a:gd name="T3" fmla="*/ 15814 h 15814"/>
                  <a:gd name="T4" fmla="*/ 0 w 21600"/>
                  <a:gd name="T5" fmla="*/ 15814 h 15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15814" fill="none" extrusionOk="0">
                    <a:moveTo>
                      <a:pt x="14713" y="-1"/>
                    </a:moveTo>
                    <a:cubicBezTo>
                      <a:pt x="19105" y="4086"/>
                      <a:pt x="21600" y="9814"/>
                      <a:pt x="21600" y="15814"/>
                    </a:cubicBezTo>
                  </a:path>
                  <a:path w="21600" h="15814" stroke="0" extrusionOk="0">
                    <a:moveTo>
                      <a:pt x="14713" y="-1"/>
                    </a:moveTo>
                    <a:cubicBezTo>
                      <a:pt x="19105" y="4086"/>
                      <a:pt x="21600" y="9814"/>
                      <a:pt x="21600" y="15814"/>
                    </a:cubicBezTo>
                    <a:lnTo>
                      <a:pt x="0" y="15814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 type="stealth" w="med" len="lg"/>
                <a:tailEnd type="none" w="sm" len="sm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87412" name="Line 20"/>
              <p:cNvSpPr>
                <a:spLocks noChangeShapeType="1"/>
              </p:cNvSpPr>
              <p:nvPr/>
            </p:nvSpPr>
            <p:spPr bwMode="auto">
              <a:xfrm>
                <a:off x="2514" y="2609"/>
                <a:ext cx="0" cy="90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+mn-cs"/>
                </a:endParaRPr>
              </a:p>
            </p:txBody>
          </p:sp>
        </p:grpSp>
        <p:grpSp>
          <p:nvGrpSpPr>
            <p:cNvPr id="4" name="Group 21"/>
            <p:cNvGrpSpPr>
              <a:grpSpLocks/>
            </p:cNvGrpSpPr>
            <p:nvPr/>
          </p:nvGrpSpPr>
          <p:grpSpPr bwMode="auto">
            <a:xfrm>
              <a:off x="1836" y="3541"/>
              <a:ext cx="728" cy="316"/>
              <a:chOff x="1788" y="3521"/>
              <a:chExt cx="728" cy="316"/>
            </a:xfrm>
          </p:grpSpPr>
          <p:sp>
            <p:nvSpPr>
              <p:cNvPr id="187414" name="Arc 22"/>
              <p:cNvSpPr>
                <a:spLocks/>
              </p:cNvSpPr>
              <p:nvPr/>
            </p:nvSpPr>
            <p:spPr bwMode="auto">
              <a:xfrm>
                <a:off x="1788" y="3603"/>
                <a:ext cx="322" cy="233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21600 w 21600"/>
                  <a:gd name="T1" fmla="*/ 0 h 21600"/>
                  <a:gd name="T2" fmla="*/ 0 w 21600"/>
                  <a:gd name="T3" fmla="*/ 21600 h 21600"/>
                  <a:gd name="T4" fmla="*/ 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</a:path>
                  <a:path w="21600" h="21600" stroke="0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 type="stealth" w="med" len="lg"/>
                <a:tailEnd type="none" w="sm" len="sm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87415" name="Arc 23"/>
              <p:cNvSpPr>
                <a:spLocks/>
              </p:cNvSpPr>
              <p:nvPr/>
            </p:nvSpPr>
            <p:spPr bwMode="auto">
              <a:xfrm>
                <a:off x="1806" y="3521"/>
                <a:ext cx="710" cy="316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21600 w 21600"/>
                  <a:gd name="T1" fmla="*/ 0 h 21600"/>
                  <a:gd name="T2" fmla="*/ 0 w 21600"/>
                  <a:gd name="T3" fmla="*/ 21600 h 21600"/>
                  <a:gd name="T4" fmla="*/ 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</a:path>
                  <a:path w="21600" h="21600" stroke="0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+mn-cs"/>
                </a:endParaRPr>
              </a:p>
            </p:txBody>
          </p:sp>
        </p:grpSp>
      </p:grpSp>
      <p:sp>
        <p:nvSpPr>
          <p:cNvPr id="187416" name="Rectangle 24"/>
          <p:cNvSpPr>
            <a:spLocks noChangeArrowheads="1"/>
          </p:cNvSpPr>
          <p:nvPr/>
        </p:nvSpPr>
        <p:spPr bwMode="auto">
          <a:xfrm>
            <a:off x="2928938" y="4724400"/>
            <a:ext cx="976312" cy="860425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buSzPct val="100000"/>
              <a:defRPr/>
            </a:pPr>
            <a:r>
              <a:rPr lang="ru-RU" sz="1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Список</a:t>
            </a:r>
          </a:p>
          <a:p>
            <a:pPr algn="ctr" eaLnBrk="0" hangingPunct="0">
              <a:buSzPct val="100000"/>
              <a:defRPr/>
            </a:pPr>
            <a:r>
              <a:rPr lang="ru-RU" sz="1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измененных</a:t>
            </a:r>
            <a:br>
              <a:rPr lang="ru-RU" sz="1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</a:br>
            <a:r>
              <a:rPr lang="ru-RU" sz="1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страниц</a:t>
            </a:r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2909888" y="3211513"/>
            <a:ext cx="1052512" cy="1501775"/>
            <a:chOff x="1860" y="2146"/>
            <a:chExt cx="610" cy="870"/>
          </a:xfrm>
        </p:grpSpPr>
        <p:sp>
          <p:nvSpPr>
            <p:cNvPr id="187418" name="AutoShape 26"/>
            <p:cNvSpPr>
              <a:spLocks noChangeArrowheads="1"/>
            </p:cNvSpPr>
            <p:nvPr/>
          </p:nvSpPr>
          <p:spPr bwMode="blackWhite">
            <a:xfrm>
              <a:off x="1860" y="2314"/>
              <a:ext cx="610" cy="528"/>
            </a:xfrm>
            <a:prstGeom prst="hexagon">
              <a:avLst>
                <a:gd name="adj" fmla="val 28877"/>
                <a:gd name="vf" fmla="val 115470"/>
              </a:avLst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eaLnBrk="0" hangingPunct="0">
                <a:buSzPct val="100000"/>
                <a:defRPr/>
              </a:pPr>
              <a:r>
                <a:rPr lang="ru-RU" sz="11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sym typeface="Arial" charset="0"/>
                </a:rPr>
                <a:t>запись</a:t>
              </a:r>
            </a:p>
            <a:p>
              <a:pPr algn="ctr" eaLnBrk="0" hangingPunct="0">
                <a:buSzPct val="100000"/>
                <a:defRPr/>
              </a:pPr>
              <a:r>
                <a:rPr lang="ru-RU" sz="11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sym typeface="Arial" charset="0"/>
                </a:rPr>
                <a:t>измененных</a:t>
              </a:r>
            </a:p>
            <a:p>
              <a:pPr algn="ctr" eaLnBrk="0" hangingPunct="0">
                <a:buSzPct val="100000"/>
                <a:defRPr/>
              </a:pPr>
              <a:r>
                <a:rPr lang="ru-RU" sz="11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sym typeface="Arial" charset="0"/>
                </a:rPr>
                <a:t>страниц</a:t>
              </a:r>
            </a:p>
          </p:txBody>
        </p:sp>
        <p:sp>
          <p:nvSpPr>
            <p:cNvPr id="187419" name="Line 27"/>
            <p:cNvSpPr>
              <a:spLocks noChangeShapeType="1"/>
            </p:cNvSpPr>
            <p:nvPr/>
          </p:nvSpPr>
          <p:spPr bwMode="auto">
            <a:xfrm>
              <a:off x="2159" y="2146"/>
              <a:ext cx="0" cy="1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87420" name="Line 28"/>
            <p:cNvSpPr>
              <a:spLocks noChangeShapeType="1"/>
            </p:cNvSpPr>
            <p:nvPr/>
          </p:nvSpPr>
          <p:spPr bwMode="auto">
            <a:xfrm>
              <a:off x="2156" y="2855"/>
              <a:ext cx="0" cy="1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3429000" y="1970088"/>
            <a:ext cx="1981200" cy="4089400"/>
            <a:chOff x="2112" y="1289"/>
            <a:chExt cx="1165" cy="2576"/>
          </a:xfrm>
        </p:grpSpPr>
        <p:sp>
          <p:nvSpPr>
            <p:cNvPr id="187422" name="Arc 30"/>
            <p:cNvSpPr>
              <a:spLocks/>
            </p:cNvSpPr>
            <p:nvPr/>
          </p:nvSpPr>
          <p:spPr bwMode="auto">
            <a:xfrm>
              <a:off x="2408" y="1290"/>
              <a:ext cx="378" cy="123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87423" name="Arc 31"/>
            <p:cNvSpPr>
              <a:spLocks/>
            </p:cNvSpPr>
            <p:nvPr/>
          </p:nvSpPr>
          <p:spPr bwMode="auto">
            <a:xfrm>
              <a:off x="2112" y="1289"/>
              <a:ext cx="286" cy="206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600 h 21600"/>
                <a:gd name="T2" fmla="*/ 21524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600"/>
                  </a:moveTo>
                  <a:cubicBezTo>
                    <a:pt x="0" y="9700"/>
                    <a:pt x="9624" y="42"/>
                    <a:pt x="21524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700"/>
                    <a:pt x="9624" y="42"/>
                    <a:pt x="21524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87424" name="Arc 32"/>
            <p:cNvSpPr>
              <a:spLocks/>
            </p:cNvSpPr>
            <p:nvPr/>
          </p:nvSpPr>
          <p:spPr bwMode="auto">
            <a:xfrm>
              <a:off x="2785" y="2497"/>
              <a:ext cx="331" cy="1368"/>
            </a:xfrm>
            <a:custGeom>
              <a:avLst/>
              <a:gdLst>
                <a:gd name="G0" fmla="+- 21600 0 0"/>
                <a:gd name="G1" fmla="+- 0 0 0"/>
                <a:gd name="G2" fmla="+- 21600 0 0"/>
                <a:gd name="T0" fmla="*/ 21600 w 21600"/>
                <a:gd name="T1" fmla="*/ 21600 h 21600"/>
                <a:gd name="T2" fmla="*/ 0 w 21600"/>
                <a:gd name="T3" fmla="*/ 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87425" name="Arc 33"/>
            <p:cNvSpPr>
              <a:spLocks/>
            </p:cNvSpPr>
            <p:nvPr/>
          </p:nvSpPr>
          <p:spPr bwMode="auto">
            <a:xfrm>
              <a:off x="3118" y="3662"/>
              <a:ext cx="159" cy="203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1600 w 21600"/>
                <a:gd name="T1" fmla="*/ 0 h 21600"/>
                <a:gd name="T2" fmla="*/ 0 w 21600"/>
                <a:gd name="T3" fmla="*/ 21600 h 21600"/>
                <a:gd name="T4" fmla="*/ 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</a:path>
                <a:path w="21600" h="21600" stroke="0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stealth" w="med" len="lg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</p:grpSp>
      <p:sp>
        <p:nvSpPr>
          <p:cNvPr id="187426" name="AutoShape 34"/>
          <p:cNvSpPr>
            <a:spLocks noChangeArrowheads="1"/>
          </p:cNvSpPr>
          <p:nvPr/>
        </p:nvSpPr>
        <p:spPr bwMode="blackWhite">
          <a:xfrm>
            <a:off x="6008688" y="3548063"/>
            <a:ext cx="990600" cy="939800"/>
          </a:xfrm>
          <a:prstGeom prst="hexagon">
            <a:avLst>
              <a:gd name="adj" fmla="val 26332"/>
              <a:gd name="vf" fmla="val 115470"/>
            </a:avLst>
          </a:prstGeom>
          <a:solidFill>
            <a:srgbClr val="CC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buSzPct val="100000"/>
              <a:defRPr/>
            </a:pPr>
            <a:r>
              <a:rPr lang="ru-RU" sz="1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поток</a:t>
            </a:r>
          </a:p>
          <a:p>
            <a:pPr algn="ctr" eaLnBrk="0" hangingPunct="0">
              <a:buSzPct val="100000"/>
              <a:defRPr/>
            </a:pPr>
            <a:r>
              <a:rPr lang="ru-RU" sz="1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обнуления</a:t>
            </a:r>
          </a:p>
          <a:p>
            <a:pPr algn="ctr" eaLnBrk="0" hangingPunct="0">
              <a:buSzPct val="100000"/>
              <a:defRPr/>
            </a:pPr>
            <a:r>
              <a:rPr lang="ru-RU" sz="1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страниц</a:t>
            </a:r>
          </a:p>
        </p:txBody>
      </p:sp>
      <p:sp>
        <p:nvSpPr>
          <p:cNvPr id="187427" name="Arc 35"/>
          <p:cNvSpPr>
            <a:spLocks/>
          </p:cNvSpPr>
          <p:nvPr/>
        </p:nvSpPr>
        <p:spPr bwMode="auto">
          <a:xfrm>
            <a:off x="5813425" y="2014538"/>
            <a:ext cx="628650" cy="14716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87428" name="Arc 36"/>
          <p:cNvSpPr>
            <a:spLocks/>
          </p:cNvSpPr>
          <p:nvPr/>
        </p:nvSpPr>
        <p:spPr bwMode="auto">
          <a:xfrm>
            <a:off x="6453188" y="4419600"/>
            <a:ext cx="614362" cy="1692275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87429" name="Arc 37"/>
          <p:cNvSpPr>
            <a:spLocks/>
          </p:cNvSpPr>
          <p:nvPr/>
        </p:nvSpPr>
        <p:spPr bwMode="auto">
          <a:xfrm>
            <a:off x="7070725" y="5737225"/>
            <a:ext cx="422275" cy="376238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stealth" w="med" len="lg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87430" name="Arc 38"/>
          <p:cNvSpPr>
            <a:spLocks/>
          </p:cNvSpPr>
          <p:nvPr/>
        </p:nvSpPr>
        <p:spPr bwMode="auto">
          <a:xfrm>
            <a:off x="5514975" y="2014538"/>
            <a:ext cx="280988" cy="2794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0 w 21600"/>
              <a:gd name="T1" fmla="*/ 21600 h 21600"/>
              <a:gd name="T2" fmla="*/ 21478 w 21600"/>
              <a:gd name="T3" fmla="*/ 0 h 21600"/>
              <a:gd name="T4" fmla="*/ 2160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21600"/>
                </a:moveTo>
                <a:cubicBezTo>
                  <a:pt x="0" y="9718"/>
                  <a:pt x="9596" y="67"/>
                  <a:pt x="21478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718"/>
                  <a:pt x="9596" y="67"/>
                  <a:pt x="2147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grpSp>
        <p:nvGrpSpPr>
          <p:cNvPr id="7" name="Group 39"/>
          <p:cNvGrpSpPr>
            <a:grpSpLocks/>
          </p:cNvGrpSpPr>
          <p:nvPr/>
        </p:nvGrpSpPr>
        <p:grpSpPr bwMode="auto">
          <a:xfrm>
            <a:off x="1812925" y="2813050"/>
            <a:ext cx="1085850" cy="2328863"/>
            <a:chOff x="1142" y="1840"/>
            <a:chExt cx="684" cy="1467"/>
          </a:xfrm>
        </p:grpSpPr>
        <p:sp>
          <p:nvSpPr>
            <p:cNvPr id="187432" name="Line 40"/>
            <p:cNvSpPr>
              <a:spLocks noChangeShapeType="1"/>
            </p:cNvSpPr>
            <p:nvPr/>
          </p:nvSpPr>
          <p:spPr bwMode="gray">
            <a:xfrm flipV="1">
              <a:off x="1142" y="1840"/>
              <a:ext cx="684" cy="4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87433" name="Line 41"/>
            <p:cNvSpPr>
              <a:spLocks noChangeShapeType="1"/>
            </p:cNvSpPr>
            <p:nvPr/>
          </p:nvSpPr>
          <p:spPr bwMode="gray">
            <a:xfrm flipV="1">
              <a:off x="1178" y="2011"/>
              <a:ext cx="639" cy="3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87434" name="Line 42"/>
            <p:cNvSpPr>
              <a:spLocks noChangeShapeType="1"/>
            </p:cNvSpPr>
            <p:nvPr/>
          </p:nvSpPr>
          <p:spPr bwMode="gray">
            <a:xfrm>
              <a:off x="1178" y="2776"/>
              <a:ext cx="612" cy="3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87435" name="Rectangle 43"/>
            <p:cNvSpPr>
              <a:spLocks noChangeArrowheads="1"/>
            </p:cNvSpPr>
            <p:nvPr/>
          </p:nvSpPr>
          <p:spPr bwMode="gray">
            <a:xfrm>
              <a:off x="1259" y="2349"/>
              <a:ext cx="478" cy="38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Ctr="1">
              <a:spAutoFit/>
            </a:bodyPr>
            <a:lstStyle/>
            <a:p>
              <a:pPr algn="ctr" eaLnBrk="0" hangingPunct="0">
                <a:buSzPct val="100000"/>
                <a:defRPr/>
              </a:pPr>
              <a:r>
                <a:rPr lang="ru-RU" sz="11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sym typeface="Arial" charset="0"/>
                </a:rPr>
                <a:t>сбои</a:t>
              </a:r>
            </a:p>
            <a:p>
              <a:pPr algn="ctr" eaLnBrk="0" hangingPunct="0">
                <a:buSzPct val="100000"/>
                <a:defRPr/>
              </a:pPr>
              <a:r>
                <a:rPr lang="ru-RU" sz="11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sym typeface="Arial" charset="0"/>
                </a:rPr>
                <a:t>страниц</a:t>
              </a:r>
            </a:p>
            <a:p>
              <a:pPr algn="ctr" eaLnBrk="0" hangingPunct="0">
                <a:buSzPct val="100000"/>
                <a:defRPr/>
              </a:pPr>
              <a:r>
                <a:rPr lang="ru-RU" sz="11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sym typeface="Arial" charset="0"/>
                </a:rPr>
                <a:t>ОЗУ</a:t>
              </a:r>
            </a:p>
          </p:txBody>
        </p:sp>
        <p:sp>
          <p:nvSpPr>
            <p:cNvPr id="187436" name="Line 44"/>
            <p:cNvSpPr>
              <a:spLocks noChangeShapeType="1"/>
            </p:cNvSpPr>
            <p:nvPr/>
          </p:nvSpPr>
          <p:spPr bwMode="gray">
            <a:xfrm>
              <a:off x="1184" y="2944"/>
              <a:ext cx="615" cy="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</p:grpSp>
      <p:sp>
        <p:nvSpPr>
          <p:cNvPr id="187437" name="Rectangle 45"/>
          <p:cNvSpPr>
            <a:spLocks noChangeArrowheads="1"/>
          </p:cNvSpPr>
          <p:nvPr/>
        </p:nvSpPr>
        <p:spPr bwMode="auto">
          <a:xfrm>
            <a:off x="8153400" y="2998788"/>
            <a:ext cx="762000" cy="2238375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buSzPct val="100000"/>
              <a:defRPr/>
            </a:pPr>
            <a:r>
              <a:rPr lang="ru-RU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Список</a:t>
            </a:r>
          </a:p>
          <a:p>
            <a:pPr algn="ctr" eaLnBrk="0" hangingPunct="0">
              <a:buSzPct val="100000"/>
              <a:defRPr/>
            </a:pPr>
            <a:r>
              <a:rPr lang="ru-RU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плохих</a:t>
            </a:r>
          </a:p>
          <a:p>
            <a:pPr algn="ctr" eaLnBrk="0" hangingPunct="0">
              <a:buSzPct val="100000"/>
              <a:defRPr/>
            </a:pPr>
            <a:r>
              <a:rPr lang="ru-RU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страниц</a:t>
            </a:r>
          </a:p>
        </p:txBody>
      </p:sp>
      <p:sp>
        <p:nvSpPr>
          <p:cNvPr id="187438" name="Freeform 46"/>
          <p:cNvSpPr>
            <a:spLocks/>
          </p:cNvSpPr>
          <p:nvPr/>
        </p:nvSpPr>
        <p:spPr bwMode="auto">
          <a:xfrm>
            <a:off x="539750" y="4724400"/>
            <a:ext cx="5259388" cy="1644650"/>
          </a:xfrm>
          <a:custGeom>
            <a:avLst/>
            <a:gdLst/>
            <a:ahLst/>
            <a:cxnLst>
              <a:cxn ang="0">
                <a:pos x="284" y="0"/>
              </a:cxn>
              <a:cxn ang="0">
                <a:pos x="428" y="864"/>
              </a:cxn>
              <a:cxn ang="0">
                <a:pos x="2853" y="1031"/>
              </a:cxn>
              <a:cxn ang="0">
                <a:pos x="3189" y="876"/>
              </a:cxn>
              <a:cxn ang="0">
                <a:pos x="3180" y="667"/>
              </a:cxn>
            </a:cxnLst>
            <a:rect l="0" t="0" r="r" b="b"/>
            <a:pathLst>
              <a:path w="3313" h="1036">
                <a:moveTo>
                  <a:pt x="284" y="0"/>
                </a:moveTo>
                <a:cubicBezTo>
                  <a:pt x="164" y="348"/>
                  <a:pt x="0" y="692"/>
                  <a:pt x="428" y="864"/>
                </a:cubicBezTo>
                <a:cubicBezTo>
                  <a:pt x="856" y="1036"/>
                  <a:pt x="2393" y="1029"/>
                  <a:pt x="2853" y="1031"/>
                </a:cubicBezTo>
                <a:cubicBezTo>
                  <a:pt x="3313" y="1033"/>
                  <a:pt x="3135" y="936"/>
                  <a:pt x="3189" y="876"/>
                </a:cubicBezTo>
                <a:cubicBezTo>
                  <a:pt x="3243" y="816"/>
                  <a:pt x="3184" y="716"/>
                  <a:pt x="3180" y="667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tIns="0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87439" name="Rectangle 47"/>
          <p:cNvSpPr>
            <a:spLocks noChangeArrowheads="1"/>
          </p:cNvSpPr>
          <p:nvPr/>
        </p:nvSpPr>
        <p:spPr bwMode="gray">
          <a:xfrm>
            <a:off x="457200" y="5867400"/>
            <a:ext cx="1524000" cy="5588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2075" tIns="46038" rIns="92075" bIns="46038" anchorCtr="1">
            <a:spAutoFit/>
          </a:bodyPr>
          <a:lstStyle/>
          <a:p>
            <a:pPr algn="ctr" eaLnBrk="0" hangingPunct="0">
              <a:spcBef>
                <a:spcPct val="50000"/>
              </a:spcBef>
              <a:buSzPct val="100000"/>
              <a:defRPr/>
            </a:pPr>
            <a:r>
              <a:rPr lang="ru-RU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Частные страницы при завершении процесса</a:t>
            </a:r>
          </a:p>
        </p:txBody>
      </p:sp>
      <p:sp>
        <p:nvSpPr>
          <p:cNvPr id="171010" name="Rectangle 2"/>
          <p:cNvSpPr>
            <a:spLocks noChangeArrowheads="1"/>
          </p:cNvSpPr>
          <p:nvPr/>
        </p:nvSpPr>
        <p:spPr bwMode="auto">
          <a:xfrm>
            <a:off x="457200" y="220663"/>
            <a:ext cx="8229600" cy="84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ru-RU" sz="3600" b="0" dirty="0" smtClean="0">
                <a:solidFill>
                  <a:srgbClr val="FE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               </a:t>
            </a:r>
            <a:r>
              <a:rPr lang="ru-RU" sz="3600" b="0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Динамика </a:t>
            </a:r>
            <a:r>
              <a:rPr lang="ru-RU" sz="3600" b="0" dirty="0"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подкачки</a:t>
            </a:r>
          </a:p>
        </p:txBody>
      </p:sp>
      <p:sp>
        <p:nvSpPr>
          <p:cNvPr id="48" name="Footer Placeholder 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ChangeArrowheads="1"/>
          </p:cNvSpPr>
          <p:nvPr/>
        </p:nvSpPr>
        <p:spPr bwMode="auto">
          <a:xfrm>
            <a:off x="1447800" y="990600"/>
            <a:ext cx="1905000" cy="2590800"/>
          </a:xfrm>
          <a:prstGeom prst="rect">
            <a:avLst/>
          </a:prstGeom>
          <a:gradFill rotWithShape="0">
            <a:gsLst>
              <a:gs pos="0">
                <a:srgbClr val="C0FEF9">
                  <a:gamma/>
                  <a:shade val="89804"/>
                  <a:invGamma/>
                </a:srgbClr>
              </a:gs>
              <a:gs pos="100000">
                <a:srgbClr val="C0FEF9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tIns="0" anchorCtr="1"/>
          <a:lstStyle/>
          <a:p>
            <a:pPr algn="ctr" eaLnBrk="0" hangingPunct="0">
              <a:buSzPct val="100000"/>
              <a:defRPr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Процесс 3</a:t>
            </a:r>
          </a:p>
        </p:txBody>
      </p:sp>
      <p:sp>
        <p:nvSpPr>
          <p:cNvPr id="188419" name="Rectangle 3"/>
          <p:cNvSpPr>
            <a:spLocks noChangeArrowheads="1"/>
          </p:cNvSpPr>
          <p:nvPr/>
        </p:nvSpPr>
        <p:spPr bwMode="auto">
          <a:xfrm>
            <a:off x="1447800" y="2133600"/>
            <a:ext cx="1905000" cy="139700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</p:txBody>
      </p:sp>
      <p:sp>
        <p:nvSpPr>
          <p:cNvPr id="188420" name="Rectangle 4"/>
          <p:cNvSpPr>
            <a:spLocks noChangeArrowheads="1"/>
          </p:cNvSpPr>
          <p:nvPr/>
        </p:nvSpPr>
        <p:spPr bwMode="auto">
          <a:xfrm>
            <a:off x="1447800" y="2755900"/>
            <a:ext cx="1905000" cy="139700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</p:txBody>
      </p:sp>
      <p:sp>
        <p:nvSpPr>
          <p:cNvPr id="188421" name="Rectangle 5"/>
          <p:cNvSpPr>
            <a:spLocks noChangeArrowheads="1"/>
          </p:cNvSpPr>
          <p:nvPr/>
        </p:nvSpPr>
        <p:spPr bwMode="auto">
          <a:xfrm>
            <a:off x="1447800" y="2895600"/>
            <a:ext cx="1905000" cy="139700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</p:txBody>
      </p:sp>
      <p:sp>
        <p:nvSpPr>
          <p:cNvPr id="188422" name="Rectangle 6"/>
          <p:cNvSpPr>
            <a:spLocks noChangeArrowheads="1"/>
          </p:cNvSpPr>
          <p:nvPr/>
        </p:nvSpPr>
        <p:spPr bwMode="auto">
          <a:xfrm>
            <a:off x="1600200" y="1219200"/>
            <a:ext cx="1905000" cy="2536825"/>
          </a:xfrm>
          <a:prstGeom prst="rect">
            <a:avLst/>
          </a:prstGeom>
          <a:gradFill rotWithShape="0">
            <a:gsLst>
              <a:gs pos="0">
                <a:srgbClr val="C0FEF9">
                  <a:gamma/>
                  <a:shade val="89804"/>
                  <a:invGamma/>
                </a:srgbClr>
              </a:gs>
              <a:gs pos="100000">
                <a:srgbClr val="C0FEF9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tIns="0" anchorCtr="1"/>
          <a:lstStyle/>
          <a:p>
            <a:pPr algn="ctr" eaLnBrk="0" hangingPunct="0">
              <a:buSzPct val="100000"/>
              <a:defRPr/>
            </a:pPr>
            <a:r>
              <a:rPr lang="ru-RU" sz="1600" dirty="0">
                <a:solidFill>
                  <a:srgbClr val="FFFFFF"/>
                </a:solidFill>
                <a:sym typeface="Arial" charset="0"/>
              </a:rPr>
              <a:t>Процесс 2</a:t>
            </a:r>
          </a:p>
        </p:txBody>
      </p:sp>
      <p:sp>
        <p:nvSpPr>
          <p:cNvPr id="188423" name="Rectangle 7"/>
          <p:cNvSpPr>
            <a:spLocks noChangeArrowheads="1"/>
          </p:cNvSpPr>
          <p:nvPr/>
        </p:nvSpPr>
        <p:spPr bwMode="auto">
          <a:xfrm>
            <a:off x="1600200" y="1676400"/>
            <a:ext cx="1905000" cy="139700"/>
          </a:xfrm>
          <a:prstGeom prst="rect">
            <a:avLst/>
          </a:prstGeom>
          <a:solidFill>
            <a:srgbClr val="CC66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</p:txBody>
      </p:sp>
      <p:sp>
        <p:nvSpPr>
          <p:cNvPr id="188424" name="Rectangle 8"/>
          <p:cNvSpPr>
            <a:spLocks noChangeArrowheads="1"/>
          </p:cNvSpPr>
          <p:nvPr/>
        </p:nvSpPr>
        <p:spPr bwMode="auto">
          <a:xfrm>
            <a:off x="1600200" y="3060700"/>
            <a:ext cx="1905000" cy="139700"/>
          </a:xfrm>
          <a:prstGeom prst="rect">
            <a:avLst/>
          </a:prstGeom>
          <a:solidFill>
            <a:srgbClr val="CC66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</p:txBody>
      </p:sp>
      <p:sp>
        <p:nvSpPr>
          <p:cNvPr id="188425" name="Rectangle 9"/>
          <p:cNvSpPr>
            <a:spLocks noChangeArrowheads="1"/>
          </p:cNvSpPr>
          <p:nvPr/>
        </p:nvSpPr>
        <p:spPr bwMode="auto">
          <a:xfrm>
            <a:off x="1600200" y="3365500"/>
            <a:ext cx="1905000" cy="139700"/>
          </a:xfrm>
          <a:prstGeom prst="rect">
            <a:avLst/>
          </a:prstGeom>
          <a:solidFill>
            <a:srgbClr val="CC66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</p:txBody>
      </p:sp>
      <p:sp>
        <p:nvSpPr>
          <p:cNvPr id="188426" name="Rectangle 10"/>
          <p:cNvSpPr>
            <a:spLocks noChangeArrowheads="1"/>
          </p:cNvSpPr>
          <p:nvPr/>
        </p:nvSpPr>
        <p:spPr bwMode="auto">
          <a:xfrm>
            <a:off x="1752600" y="1447800"/>
            <a:ext cx="1905000" cy="2438400"/>
          </a:xfrm>
          <a:prstGeom prst="rect">
            <a:avLst/>
          </a:prstGeom>
          <a:gradFill rotWithShape="0">
            <a:gsLst>
              <a:gs pos="0">
                <a:srgbClr val="C0FEF9">
                  <a:gamma/>
                  <a:shade val="89804"/>
                  <a:invGamma/>
                </a:srgbClr>
              </a:gs>
              <a:gs pos="100000">
                <a:srgbClr val="C0FEF9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tIns="0" anchorCtr="1"/>
          <a:lstStyle/>
          <a:p>
            <a:pPr algn="ctr" eaLnBrk="0" hangingPunct="0">
              <a:buSzPct val="100000"/>
              <a:defRPr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Процесс 1</a:t>
            </a:r>
          </a:p>
        </p:txBody>
      </p:sp>
      <p:sp>
        <p:nvSpPr>
          <p:cNvPr id="188427" name="Rectangle 11"/>
          <p:cNvSpPr>
            <a:spLocks noGrp="1" noChangeArrowheads="1"/>
          </p:cNvSpPr>
          <p:nvPr>
            <p:ph type="title"/>
          </p:nvPr>
        </p:nvSpPr>
        <p:spPr>
          <a:xfrm>
            <a:off x="357158" y="76200"/>
            <a:ext cx="8786842" cy="709594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tx1"/>
                </a:solidFill>
                <a:sym typeface="Arial" charset="0"/>
              </a:rPr>
              <a:t>Рабочие наборы в памяти</a:t>
            </a:r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457200" y="1368425"/>
            <a:ext cx="100647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7788" tIns="39688" rIns="77788" bIns="39688">
            <a:spAutoFit/>
          </a:bodyPr>
          <a:lstStyle/>
          <a:p>
            <a:pPr algn="r" defTabSz="777875" eaLnBrk="0" hangingPunct="0">
              <a:buSzPct val="100000"/>
            </a:pPr>
            <a:r>
              <a:rPr lang="ru-RU" sz="1400">
                <a:solidFill>
                  <a:srgbClr val="FE9900"/>
                </a:solidFill>
                <a:latin typeface="Courier New" pitchFamily="49" charset="0"/>
                <a:sym typeface="Arial" charset="0"/>
              </a:rPr>
              <a:t>00000000</a:t>
            </a:r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461963" y="3606800"/>
            <a:ext cx="100647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7788" tIns="39688" rIns="77788" bIns="39688">
            <a:spAutoFit/>
          </a:bodyPr>
          <a:lstStyle/>
          <a:p>
            <a:pPr algn="r" defTabSz="777875" eaLnBrk="0" hangingPunct="0">
              <a:buSzPct val="100000"/>
            </a:pPr>
            <a:r>
              <a:rPr lang="ru-RU" sz="1400">
                <a:solidFill>
                  <a:srgbClr val="FE9900"/>
                </a:solidFill>
                <a:latin typeface="Courier New" pitchFamily="49" charset="0"/>
                <a:sym typeface="Arial" charset="0"/>
              </a:rPr>
              <a:t>7FFFFFFF</a:t>
            </a:r>
          </a:p>
        </p:txBody>
      </p:sp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461963" y="3975100"/>
            <a:ext cx="100647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7788" tIns="39688" rIns="77788" bIns="39688">
            <a:spAutoFit/>
          </a:bodyPr>
          <a:lstStyle/>
          <a:p>
            <a:pPr algn="r" defTabSz="777875" eaLnBrk="0" hangingPunct="0">
              <a:buSzPct val="100000"/>
            </a:pPr>
            <a:r>
              <a:rPr lang="ru-RU" sz="1400">
                <a:solidFill>
                  <a:srgbClr val="FE9900"/>
                </a:solidFill>
                <a:latin typeface="Courier New" pitchFamily="49" charset="0"/>
                <a:sym typeface="Arial" charset="0"/>
              </a:rPr>
              <a:t>80000000</a:t>
            </a:r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457200" y="6334125"/>
            <a:ext cx="100647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7788" tIns="39688" rIns="77788" bIns="39688">
            <a:spAutoFit/>
          </a:bodyPr>
          <a:lstStyle/>
          <a:p>
            <a:pPr algn="r" defTabSz="777875" eaLnBrk="0" hangingPunct="0">
              <a:buSzPct val="100000"/>
            </a:pPr>
            <a:r>
              <a:rPr lang="ru-RU" sz="1400">
                <a:solidFill>
                  <a:srgbClr val="FE9900"/>
                </a:solidFill>
                <a:latin typeface="Courier New" pitchFamily="49" charset="0"/>
                <a:sym typeface="Arial" charset="0"/>
              </a:rPr>
              <a:t>FFFFFFFF</a:t>
            </a:r>
          </a:p>
        </p:txBody>
      </p:sp>
      <p:sp>
        <p:nvSpPr>
          <p:cNvPr id="188432" name="Rectangle 16"/>
          <p:cNvSpPr>
            <a:spLocks noChangeArrowheads="1"/>
          </p:cNvSpPr>
          <p:nvPr/>
        </p:nvSpPr>
        <p:spPr bwMode="auto">
          <a:xfrm>
            <a:off x="5292725" y="1851025"/>
            <a:ext cx="2759075" cy="1958975"/>
          </a:xfrm>
          <a:prstGeom prst="rect">
            <a:avLst/>
          </a:prstGeom>
          <a:gradFill rotWithShape="0">
            <a:gsLst>
              <a:gs pos="0">
                <a:srgbClr val="114FFB">
                  <a:gamma/>
                  <a:tint val="40000"/>
                  <a:invGamma/>
                </a:srgbClr>
              </a:gs>
              <a:gs pos="50000">
                <a:srgbClr val="114FFB"/>
              </a:gs>
              <a:gs pos="100000">
                <a:srgbClr val="114FFB">
                  <a:gamma/>
                  <a:tint val="40000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27665" name="Rectangle 17"/>
          <p:cNvSpPr>
            <a:spLocks noChangeArrowheads="1"/>
          </p:cNvSpPr>
          <p:nvPr/>
        </p:nvSpPr>
        <p:spPr bwMode="auto">
          <a:xfrm>
            <a:off x="6608763" y="2770188"/>
            <a:ext cx="184150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 eaLnBrk="0" hangingPunct="0">
              <a:buSzPct val="100000"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Страницы в физической памяти</a:t>
            </a:r>
          </a:p>
          <a:p>
            <a:pPr algn="ctr" eaLnBrk="0" hangingPunct="0">
              <a:buSzPct val="100000"/>
            </a:pPr>
            <a:endParaRPr lang="ru-RU" sz="1600" dirty="0">
              <a:solidFill>
                <a:srgbClr val="FFFFFF"/>
              </a:solidFill>
              <a:sym typeface="Arial" charset="0"/>
            </a:endParaRPr>
          </a:p>
          <a:p>
            <a:pPr algn="ctr" eaLnBrk="0" hangingPunct="0">
              <a:buSzPct val="100000"/>
            </a:pPr>
            <a:endParaRPr lang="ru-RU" sz="1600" dirty="0">
              <a:solidFill>
                <a:srgbClr val="FFFFFF"/>
              </a:solidFill>
              <a:sym typeface="Arial" charset="0"/>
            </a:endParaRPr>
          </a:p>
          <a:p>
            <a:pPr algn="ctr" eaLnBrk="0" hangingPunct="0">
              <a:buSzPct val="100000"/>
            </a:pPr>
            <a:endParaRPr lang="ru-RU" sz="1600" dirty="0">
              <a:solidFill>
                <a:srgbClr val="FFFFFF"/>
              </a:solidFill>
              <a:sym typeface="Arial" charset="0"/>
            </a:endParaRPr>
          </a:p>
          <a:p>
            <a:pPr algn="ctr" eaLnBrk="0" hangingPunct="0">
              <a:buSzPct val="100000"/>
            </a:pPr>
            <a:endParaRPr lang="ru-RU" sz="1600" dirty="0">
              <a:solidFill>
                <a:srgbClr val="FFFFFF"/>
              </a:solidFill>
              <a:sym typeface="Arial" charset="0"/>
            </a:endParaRPr>
          </a:p>
          <a:p>
            <a:pPr algn="ctr" eaLnBrk="0" hangingPunct="0">
              <a:buSzPct val="100000"/>
            </a:pPr>
            <a:endParaRPr lang="ru-RU" sz="1600" dirty="0">
              <a:solidFill>
                <a:srgbClr val="FFFFFF"/>
              </a:solidFill>
              <a:sym typeface="Arial" charset="0"/>
            </a:endParaRPr>
          </a:p>
          <a:p>
            <a:pPr algn="ctr" eaLnBrk="0" hangingPunct="0">
              <a:buSzPct val="100000"/>
            </a:pPr>
            <a:endParaRPr lang="ru-RU" sz="1600" dirty="0">
              <a:solidFill>
                <a:srgbClr val="FFFFFF"/>
              </a:solidFill>
              <a:sym typeface="Arial" charset="0"/>
            </a:endParaRPr>
          </a:p>
          <a:p>
            <a:pPr algn="ctr" eaLnBrk="0" hangingPunct="0">
              <a:buSzPct val="100000"/>
            </a:pPr>
            <a:endParaRPr lang="ru-RU" sz="1600" dirty="0">
              <a:solidFill>
                <a:srgbClr val="FFFFFF"/>
              </a:solidFill>
              <a:sym typeface="Arial" charset="0"/>
            </a:endParaRPr>
          </a:p>
          <a:p>
            <a:pPr algn="ctr" eaLnBrk="0" hangingPunct="0">
              <a:buSzPct val="100000"/>
            </a:pPr>
            <a:endParaRPr lang="ru-RU" sz="1600" dirty="0">
              <a:solidFill>
                <a:srgbClr val="FFFFFF"/>
              </a:solidFill>
              <a:sym typeface="Arial" charset="0"/>
            </a:endParaRPr>
          </a:p>
          <a:p>
            <a:pPr algn="ctr" eaLnBrk="0" hangingPunct="0">
              <a:buSzPct val="100000"/>
            </a:pPr>
            <a:endParaRPr lang="ru-RU" sz="1600" dirty="0">
              <a:solidFill>
                <a:srgbClr val="FFFFFF"/>
              </a:solidFill>
              <a:sym typeface="Arial" charset="0"/>
            </a:endParaRPr>
          </a:p>
          <a:p>
            <a:pPr algn="ctr" eaLnBrk="0" hangingPunct="0">
              <a:buSzPct val="100000"/>
            </a:pPr>
            <a:endParaRPr lang="ru-RU" sz="1600" dirty="0">
              <a:solidFill>
                <a:srgbClr val="FFFFFF"/>
              </a:solidFill>
              <a:sym typeface="Arial" charset="0"/>
            </a:endParaRPr>
          </a:p>
        </p:txBody>
      </p:sp>
      <p:sp>
        <p:nvSpPr>
          <p:cNvPr id="188434" name="Rectangle 18"/>
          <p:cNvSpPr>
            <a:spLocks noChangeArrowheads="1"/>
          </p:cNvSpPr>
          <p:nvPr/>
        </p:nvSpPr>
        <p:spPr bwMode="auto">
          <a:xfrm>
            <a:off x="1752600" y="3962400"/>
            <a:ext cx="1905000" cy="2590800"/>
          </a:xfrm>
          <a:prstGeom prst="rect">
            <a:avLst/>
          </a:prstGeom>
          <a:gradFill rotWithShape="0">
            <a:gsLst>
              <a:gs pos="0">
                <a:srgbClr val="B6F5B6"/>
              </a:gs>
              <a:gs pos="100000">
                <a:srgbClr val="B6F5B6">
                  <a:gamma/>
                  <a:shade val="89804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188435" name="Rectangle 19"/>
          <p:cNvSpPr>
            <a:spLocks noChangeArrowheads="1"/>
          </p:cNvSpPr>
          <p:nvPr/>
        </p:nvSpPr>
        <p:spPr bwMode="auto">
          <a:xfrm>
            <a:off x="1752600" y="1981200"/>
            <a:ext cx="1905000" cy="1524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</p:txBody>
      </p:sp>
      <p:sp>
        <p:nvSpPr>
          <p:cNvPr id="27668" name="Rectangle 20"/>
          <p:cNvSpPr>
            <a:spLocks noChangeArrowheads="1"/>
          </p:cNvSpPr>
          <p:nvPr/>
        </p:nvSpPr>
        <p:spPr bwMode="auto">
          <a:xfrm>
            <a:off x="5715000" y="2079625"/>
            <a:ext cx="2286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F</a:t>
            </a:r>
          </a:p>
        </p:txBody>
      </p:sp>
      <p:sp>
        <p:nvSpPr>
          <p:cNvPr id="27669" name="Rectangle 21"/>
          <p:cNvSpPr>
            <a:spLocks noChangeArrowheads="1"/>
          </p:cNvSpPr>
          <p:nvPr/>
        </p:nvSpPr>
        <p:spPr bwMode="auto">
          <a:xfrm>
            <a:off x="5638800" y="3389313"/>
            <a:ext cx="2286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F</a:t>
            </a:r>
          </a:p>
        </p:txBody>
      </p:sp>
      <p:sp>
        <p:nvSpPr>
          <p:cNvPr id="27670" name="Rectangle 22"/>
          <p:cNvSpPr>
            <a:spLocks noChangeArrowheads="1"/>
          </p:cNvSpPr>
          <p:nvPr/>
        </p:nvSpPr>
        <p:spPr bwMode="auto">
          <a:xfrm>
            <a:off x="7696200" y="2932113"/>
            <a:ext cx="2286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F</a:t>
            </a:r>
          </a:p>
        </p:txBody>
      </p:sp>
      <p:sp>
        <p:nvSpPr>
          <p:cNvPr id="27671" name="Rectangle 23"/>
          <p:cNvSpPr>
            <a:spLocks noChangeArrowheads="1"/>
          </p:cNvSpPr>
          <p:nvPr/>
        </p:nvSpPr>
        <p:spPr bwMode="auto">
          <a:xfrm>
            <a:off x="6858000" y="3008313"/>
            <a:ext cx="2286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F</a:t>
            </a:r>
          </a:p>
        </p:txBody>
      </p:sp>
      <p:sp>
        <p:nvSpPr>
          <p:cNvPr id="27672" name="Rectangle 24"/>
          <p:cNvSpPr>
            <a:spLocks noChangeArrowheads="1"/>
          </p:cNvSpPr>
          <p:nvPr/>
        </p:nvSpPr>
        <p:spPr bwMode="auto">
          <a:xfrm>
            <a:off x="5486400" y="2551113"/>
            <a:ext cx="2286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M</a:t>
            </a:r>
          </a:p>
        </p:txBody>
      </p:sp>
      <p:sp>
        <p:nvSpPr>
          <p:cNvPr id="27673" name="Rectangle 25"/>
          <p:cNvSpPr>
            <a:spLocks noChangeArrowheads="1"/>
          </p:cNvSpPr>
          <p:nvPr/>
        </p:nvSpPr>
        <p:spPr bwMode="auto">
          <a:xfrm>
            <a:off x="5410200" y="2017713"/>
            <a:ext cx="2286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M</a:t>
            </a:r>
          </a:p>
        </p:txBody>
      </p:sp>
      <p:sp>
        <p:nvSpPr>
          <p:cNvPr id="27674" name="Rectangle 26"/>
          <p:cNvSpPr>
            <a:spLocks noChangeArrowheads="1"/>
          </p:cNvSpPr>
          <p:nvPr/>
        </p:nvSpPr>
        <p:spPr bwMode="auto">
          <a:xfrm>
            <a:off x="6477000" y="3084513"/>
            <a:ext cx="2286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M</a:t>
            </a:r>
          </a:p>
        </p:txBody>
      </p:sp>
      <p:sp>
        <p:nvSpPr>
          <p:cNvPr id="27675" name="Rectangle 27"/>
          <p:cNvSpPr>
            <a:spLocks noChangeArrowheads="1"/>
          </p:cNvSpPr>
          <p:nvPr/>
        </p:nvSpPr>
        <p:spPr bwMode="auto">
          <a:xfrm>
            <a:off x="6400800" y="3465513"/>
            <a:ext cx="2286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M</a:t>
            </a:r>
          </a:p>
        </p:txBody>
      </p:sp>
      <p:sp>
        <p:nvSpPr>
          <p:cNvPr id="27676" name="Rectangle 28"/>
          <p:cNvSpPr>
            <a:spLocks noChangeArrowheads="1"/>
          </p:cNvSpPr>
          <p:nvPr/>
        </p:nvSpPr>
        <p:spPr bwMode="auto">
          <a:xfrm>
            <a:off x="7696200" y="1941513"/>
            <a:ext cx="2286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M</a:t>
            </a:r>
          </a:p>
        </p:txBody>
      </p:sp>
      <p:sp>
        <p:nvSpPr>
          <p:cNvPr id="27677" name="Rectangle 29"/>
          <p:cNvSpPr>
            <a:spLocks noChangeArrowheads="1"/>
          </p:cNvSpPr>
          <p:nvPr/>
        </p:nvSpPr>
        <p:spPr bwMode="auto">
          <a:xfrm>
            <a:off x="5867400" y="2551113"/>
            <a:ext cx="2286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S</a:t>
            </a:r>
          </a:p>
        </p:txBody>
      </p:sp>
      <p:sp>
        <p:nvSpPr>
          <p:cNvPr id="27678" name="Rectangle 30"/>
          <p:cNvSpPr>
            <a:spLocks noChangeArrowheads="1"/>
          </p:cNvSpPr>
          <p:nvPr/>
        </p:nvSpPr>
        <p:spPr bwMode="auto">
          <a:xfrm>
            <a:off x="6934200" y="2551113"/>
            <a:ext cx="2286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S</a:t>
            </a:r>
          </a:p>
        </p:txBody>
      </p:sp>
      <p:sp>
        <p:nvSpPr>
          <p:cNvPr id="27679" name="Rectangle 31"/>
          <p:cNvSpPr>
            <a:spLocks noChangeArrowheads="1"/>
          </p:cNvSpPr>
          <p:nvPr/>
        </p:nvSpPr>
        <p:spPr bwMode="auto">
          <a:xfrm>
            <a:off x="7543800" y="2322513"/>
            <a:ext cx="2286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S</a:t>
            </a:r>
          </a:p>
        </p:txBody>
      </p:sp>
      <p:sp>
        <p:nvSpPr>
          <p:cNvPr id="27680" name="Rectangle 32"/>
          <p:cNvSpPr>
            <a:spLocks noChangeArrowheads="1"/>
          </p:cNvSpPr>
          <p:nvPr/>
        </p:nvSpPr>
        <p:spPr bwMode="auto">
          <a:xfrm>
            <a:off x="7696200" y="3465513"/>
            <a:ext cx="2286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S</a:t>
            </a:r>
          </a:p>
        </p:txBody>
      </p:sp>
      <p:sp>
        <p:nvSpPr>
          <p:cNvPr id="188449" name="Rectangle 33"/>
          <p:cNvSpPr>
            <a:spLocks noGrp="1" noChangeArrowheads="1"/>
          </p:cNvSpPr>
          <p:nvPr>
            <p:ph type="body" sz="half" idx="2"/>
          </p:nvPr>
        </p:nvSpPr>
        <p:spPr>
          <a:xfrm>
            <a:off x="4646613" y="3927475"/>
            <a:ext cx="4192587" cy="247332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По мере того как процессы вызывают сбои страниц, страницы изымаются из списка свободных или резервных страниц и включаются в состав рабочего набора процесса</a:t>
            </a: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Arial" charset="0"/>
              </a:rPr>
              <a:t>Общая страница может быть одновременно резидентной в рабочих наборах нескольких процессов (здесь этот случай не иллюстрируется)</a:t>
            </a:r>
          </a:p>
        </p:txBody>
      </p:sp>
      <p:sp>
        <p:nvSpPr>
          <p:cNvPr id="27682" name="Rectangle 34"/>
          <p:cNvSpPr>
            <a:spLocks noChangeArrowheads="1"/>
          </p:cNvSpPr>
          <p:nvPr/>
        </p:nvSpPr>
        <p:spPr bwMode="auto">
          <a:xfrm>
            <a:off x="5562600" y="2917825"/>
            <a:ext cx="2286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F</a:t>
            </a:r>
          </a:p>
        </p:txBody>
      </p:sp>
      <p:sp>
        <p:nvSpPr>
          <p:cNvPr id="27683" name="Rectangle 35"/>
          <p:cNvSpPr>
            <a:spLocks noChangeArrowheads="1"/>
          </p:cNvSpPr>
          <p:nvPr/>
        </p:nvSpPr>
        <p:spPr bwMode="auto">
          <a:xfrm>
            <a:off x="6096000" y="3228975"/>
            <a:ext cx="2286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F</a:t>
            </a:r>
          </a:p>
        </p:txBody>
      </p:sp>
      <p:sp>
        <p:nvSpPr>
          <p:cNvPr id="27684" name="Rectangle 36"/>
          <p:cNvSpPr>
            <a:spLocks noChangeArrowheads="1"/>
          </p:cNvSpPr>
          <p:nvPr/>
        </p:nvSpPr>
        <p:spPr bwMode="auto">
          <a:xfrm>
            <a:off x="6781800" y="3457575"/>
            <a:ext cx="2286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F</a:t>
            </a:r>
          </a:p>
        </p:txBody>
      </p:sp>
      <p:sp>
        <p:nvSpPr>
          <p:cNvPr id="27685" name="Rectangle 37"/>
          <p:cNvSpPr>
            <a:spLocks noChangeArrowheads="1"/>
          </p:cNvSpPr>
          <p:nvPr/>
        </p:nvSpPr>
        <p:spPr bwMode="auto">
          <a:xfrm>
            <a:off x="7315200" y="3305175"/>
            <a:ext cx="2286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F</a:t>
            </a:r>
          </a:p>
        </p:txBody>
      </p:sp>
      <p:sp>
        <p:nvSpPr>
          <p:cNvPr id="27686" name="Rectangle 38"/>
          <p:cNvSpPr>
            <a:spLocks noChangeArrowheads="1"/>
          </p:cNvSpPr>
          <p:nvPr/>
        </p:nvSpPr>
        <p:spPr bwMode="auto">
          <a:xfrm>
            <a:off x="7239000" y="2771775"/>
            <a:ext cx="2286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F</a:t>
            </a:r>
          </a:p>
        </p:txBody>
      </p:sp>
      <p:sp>
        <p:nvSpPr>
          <p:cNvPr id="27687" name="Rectangle 39"/>
          <p:cNvSpPr>
            <a:spLocks noChangeArrowheads="1"/>
          </p:cNvSpPr>
          <p:nvPr/>
        </p:nvSpPr>
        <p:spPr bwMode="auto">
          <a:xfrm>
            <a:off x="7162800" y="2162175"/>
            <a:ext cx="2286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F</a:t>
            </a:r>
          </a:p>
        </p:txBody>
      </p:sp>
      <p:sp>
        <p:nvSpPr>
          <p:cNvPr id="27688" name="Rectangle 40"/>
          <p:cNvSpPr>
            <a:spLocks noChangeArrowheads="1"/>
          </p:cNvSpPr>
          <p:nvPr/>
        </p:nvSpPr>
        <p:spPr bwMode="auto">
          <a:xfrm>
            <a:off x="6781800" y="2085975"/>
            <a:ext cx="2286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F</a:t>
            </a:r>
          </a:p>
        </p:txBody>
      </p:sp>
      <p:sp>
        <p:nvSpPr>
          <p:cNvPr id="27689" name="Rectangle 41"/>
          <p:cNvSpPr>
            <a:spLocks noChangeArrowheads="1"/>
          </p:cNvSpPr>
          <p:nvPr/>
        </p:nvSpPr>
        <p:spPr bwMode="auto">
          <a:xfrm>
            <a:off x="6324600" y="2619375"/>
            <a:ext cx="2286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F</a:t>
            </a:r>
          </a:p>
        </p:txBody>
      </p:sp>
      <p:sp>
        <p:nvSpPr>
          <p:cNvPr id="188458" name="Rectangle 42"/>
          <p:cNvSpPr>
            <a:spLocks noChangeArrowheads="1"/>
          </p:cNvSpPr>
          <p:nvPr/>
        </p:nvSpPr>
        <p:spPr bwMode="auto">
          <a:xfrm>
            <a:off x="5715000" y="2079625"/>
            <a:ext cx="228600" cy="228600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 dirty="0">
                <a:solidFill>
                  <a:srgbClr val="FFFFFF"/>
                </a:solidFill>
                <a:sym typeface="Arial" charset="0"/>
              </a:rPr>
              <a:t>3</a:t>
            </a:r>
          </a:p>
        </p:txBody>
      </p:sp>
      <p:sp>
        <p:nvSpPr>
          <p:cNvPr id="188459" name="Rectangle 43"/>
          <p:cNvSpPr>
            <a:spLocks noChangeArrowheads="1"/>
          </p:cNvSpPr>
          <p:nvPr/>
        </p:nvSpPr>
        <p:spPr bwMode="auto">
          <a:xfrm>
            <a:off x="5562600" y="2917825"/>
            <a:ext cx="228600" cy="228600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3</a:t>
            </a:r>
          </a:p>
        </p:txBody>
      </p:sp>
      <p:sp>
        <p:nvSpPr>
          <p:cNvPr id="188460" name="Rectangle 44"/>
          <p:cNvSpPr>
            <a:spLocks noChangeArrowheads="1"/>
          </p:cNvSpPr>
          <p:nvPr/>
        </p:nvSpPr>
        <p:spPr bwMode="auto">
          <a:xfrm>
            <a:off x="7315200" y="3305175"/>
            <a:ext cx="228600" cy="228600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3</a:t>
            </a:r>
          </a:p>
        </p:txBody>
      </p:sp>
      <p:sp>
        <p:nvSpPr>
          <p:cNvPr id="188461" name="Rectangle 45"/>
          <p:cNvSpPr>
            <a:spLocks noChangeArrowheads="1"/>
          </p:cNvSpPr>
          <p:nvPr/>
        </p:nvSpPr>
        <p:spPr bwMode="auto">
          <a:xfrm>
            <a:off x="6324600" y="2620963"/>
            <a:ext cx="228600" cy="2286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1</a:t>
            </a:r>
          </a:p>
        </p:txBody>
      </p:sp>
      <p:sp>
        <p:nvSpPr>
          <p:cNvPr id="188462" name="Rectangle 46"/>
          <p:cNvSpPr>
            <a:spLocks noChangeArrowheads="1"/>
          </p:cNvSpPr>
          <p:nvPr/>
        </p:nvSpPr>
        <p:spPr bwMode="auto">
          <a:xfrm>
            <a:off x="7162800" y="2163763"/>
            <a:ext cx="228600" cy="228600"/>
          </a:xfrm>
          <a:prstGeom prst="rect">
            <a:avLst/>
          </a:prstGeom>
          <a:solidFill>
            <a:srgbClr val="CC66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2</a:t>
            </a:r>
          </a:p>
        </p:txBody>
      </p:sp>
      <p:sp>
        <p:nvSpPr>
          <p:cNvPr id="188463" name="Rectangle 47"/>
          <p:cNvSpPr>
            <a:spLocks noChangeArrowheads="1"/>
          </p:cNvSpPr>
          <p:nvPr/>
        </p:nvSpPr>
        <p:spPr bwMode="auto">
          <a:xfrm>
            <a:off x="6781800" y="3459163"/>
            <a:ext cx="228600" cy="2286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1</a:t>
            </a:r>
          </a:p>
        </p:txBody>
      </p:sp>
      <p:sp>
        <p:nvSpPr>
          <p:cNvPr id="188464" name="Rectangle 48"/>
          <p:cNvSpPr>
            <a:spLocks noChangeArrowheads="1"/>
          </p:cNvSpPr>
          <p:nvPr/>
        </p:nvSpPr>
        <p:spPr bwMode="auto">
          <a:xfrm>
            <a:off x="6096000" y="3230563"/>
            <a:ext cx="228600" cy="228600"/>
          </a:xfrm>
          <a:prstGeom prst="rect">
            <a:avLst/>
          </a:prstGeom>
          <a:solidFill>
            <a:srgbClr val="CC66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2</a:t>
            </a:r>
          </a:p>
        </p:txBody>
      </p:sp>
      <p:sp>
        <p:nvSpPr>
          <p:cNvPr id="188465" name="Rectangle 49"/>
          <p:cNvSpPr>
            <a:spLocks noChangeArrowheads="1"/>
          </p:cNvSpPr>
          <p:nvPr/>
        </p:nvSpPr>
        <p:spPr bwMode="auto">
          <a:xfrm>
            <a:off x="6781800" y="2087563"/>
            <a:ext cx="228600" cy="228600"/>
          </a:xfrm>
          <a:prstGeom prst="rect">
            <a:avLst/>
          </a:prstGeom>
          <a:solidFill>
            <a:srgbClr val="CC66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2</a:t>
            </a:r>
          </a:p>
        </p:txBody>
      </p:sp>
      <p:sp>
        <p:nvSpPr>
          <p:cNvPr id="188466" name="Rectangle 50"/>
          <p:cNvSpPr>
            <a:spLocks noChangeArrowheads="1"/>
          </p:cNvSpPr>
          <p:nvPr/>
        </p:nvSpPr>
        <p:spPr bwMode="auto">
          <a:xfrm>
            <a:off x="7239000" y="2773363"/>
            <a:ext cx="228600" cy="2286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>
              <a:buSzPct val="100000"/>
            </a:pPr>
            <a:r>
              <a:rPr lang="ru-RU" sz="1600">
                <a:solidFill>
                  <a:srgbClr val="FFFFFF"/>
                </a:solidFill>
                <a:sym typeface="Arial" charset="0"/>
              </a:rPr>
              <a:t>1</a:t>
            </a:r>
          </a:p>
        </p:txBody>
      </p:sp>
      <p:sp>
        <p:nvSpPr>
          <p:cNvPr id="188467" name="Rectangle 51"/>
          <p:cNvSpPr>
            <a:spLocks noChangeArrowheads="1"/>
          </p:cNvSpPr>
          <p:nvPr/>
        </p:nvSpPr>
        <p:spPr bwMode="auto">
          <a:xfrm>
            <a:off x="1752600" y="2438400"/>
            <a:ext cx="1905000" cy="1524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</p:txBody>
      </p:sp>
      <p:sp>
        <p:nvSpPr>
          <p:cNvPr id="188468" name="Rectangle 52"/>
          <p:cNvSpPr>
            <a:spLocks noChangeArrowheads="1"/>
          </p:cNvSpPr>
          <p:nvPr/>
        </p:nvSpPr>
        <p:spPr bwMode="auto">
          <a:xfrm>
            <a:off x="1752600" y="3200400"/>
            <a:ext cx="1905000" cy="1524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7788" tIns="182562" rIns="77788" bIns="182562" anchor="ctr"/>
          <a:lstStyle/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  <a:p>
            <a:pPr algn="ctr" defTabSz="777875" eaLnBrk="0" hangingPunct="0"/>
            <a:endParaRPr lang="ru-RU" sz="1500">
              <a:latin typeface="Times New Roman" pitchFamily="18" charset="0"/>
            </a:endParaRPr>
          </a:p>
        </p:txBody>
      </p:sp>
      <p:sp>
        <p:nvSpPr>
          <p:cNvPr id="53" name="Footer Placeholder 5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(С) Сафонов В.О. 2010</a:t>
            </a:r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8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8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8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88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88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8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88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8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88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8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8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88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88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8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88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8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 animBg="1" autoUpdateAnimBg="0"/>
      <p:bldP spid="188420" grpId="0" animBg="1" autoUpdateAnimBg="0"/>
      <p:bldP spid="188421" grpId="0" animBg="1" autoUpdateAnimBg="0"/>
      <p:bldP spid="188423" grpId="0" animBg="1" autoUpdateAnimBg="0"/>
      <p:bldP spid="188424" grpId="0" animBg="1" autoUpdateAnimBg="0"/>
      <p:bldP spid="188425" grpId="0" animBg="1" autoUpdateAnimBg="0"/>
      <p:bldP spid="188435" grpId="0" animBg="1" autoUpdateAnimBg="0"/>
      <p:bldP spid="188458" grpId="0" animBg="1" autoUpdateAnimBg="0"/>
      <p:bldP spid="188459" grpId="0" animBg="1" autoUpdateAnimBg="0"/>
      <p:bldP spid="188460" grpId="0" animBg="1" autoUpdateAnimBg="0"/>
      <p:bldP spid="188461" grpId="0" animBg="1" autoUpdateAnimBg="0"/>
      <p:bldP spid="188462" grpId="0" animBg="1" autoUpdateAnimBg="0"/>
      <p:bldP spid="188463" grpId="0" animBg="1" autoUpdateAnimBg="0"/>
      <p:bldP spid="188464" grpId="0" animBg="1" autoUpdateAnimBg="0"/>
      <p:bldP spid="188465" grpId="0" animBg="1" autoUpdateAnimBg="0"/>
      <p:bldP spid="188466" grpId="0" animBg="1" autoUpdateAnimBg="0"/>
      <p:bldP spid="188467" grpId="0" animBg="1" autoUpdateAnimBg="0"/>
      <p:bldP spid="188468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428604"/>
            <a:ext cx="8229600" cy="1143000"/>
          </a:xfrm>
        </p:spPr>
        <p:txBody>
          <a:bodyPr/>
          <a:lstStyle/>
          <a:p>
            <a:r>
              <a:rPr lang="ru-RU" sz="3600" b="1" dirty="0" smtClean="0"/>
              <a:t>Система  файлов – </a:t>
            </a:r>
            <a:r>
              <a:rPr lang="ru-RU" sz="3600" b="1" dirty="0"/>
              <a:t>восстановление (прод.)</a:t>
            </a:r>
            <a:endParaRPr lang="en-US" sz="3600" b="1" dirty="0"/>
          </a:p>
        </p:txBody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b="1" dirty="0"/>
              <a:t>Эта схема не гарантирует, что</a:t>
            </a:r>
            <a:r>
              <a:rPr lang="en-US" sz="2400" b="1" dirty="0"/>
              <a:t> </a:t>
            </a:r>
            <a:r>
              <a:rPr lang="ru-RU" sz="2400" b="1" dirty="0"/>
              <a:t>все данные пользовательского файла могут быть восстановлены в случае порчи информации</a:t>
            </a:r>
            <a:r>
              <a:rPr lang="en-US" sz="2400" b="1" dirty="0"/>
              <a:t>, </a:t>
            </a:r>
            <a:r>
              <a:rPr lang="ru-RU" sz="2400" b="1" dirty="0"/>
              <a:t>а гарантирует лишь, что все структуры данных о файлах в системе (метаданные)</a:t>
            </a:r>
            <a:r>
              <a:rPr lang="en-US" sz="2400" b="1" dirty="0"/>
              <a:t> </a:t>
            </a:r>
            <a:r>
              <a:rPr lang="ru-RU" sz="2400" b="1" dirty="0"/>
              <a:t>не повреждены и отражают какое-либо целостное состояние данных до порчи информации</a:t>
            </a:r>
            <a:r>
              <a:rPr lang="en-US" sz="2400" b="1" dirty="0"/>
              <a:t>.</a:t>
            </a:r>
          </a:p>
          <a:p>
            <a:r>
              <a:rPr lang="ru-RU" sz="2400" b="1" dirty="0"/>
              <a:t>Журнал хранится в третьем файле метаданных каждого тома</a:t>
            </a:r>
            <a:r>
              <a:rPr lang="en-US" sz="2400" b="1" dirty="0"/>
              <a:t>.</a:t>
            </a:r>
          </a:p>
          <a:p>
            <a:pPr>
              <a:buFontTx/>
              <a:buNone/>
            </a:pPr>
            <a:endParaRPr lang="en-US" sz="24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Система  файлов - </a:t>
            </a:r>
            <a:r>
              <a:rPr lang="ru-RU" sz="3600" b="1" dirty="0"/>
              <a:t>Безопасность</a:t>
            </a:r>
            <a:endParaRPr lang="en-US" sz="3600" b="1" dirty="0"/>
          </a:p>
        </p:txBody>
      </p:sp>
      <p:sp>
        <p:nvSpPr>
          <p:cNvPr id="70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250" y="1643050"/>
            <a:ext cx="6421460" cy="4483113"/>
          </a:xfrm>
        </p:spPr>
        <p:txBody>
          <a:bodyPr>
            <a:normAutofit fontScale="92500"/>
          </a:bodyPr>
          <a:lstStyle/>
          <a:p>
            <a:r>
              <a:rPr lang="ru-RU" sz="2400" b="1" dirty="0"/>
              <a:t>Безопасность тома</a:t>
            </a:r>
            <a:r>
              <a:rPr lang="en-US" sz="2400" b="1" dirty="0"/>
              <a:t> NTFS </a:t>
            </a:r>
            <a:r>
              <a:rPr lang="ru-RU" sz="2400" b="1" dirty="0"/>
              <a:t>реализована на основе объектной модели </a:t>
            </a:r>
            <a:r>
              <a:rPr lang="en-US" sz="2400" b="1" dirty="0"/>
              <a:t>Windows </a:t>
            </a:r>
            <a:r>
              <a:rPr lang="ru-RU" sz="2400" b="1" dirty="0"/>
              <a:t>2000</a:t>
            </a:r>
            <a:r>
              <a:rPr lang="en-US" sz="2400" b="1" dirty="0"/>
              <a:t>.</a:t>
            </a:r>
          </a:p>
          <a:p>
            <a:r>
              <a:rPr lang="ru-RU" sz="2400" b="1" dirty="0"/>
              <a:t>Каждый файловый объект имеет дескриптор безопасности,</a:t>
            </a:r>
            <a:r>
              <a:rPr lang="en-US" sz="2400" b="1" dirty="0"/>
              <a:t> </a:t>
            </a:r>
            <a:r>
              <a:rPr lang="ru-RU" sz="2400" b="1" dirty="0"/>
              <a:t>хранящийся в записи</a:t>
            </a:r>
            <a:r>
              <a:rPr lang="en-US" sz="2400" b="1" dirty="0"/>
              <a:t> MFT.</a:t>
            </a:r>
          </a:p>
          <a:p>
            <a:r>
              <a:rPr lang="ru-RU" sz="2400" b="1" dirty="0"/>
              <a:t>Данный атрибут содержит маркер доступа владельца файла</a:t>
            </a:r>
            <a:r>
              <a:rPr lang="en-US" sz="2400" b="1" dirty="0"/>
              <a:t>, </a:t>
            </a:r>
            <a:r>
              <a:rPr lang="ru-RU" sz="2400" b="1" dirty="0"/>
              <a:t>а также список управления доступом, устанавливающий права каждого пользователя для</a:t>
            </a:r>
            <a:r>
              <a:rPr lang="en-US" sz="2400" b="1" dirty="0"/>
              <a:t> </a:t>
            </a:r>
            <a:r>
              <a:rPr lang="ru-RU" sz="2400" b="1" dirty="0"/>
              <a:t>доступа к данному файлу</a:t>
            </a:r>
            <a:r>
              <a:rPr lang="en-US" sz="24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9188" y="139700"/>
            <a:ext cx="7415212" cy="1231900"/>
          </a:xfrm>
        </p:spPr>
        <p:txBody>
          <a:bodyPr/>
          <a:lstStyle/>
          <a:p>
            <a:r>
              <a:rPr lang="ru-RU" sz="3600" b="1" dirty="0"/>
              <a:t>Управление томами и устойчивость к сбоям</a:t>
            </a:r>
            <a:endParaRPr lang="en-US" sz="3600" b="1" dirty="0"/>
          </a:p>
        </p:txBody>
      </p:sp>
      <p:sp>
        <p:nvSpPr>
          <p:cNvPr id="70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610600" cy="50292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  <a:buFont typeface="Wingdings 2" pitchFamily="18" charset="2"/>
              <a:buChar char=""/>
            </a:pPr>
            <a:r>
              <a:rPr lang="en-US" sz="2000" b="1" dirty="0" err="1">
                <a:latin typeface="Courier" pitchFamily="49" charset="0"/>
              </a:rPr>
              <a:t>FtDisk</a:t>
            </a:r>
            <a:r>
              <a:rPr lang="en-US" sz="2000" b="1" dirty="0"/>
              <a:t>, </a:t>
            </a:r>
            <a:r>
              <a:rPr lang="ru-RU" sz="2000" b="1" dirty="0"/>
              <a:t>дисковый драйвер </a:t>
            </a:r>
            <a:r>
              <a:rPr lang="en-US" sz="2000" b="1" dirty="0"/>
              <a:t>Windows 2000, </a:t>
            </a:r>
            <a:r>
              <a:rPr lang="ru-RU" sz="2000" b="1" dirty="0"/>
              <a:t>устойчивый к сбоям, обеспечивает несколько способов объединения нескольких</a:t>
            </a:r>
            <a:r>
              <a:rPr lang="en-US" sz="2000" b="1" dirty="0"/>
              <a:t> SCSI</a:t>
            </a:r>
            <a:r>
              <a:rPr lang="ru-RU" sz="2000" b="1" dirty="0"/>
              <a:t>-дисков в один логический том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Логически конкатенирует диски, образуя один логический том (набор дисков тома – </a:t>
            </a:r>
            <a:r>
              <a:rPr lang="en-US" sz="2000" b="1" dirty="0"/>
              <a:t>volume set</a:t>
            </a:r>
            <a:r>
              <a:rPr lang="ru-RU" sz="2000" b="1" dirty="0"/>
              <a:t>)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Обработка нескольких частей тома по принципу </a:t>
            </a:r>
            <a:r>
              <a:rPr lang="en-US" sz="2000" b="1" dirty="0"/>
              <a:t>round-robin </a:t>
            </a:r>
            <a:r>
              <a:rPr lang="ru-RU" sz="2000" b="1" dirty="0"/>
              <a:t>для формирования </a:t>
            </a:r>
            <a:r>
              <a:rPr lang="en-US" sz="2000" b="1" dirty="0"/>
              <a:t>“</a:t>
            </a:r>
            <a:r>
              <a:rPr lang="ru-RU" sz="2000" b="1" dirty="0"/>
              <a:t>полосатого множества</a:t>
            </a:r>
            <a:r>
              <a:rPr lang="en-US" sz="2000" b="1" dirty="0"/>
              <a:t>” (stripe set</a:t>
            </a:r>
            <a:r>
              <a:rPr lang="en-US" sz="2000" b="1" dirty="0" smtClean="0"/>
              <a:t>), </a:t>
            </a:r>
            <a:r>
              <a:rPr lang="ru-RU" sz="2000" b="1" dirty="0"/>
              <a:t>или</a:t>
            </a:r>
            <a:r>
              <a:rPr lang="en-US" sz="2000" b="1" dirty="0"/>
              <a:t> “disk striping</a:t>
            </a:r>
            <a:r>
              <a:rPr lang="en-US" sz="2000" b="1" dirty="0" smtClean="0"/>
              <a:t>”). Stripe set – </a:t>
            </a:r>
            <a:r>
              <a:rPr lang="ru-RU" sz="2000" b="1" dirty="0" smtClean="0"/>
              <a:t>набор от 2 до 32 дисков, логически объединенных в единый том. При записи данных в </a:t>
            </a:r>
            <a:r>
              <a:rPr lang="en-US" sz="2000" b="1" dirty="0" smtClean="0"/>
              <a:t>stripe set </a:t>
            </a:r>
            <a:r>
              <a:rPr lang="ru-RU" sz="2000" b="1" dirty="0" smtClean="0"/>
              <a:t>данные записываются порциями по 64 </a:t>
            </a:r>
            <a:r>
              <a:rPr lang="ru-RU" sz="2000" b="1" dirty="0" err="1" smtClean="0"/>
              <a:t>Кбайта</a:t>
            </a:r>
            <a:r>
              <a:rPr lang="ru-RU" sz="2000" b="1" dirty="0" smtClean="0"/>
              <a:t> (которые могут распределяться произвольным образом между дисками </a:t>
            </a:r>
            <a:r>
              <a:rPr lang="en-US" sz="2000" b="1" dirty="0" smtClean="0"/>
              <a:t>stripe set). </a:t>
            </a:r>
            <a:r>
              <a:rPr lang="ru-RU" sz="2000" b="1" dirty="0" smtClean="0"/>
              <a:t>Это позволяет сэкономить время в случае, если работа с дисками </a:t>
            </a:r>
            <a:r>
              <a:rPr lang="en-US" sz="2000" b="1" dirty="0" smtClean="0"/>
              <a:t>stripe set </a:t>
            </a:r>
            <a:r>
              <a:rPr lang="ru-RU" sz="2000" b="1" dirty="0" smtClean="0"/>
              <a:t>может выполняться параллельно. </a:t>
            </a:r>
            <a:r>
              <a:rPr lang="ru-RU" sz="2000" b="1" i="1" dirty="0" smtClean="0"/>
              <a:t>Не</a:t>
            </a:r>
            <a:r>
              <a:rPr lang="ru-RU" sz="2000" b="1" dirty="0" smtClean="0"/>
              <a:t> гарантирует сохранности данных</a:t>
            </a:r>
            <a:endParaRPr lang="en-US" sz="2000" b="1" dirty="0"/>
          </a:p>
          <a:p>
            <a:pPr lvl="1">
              <a:lnSpc>
                <a:spcPct val="90000"/>
              </a:lnSpc>
            </a:pPr>
            <a:r>
              <a:rPr lang="ru-RU" sz="2000" b="1" dirty="0"/>
              <a:t>Вариант</a:t>
            </a:r>
            <a:r>
              <a:rPr lang="en-US" sz="2000" b="1" dirty="0"/>
              <a:t>: </a:t>
            </a:r>
            <a:r>
              <a:rPr lang="en-US" sz="2000" b="1" i="1" dirty="0"/>
              <a:t>stripe set with </a:t>
            </a:r>
            <a:r>
              <a:rPr lang="en-US" sz="2000" b="1" i="1" dirty="0" smtClean="0"/>
              <a:t>parity</a:t>
            </a:r>
            <a:r>
              <a:rPr lang="ru-RU" sz="2000" b="1" i="1" dirty="0" smtClean="0"/>
              <a:t> – </a:t>
            </a:r>
            <a:r>
              <a:rPr lang="ru-RU" b="1" dirty="0" smtClean="0"/>
              <a:t>позволяет восстановить данные в случае сбоя</a:t>
            </a:r>
            <a:endParaRPr lang="en-US" sz="2000" b="1" dirty="0"/>
          </a:p>
          <a:p>
            <a:pPr>
              <a:lnSpc>
                <a:spcPct val="90000"/>
              </a:lnSpc>
            </a:pPr>
            <a:r>
              <a:rPr lang="ru-RU" sz="2000" b="1" dirty="0"/>
              <a:t>Зеркальное отображение дисков (</a:t>
            </a:r>
            <a:r>
              <a:rPr lang="en-US" sz="2000" b="1" dirty="0"/>
              <a:t>Disk mirroring</a:t>
            </a:r>
            <a:r>
              <a:rPr lang="ru-RU" sz="2000" b="1" dirty="0" smtClean="0"/>
              <a:t>)</a:t>
            </a:r>
            <a:r>
              <a:rPr lang="en-US" sz="2000" b="1" dirty="0" smtClean="0"/>
              <a:t> </a:t>
            </a:r>
            <a:r>
              <a:rPr lang="ru-RU" sz="2000" b="1" dirty="0" smtClean="0"/>
              <a:t>- </a:t>
            </a:r>
            <a:r>
              <a:rPr lang="ru-RU" sz="2000" b="1" dirty="0"/>
              <a:t>это надежная схема,</a:t>
            </a:r>
            <a:r>
              <a:rPr lang="en-US" sz="2000" b="1" dirty="0"/>
              <a:t> </a:t>
            </a:r>
            <a:r>
              <a:rPr lang="ru-RU" sz="2000" b="1" dirty="0"/>
              <a:t>использующая множество </a:t>
            </a:r>
            <a:r>
              <a:rPr lang="en-US" sz="2000" b="1" dirty="0"/>
              <a:t>“</a:t>
            </a:r>
            <a:r>
              <a:rPr lang="ru-RU" sz="2000" b="1" dirty="0"/>
              <a:t>зеркал</a:t>
            </a:r>
            <a:r>
              <a:rPr lang="en-US" sz="2000" b="1" dirty="0"/>
              <a:t>” (</a:t>
            </a:r>
            <a:r>
              <a:rPr lang="en-US" sz="2000" b="1" i="1" dirty="0"/>
              <a:t>mirror set</a:t>
            </a:r>
            <a:r>
              <a:rPr lang="en-US" sz="2000" b="1" dirty="0"/>
              <a:t>) — </a:t>
            </a:r>
            <a:r>
              <a:rPr lang="ru-RU" sz="2000" b="1" dirty="0"/>
              <a:t>две секции одного размера на разных частях диска с идентичным содержимым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Для обработки запорченных дисковых </a:t>
            </a:r>
            <a:r>
              <a:rPr lang="ru-RU" sz="2000" b="1" dirty="0" smtClean="0"/>
              <a:t>секторов</a:t>
            </a:r>
            <a:r>
              <a:rPr lang="en-US" sz="2000" b="1" dirty="0" smtClean="0"/>
              <a:t> </a:t>
            </a:r>
            <a:r>
              <a:rPr lang="en-US" sz="2000" b="1" dirty="0" err="1">
                <a:latin typeface="Courier" pitchFamily="49" charset="0"/>
              </a:rPr>
              <a:t>FtDisk</a:t>
            </a:r>
            <a:r>
              <a:rPr lang="en-US" sz="2000" b="1" dirty="0"/>
              <a:t> </a:t>
            </a:r>
            <a:r>
              <a:rPr lang="ru-RU" sz="2000" b="1" dirty="0"/>
              <a:t>использует аппаратный метод, называемый</a:t>
            </a:r>
            <a:r>
              <a:rPr lang="en-US" sz="2000" b="1" dirty="0"/>
              <a:t> </a:t>
            </a:r>
            <a:r>
              <a:rPr lang="ru-RU" sz="2000" b="1" dirty="0"/>
              <a:t>предохранением секторов (</a:t>
            </a:r>
            <a:r>
              <a:rPr lang="en-US" sz="2000" b="1" i="1" dirty="0"/>
              <a:t>sector sparing</a:t>
            </a:r>
            <a:r>
              <a:rPr lang="ru-RU" sz="2000" b="1" dirty="0"/>
              <a:t>),</a:t>
            </a:r>
            <a:r>
              <a:rPr lang="en-US" sz="2000" b="1" dirty="0"/>
              <a:t> </a:t>
            </a:r>
            <a:r>
              <a:rPr lang="ru-RU" sz="2000" b="1" dirty="0"/>
              <a:t>а</a:t>
            </a:r>
            <a:r>
              <a:rPr lang="en-US" sz="2000" b="1" dirty="0"/>
              <a:t> NTFS </a:t>
            </a:r>
            <a:r>
              <a:rPr lang="ru-RU" sz="2000" b="1" dirty="0"/>
              <a:t>использует программный метод,</a:t>
            </a:r>
            <a:r>
              <a:rPr lang="en-US" sz="2000" b="1" dirty="0"/>
              <a:t> </a:t>
            </a:r>
            <a:r>
              <a:rPr lang="ru-RU" sz="2000" b="1" dirty="0"/>
              <a:t>называемый повторным отображением кластеров (</a:t>
            </a:r>
            <a:r>
              <a:rPr lang="en-US" sz="2000" b="1" i="1" dirty="0"/>
              <a:t>cluster remapping</a:t>
            </a:r>
            <a:r>
              <a:rPr lang="ru-RU" sz="2000" b="1" dirty="0"/>
              <a:t>)</a:t>
            </a:r>
            <a:r>
              <a:rPr lang="en-US" sz="20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848600" cy="685800"/>
          </a:xfrm>
        </p:spPr>
        <p:txBody>
          <a:bodyPr/>
          <a:lstStyle/>
          <a:p>
            <a:r>
              <a:rPr lang="ru-RU" sz="3200" b="1" dirty="0"/>
              <a:t>Том, размещаемый на двух дисках</a:t>
            </a:r>
            <a:endParaRPr lang="en-US" sz="32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  <p:pic>
        <p:nvPicPr>
          <p:cNvPr id="5" name="Picture 4" descr="Fig_28.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071546"/>
            <a:ext cx="7358082" cy="517394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142852"/>
            <a:ext cx="7772400" cy="533400"/>
          </a:xfrm>
        </p:spPr>
        <p:txBody>
          <a:bodyPr/>
          <a:lstStyle/>
          <a:p>
            <a:r>
              <a:rPr lang="en-US" sz="3200" b="1" dirty="0"/>
              <a:t>Stripe Set </a:t>
            </a:r>
            <a:r>
              <a:rPr lang="ru-RU" sz="3200" b="1" dirty="0"/>
              <a:t>на двух дисках</a:t>
            </a:r>
            <a:endParaRPr lang="en-US" sz="32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  <p:pic>
        <p:nvPicPr>
          <p:cNvPr id="5" name="Picture 4" descr="Fig_28.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714356"/>
            <a:ext cx="7858180" cy="570793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Wildflow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Wildflowers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Wildflowers">
      <a:fillStyleLst>
        <a:solidFill>
          <a:schemeClr val="phClr">
            <a:shade val="85000"/>
            <a:satMod val="110000"/>
          </a:schemeClr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35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0800000" scaled="1"/>
        </a:gradFill>
        <a:gradFill rotWithShape="1">
          <a:gsLst>
            <a:gs pos="0">
              <a:schemeClr val="phClr">
                <a:shade val="7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shade val="95000"/>
                <a:satMod val="13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381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  <a:ln w="635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63500">
              <a:srgbClr val="FFFFFF">
                <a:alpha val="50000"/>
              </a:srgbClr>
            </a:innerShdw>
          </a:effectLst>
        </a:effectStyle>
        <a:effectStyle>
          <a:effectLst>
            <a:innerShdw blurRad="190500">
              <a:srgbClr val="FFFFFF">
                <a:alpha val="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25400" prst="relaxedInset"/>
          </a:sp3d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  <a:alpha val="7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Wildflowers</Template>
  <TotalTime>1164</TotalTime>
  <Words>3100</Words>
  <Application>Microsoft Office PowerPoint</Application>
  <PresentationFormat>Экран (4:3)</PresentationFormat>
  <Paragraphs>379</Paragraphs>
  <Slides>42</Slides>
  <Notes>10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4" baseType="lpstr">
      <vt:lpstr>1_Wildflowers</vt:lpstr>
      <vt:lpstr>Clip</vt:lpstr>
      <vt:lpstr>         Основы современных                  операционных систем                           Лекция 28</vt:lpstr>
      <vt:lpstr>Система файлов NTFS</vt:lpstr>
      <vt:lpstr>Система файлов – внутреннее представление</vt:lpstr>
      <vt:lpstr>Система  файлов - Восстановление</vt:lpstr>
      <vt:lpstr>Система  файлов – восстановление (прод.)</vt:lpstr>
      <vt:lpstr>Система  файлов - Безопасность</vt:lpstr>
      <vt:lpstr>Управление томами и устойчивость к сбоям</vt:lpstr>
      <vt:lpstr>Том, размещаемый на двух дисках</vt:lpstr>
      <vt:lpstr>Stripe Set на двух дисках</vt:lpstr>
      <vt:lpstr>Stripe Set With Parity на трех дисках</vt:lpstr>
      <vt:lpstr>Mirror Set на двух дисках</vt:lpstr>
      <vt:lpstr>Файловая система - сжатие</vt:lpstr>
      <vt:lpstr>Файловая система – точки повторного анализа  (reparse points)</vt:lpstr>
      <vt:lpstr>Сетевые средства</vt:lpstr>
      <vt:lpstr>Сетевые средства – Протоколы</vt:lpstr>
      <vt:lpstr>Сетевые средства – Протоколы (прод.)</vt:lpstr>
      <vt:lpstr>Сетевые средства – протоколы (прод.)</vt:lpstr>
      <vt:lpstr>Сетевые средства – механизмы распределенной обработки</vt:lpstr>
      <vt:lpstr>Механизмы распределенной обработки (прод.)</vt:lpstr>
      <vt:lpstr>Сетевые средства – Перенаправления и серверы</vt:lpstr>
      <vt:lpstr>Доступ к удаленному файлу</vt:lpstr>
      <vt:lpstr>Доступ к удаленному файлу (прод.)</vt:lpstr>
      <vt:lpstr>Сетевые средства - Домены</vt:lpstr>
      <vt:lpstr>Разрешение имен в сетях TCP/IP</vt:lpstr>
      <vt:lpstr>Разрешение имен (прод.)</vt:lpstr>
      <vt:lpstr>Программный интерфейс –  Доступ к объектам ядра</vt:lpstr>
      <vt:lpstr>Программный интерфейс –  Управление процессами</vt:lpstr>
      <vt:lpstr>Управление процессами (прод.)</vt:lpstr>
      <vt:lpstr>Управление процессами (прод.)</vt:lpstr>
      <vt:lpstr>Управление процессами (прод.)</vt:lpstr>
      <vt:lpstr>Программный интерфейс – Взаимодействие процессов</vt:lpstr>
      <vt:lpstr>Программный интерфейс –  Управление памятью</vt:lpstr>
      <vt:lpstr>Управление памятью (прод.)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Рабочие наборы в памяти</vt:lpstr>
    </vt:vector>
  </TitlesOfParts>
  <Company>St.Petersburg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современных операционных систем</dc:title>
  <dc:creator>Mir</dc:creator>
  <cp:lastModifiedBy>Пользователь</cp:lastModifiedBy>
  <cp:revision>144</cp:revision>
  <dcterms:created xsi:type="dcterms:W3CDTF">2001-09-03T03:38:43Z</dcterms:created>
  <dcterms:modified xsi:type="dcterms:W3CDTF">2014-01-26T15:06:55Z</dcterms:modified>
</cp:coreProperties>
</file>