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304" r:id="rId9"/>
    <p:sldId id="305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7" r:id="rId30"/>
    <p:sldId id="298" r:id="rId31"/>
    <p:sldId id="299" r:id="rId32"/>
    <p:sldId id="300" r:id="rId33"/>
    <p:sldId id="301" r:id="rId34"/>
    <p:sldId id="302" r:id="rId35"/>
    <p:sldId id="30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2B7D9-749F-4BBB-9A5F-DEBEA25185A7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38BBD-B381-42C7-89D5-4D3C51FD5C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90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38BBD-B381-42C7-89D5-4D3C51FD5C94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814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lovari.yandex.ru/~%D0%BA%D0%BD%D0%B8%D0%B3%D0%B8/%D0%9B%D0%BE%D0%BF%D0%B0%D1%82%D0%BD%D0%B8%D0%BA%D0%BE%D0%B2/%D0%98%D0%BD%D1%84%D0%BB%D1%8F%D1%86%D0%B8%D1%8F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Денежная масса и скорость </a:t>
            </a:r>
            <a:r>
              <a:rPr lang="ru-RU" smtClean="0"/>
              <a:t>обращения </a:t>
            </a:r>
            <a:r>
              <a:rPr lang="ru-RU" smtClean="0"/>
              <a:t>денег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Выполнил:</a:t>
            </a:r>
          </a:p>
          <a:p>
            <a:r>
              <a:rPr lang="ru-RU" dirty="0" smtClean="0"/>
              <a:t>Гальцев Владислав</a:t>
            </a:r>
          </a:p>
          <a:p>
            <a:r>
              <a:rPr lang="ru-RU" dirty="0" smtClean="0"/>
              <a:t>Бд-11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1648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ладислав\Desktop\Vlozhenie_v_akcii_kompanij_SShA_dohodnee_drugih_aktivov_vpervye_za_17_l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695" y="4338740"/>
            <a:ext cx="3312071" cy="251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592" y="692696"/>
            <a:ext cx="8229600" cy="98985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50"/>
                </a:solidFill>
              </a:rPr>
              <a:t>Элементы денежной системы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00978"/>
            <a:ext cx="8229600" cy="5557021"/>
          </a:xfrm>
        </p:spPr>
        <p:txBody>
          <a:bodyPr/>
          <a:lstStyle/>
          <a:p>
            <a:r>
              <a:rPr lang="ru-RU" i="1" dirty="0"/>
              <a:t>Любая денежная система – это совокупность элементов, регулируемых государственными законами.</a:t>
            </a:r>
          </a:p>
          <a:p>
            <a:pPr marL="0" indent="0">
              <a:buNone/>
            </a:pPr>
            <a:r>
              <a:rPr lang="ru-RU" dirty="0"/>
              <a:t>Современные денежные системы включают в себя следующие </a:t>
            </a:r>
            <a:r>
              <a:rPr lang="ru-RU" dirty="0" smtClean="0"/>
              <a:t>элементы:</a:t>
            </a:r>
            <a:endParaRPr lang="ru-RU" dirty="0"/>
          </a:p>
          <a:p>
            <a:pPr marL="624078" indent="-514350">
              <a:buAutoNum type="arabicParenR"/>
            </a:pPr>
            <a:r>
              <a:rPr lang="ru-RU" dirty="0" smtClean="0"/>
              <a:t>Денежная единица;</a:t>
            </a:r>
          </a:p>
          <a:p>
            <a:pPr marL="624078" indent="-514350">
              <a:buAutoNum type="arabicParenR"/>
            </a:pPr>
            <a:r>
              <a:rPr lang="ru-RU" dirty="0" smtClean="0"/>
              <a:t>Масштаб цен</a:t>
            </a:r>
          </a:p>
          <a:p>
            <a:pPr marL="624078" indent="-514350">
              <a:buAutoNum type="arabicParenR"/>
            </a:pPr>
            <a:r>
              <a:rPr lang="ru-RU" dirty="0" smtClean="0"/>
              <a:t>Виды денег, являющиеся законными платежными средствами</a:t>
            </a:r>
          </a:p>
          <a:p>
            <a:pPr marL="624078" indent="-514350">
              <a:buAutoNum type="arabicParenR"/>
            </a:pPr>
            <a:r>
              <a:rPr lang="ru-RU" dirty="0" smtClean="0"/>
              <a:t>Эмиссионная система</a:t>
            </a:r>
          </a:p>
          <a:p>
            <a:pPr marL="624078" indent="-514350">
              <a:buAutoNum type="arabicParenR"/>
            </a:pPr>
            <a:r>
              <a:rPr lang="ru-RU" dirty="0" smtClean="0"/>
              <a:t>Регулирование денежного обращения</a:t>
            </a:r>
          </a:p>
          <a:p>
            <a:pPr marL="624078" indent="-51435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615568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92696"/>
            <a:ext cx="8229600" cy="106680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1)Денежная </a:t>
            </a:r>
            <a:r>
              <a:rPr lang="ru-RU" b="1" i="1" dirty="0">
                <a:solidFill>
                  <a:srgbClr val="00B050"/>
                </a:solidFill>
              </a:rPr>
              <a:t>единица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435280" cy="494573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</a:t>
            </a:r>
            <a:r>
              <a:rPr lang="ru-RU" dirty="0" smtClean="0"/>
              <a:t>ак </a:t>
            </a:r>
            <a:r>
              <a:rPr lang="ru-RU" dirty="0"/>
              <a:t>элемент денежной системы представляет установленный в законодательном порядке денежный знак, который служит для соизмерения и выражения цен всех товаров и, как правило, делится на мелкие и кратные части. Денежная единица является законным платежным средством. Наименование денежной единицы складывается исторически, но в некоторых случаях (например, в период революций, политических переворотов, раздела страны на самостоятельные страны или, наоборот, объединения стран в экономический и политический союз) государство может установить новое наименование денежной единицы.</a:t>
            </a:r>
          </a:p>
        </p:txBody>
      </p:sp>
    </p:spTree>
    <p:extLst>
      <p:ext uri="{BB962C8B-B14F-4D97-AF65-F5344CB8AC3E}">
        <p14:creationId xmlns:p14="http://schemas.microsoft.com/office/powerpoint/2010/main" val="1539204377"/>
      </p:ext>
    </p:extLst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Владислав\Desktop\16652_image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257" y="5777626"/>
            <a:ext cx="1780952" cy="108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86" y="260648"/>
            <a:ext cx="8229600" cy="106680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2)Масштаб </a:t>
            </a:r>
            <a:r>
              <a:rPr lang="ru-RU" b="1" i="1" dirty="0">
                <a:solidFill>
                  <a:srgbClr val="00B050"/>
                </a:solidFill>
              </a:rPr>
              <a:t>цен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6775" y="1196752"/>
            <a:ext cx="8964488" cy="5256584"/>
          </a:xfrm>
        </p:spPr>
        <p:txBody>
          <a:bodyPr>
            <a:noAutofit/>
          </a:bodyPr>
          <a:lstStyle/>
          <a:p>
            <a:r>
              <a:rPr lang="ru-RU" sz="2200" dirty="0"/>
              <a:t>В</a:t>
            </a:r>
            <a:r>
              <a:rPr lang="ru-RU" sz="2200" dirty="0" smtClean="0"/>
              <a:t>есовое </a:t>
            </a:r>
            <a:r>
              <a:rPr lang="ru-RU" sz="2200" dirty="0"/>
              <a:t>количество металла (золота или серебра), принятое в данной стране в качестве денежной единицы и её кратных частей. Служит для измерения и выражения цен всех товаров. Фиксированный государством в законодательном порядке масштаб цен </a:t>
            </a:r>
            <a:r>
              <a:rPr lang="ru-RU" sz="2200" dirty="0" smtClean="0"/>
              <a:t>не </a:t>
            </a:r>
            <a:r>
              <a:rPr lang="ru-RU" sz="2200" dirty="0"/>
              <a:t>связан с изменением стоимости денежного товара (золота). Первоначально </a:t>
            </a:r>
            <a:r>
              <a:rPr lang="ru-RU" sz="2200" dirty="0" smtClean="0"/>
              <a:t>масштаб цен совпадал </a:t>
            </a:r>
            <a:r>
              <a:rPr lang="ru-RU" sz="2200" dirty="0"/>
              <a:t>с весовым масштабом. В ходе исторического развития масштаб цен </a:t>
            </a:r>
            <a:r>
              <a:rPr lang="ru-RU" sz="2200" dirty="0" smtClean="0"/>
              <a:t>обособился</a:t>
            </a:r>
            <a:r>
              <a:rPr lang="ru-RU" sz="2200" dirty="0"/>
              <a:t>, что было связано прежде всего с порчей монет, переходом роли денежного металла от серебра к золоту, введением в обращение иностранных денег и так далее. Денежные единицы (фунт стерлингов, ливр и т. д.), сохраняя прежнее наименование весовых единиц, фактически стали содержать значительно меньшее количество металла. В СССР роль масштаб цен </a:t>
            </a:r>
            <a:r>
              <a:rPr lang="ru-RU" sz="2200" dirty="0" smtClean="0"/>
              <a:t>играет </a:t>
            </a:r>
            <a:r>
              <a:rPr lang="ru-RU" sz="2200" dirty="0"/>
              <a:t>рубль (равный 100 копейкам), золотое содержание которого с января 1961 определено в 0,987412 </a:t>
            </a:r>
            <a:r>
              <a:rPr lang="ru-RU" sz="2200" i="1" dirty="0"/>
              <a:t>г</a:t>
            </a:r>
            <a:r>
              <a:rPr lang="ru-RU" sz="2200" dirty="0"/>
              <a:t> чистого </a:t>
            </a:r>
            <a:r>
              <a:rPr lang="ru-RU" sz="2200" dirty="0" smtClean="0"/>
              <a:t>золота.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133592928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Владислав\Desktop\13-1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80" y="4005064"/>
            <a:ext cx="4077420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229600" cy="121274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3)Виды денег, являющиеся законными платежными средствами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36912"/>
            <a:ext cx="7524328" cy="2952328"/>
          </a:xfrm>
        </p:spPr>
        <p:txBody>
          <a:bodyPr/>
          <a:lstStyle/>
          <a:p>
            <a:r>
              <a:rPr lang="ru-RU" dirty="0" smtClean="0"/>
              <a:t>Это прежде всего кредитные деньги и банкноты, разменная монета, а также бумажные деньги (казначейские билеты)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70821"/>
      </p:ext>
    </p:extLst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229600" cy="10668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4)ЭМИССИОННАЯ СИСТЕМА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З</a:t>
            </a:r>
            <a:r>
              <a:rPr lang="ru-RU" dirty="0" smtClean="0"/>
              <a:t>аконодательно </a:t>
            </a:r>
            <a:r>
              <a:rPr lang="ru-RU" dirty="0"/>
              <a:t>установленный порядок выпуска в обращение денежных </a:t>
            </a:r>
            <a:r>
              <a:rPr lang="ru-RU" dirty="0" smtClean="0"/>
              <a:t>знаков. Эмиссионные операции осуществляет ЦБ и казначейство. Эмиссия банкнот осуществляется тремя путями: предоставлением кредитов кредитным учреждениям в форме переучета коммерческих векселей; кредитованием казны под обеспечение государственных ценных бумаг; выпуском банкнот путем их обмена на иностранную валюту.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822248"/>
      </p:ext>
    </p:extLst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Владислав\Desktop\22795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096" y="3429000"/>
            <a:ext cx="3391904" cy="365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5)Регулирование денежного обращения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Мерой регулирования прироста денежной массы и кредита является </a:t>
            </a:r>
            <a:r>
              <a:rPr lang="ru-RU" i="1" dirty="0" smtClean="0"/>
              <a:t>таргетирование</a:t>
            </a:r>
            <a:r>
              <a:rPr lang="ru-RU" dirty="0" smtClean="0"/>
              <a:t>, т.е. установление целевых ориентиров, на которые должны ориентироваться центральные банки.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955840"/>
      </p:ext>
    </p:extLst>
  </p:cSld>
  <p:clrMapOvr>
    <a:masterClrMapping/>
  </p:clrMapOvr>
  <p:transition spd="slow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572784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00B050"/>
                </a:solidFill>
              </a:rPr>
              <a:t>Современная денежная система </a:t>
            </a:r>
            <a:r>
              <a:rPr lang="ru-RU" sz="3600" b="1" i="1" dirty="0" smtClean="0">
                <a:solidFill>
                  <a:srgbClr val="00B050"/>
                </a:solidFill>
              </a:rPr>
              <a:t>характеризуется </a:t>
            </a:r>
            <a:r>
              <a:rPr lang="ru-RU" sz="3600" b="1" i="1" dirty="0">
                <a:solidFill>
                  <a:srgbClr val="00B050"/>
                </a:solidFill>
              </a:rPr>
              <a:t>следующими чертами: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4389120"/>
          </a:xfrm>
        </p:spPr>
        <p:txBody>
          <a:bodyPr>
            <a:normAutofit fontScale="70000" lnSpcReduction="20000"/>
          </a:bodyPr>
          <a:lstStyle/>
          <a:p>
            <a:pPr marL="457200" indent="-457200"/>
            <a:r>
              <a:rPr lang="ru-RU" dirty="0" smtClean="0"/>
              <a:t>Отменено официально золотое содержание денежных единиц (демонетизировано золото);</a:t>
            </a:r>
          </a:p>
          <a:p>
            <a:pPr marL="457200" indent="-457200"/>
            <a:r>
              <a:rPr lang="ru-RU" dirty="0" smtClean="0"/>
              <a:t>Осуществлен переход к неразменным на золото кредитным деньгам, немногим отличающимся по своей природе от бумажных денег;</a:t>
            </a:r>
          </a:p>
          <a:p>
            <a:pPr marL="457200" indent="-457200"/>
            <a:r>
              <a:rPr lang="ru-RU" dirty="0"/>
              <a:t>Н</a:t>
            </a:r>
            <a:r>
              <a:rPr lang="ru-RU" dirty="0" smtClean="0"/>
              <a:t>аряду с кредитными деньгами в денежном обороте некоторых стран сохранены бумажные деньги в форме казначейских билетов;</a:t>
            </a:r>
          </a:p>
          <a:p>
            <a:pPr marL="457200" indent="-457200"/>
            <a:r>
              <a:rPr lang="ru-RU" dirty="0" smtClean="0"/>
              <a:t>В порядке кредитования государств, а также под прирост официальных золотых и валютных резервов выпускаются банкноты;</a:t>
            </a:r>
          </a:p>
          <a:p>
            <a:pPr marL="457200" indent="-457200"/>
            <a:r>
              <a:rPr lang="ru-RU" dirty="0" smtClean="0"/>
              <a:t>В денежном обороте преобладают безналичные расчеты;</a:t>
            </a:r>
          </a:p>
          <a:p>
            <a:pPr marL="457200" indent="-457200"/>
            <a:r>
              <a:rPr lang="ru-RU" dirty="0" smtClean="0"/>
              <a:t>Имеет место постоянное нарушение соответствия количества денег объективным потребностям экономического оборота, усиливается роль государственного регулирования.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7405640"/>
      </p:ext>
    </p:extLst>
  </p:cSld>
  <p:clrMapOvr>
    <a:masterClrMapping/>
  </p:clrMapOvr>
  <p:transition spd="slow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слав\Desktop\dengi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212976"/>
            <a:ext cx="2195736" cy="153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4654" y="548680"/>
            <a:ext cx="8229600" cy="79208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Денежная масса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44" y="1700808"/>
            <a:ext cx="9036496" cy="439594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Э</a:t>
            </a:r>
            <a:r>
              <a:rPr lang="ru-RU" dirty="0" smtClean="0"/>
              <a:t>то</a:t>
            </a:r>
            <a:r>
              <a:rPr lang="ru-RU" dirty="0"/>
              <a:t> запас денег в государстве. </a:t>
            </a:r>
            <a:r>
              <a:rPr lang="ru-RU" i="1" dirty="0"/>
              <a:t>Денежная масса</a:t>
            </a:r>
            <a:r>
              <a:rPr lang="ru-RU" dirty="0"/>
              <a:t> обслуживает движение </a:t>
            </a:r>
            <a:r>
              <a:rPr lang="ru-RU" dirty="0" smtClean="0"/>
              <a:t>финансовых потоков, </a:t>
            </a:r>
            <a:r>
              <a:rPr lang="ru-RU" dirty="0"/>
              <a:t>называемых денежным обращением. Совокупность всех денег в данной стране у правительства, фирм, банков, граждан, на счетах, в пути, в кошельках, в «чулках» и т.п. формирует национальную </a:t>
            </a:r>
            <a:r>
              <a:rPr lang="ru-RU" i="1" dirty="0"/>
              <a:t>денежную массу</a:t>
            </a:r>
            <a:r>
              <a:rPr lang="ru-RU" dirty="0"/>
              <a:t>. Денежное обращение как совокупность финансовых потоков делится на наличное и безналичное. В странах с развитой рыночной экономикой безналичное обращение намного превышает наличное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8026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ладислав\Desktop\1252141954_1243077830_stockvault_10668_200803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7353">
            <a:off x="5647281" y="4484347"/>
            <a:ext cx="3409313" cy="255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989856"/>
          </a:xfrm>
        </p:spPr>
        <p:txBody>
          <a:bodyPr/>
          <a:lstStyle/>
          <a:p>
            <a:r>
              <a:rPr lang="ru-RU" b="0" i="1" dirty="0">
                <a:solidFill>
                  <a:srgbClr val="00B050"/>
                </a:solidFill>
                <a:effectLst/>
              </a:rPr>
              <a:t>СКОРОСТЬ ОБРАЩЕНИЯ ДЕНЕГ</a:t>
            </a:r>
            <a:endParaRPr lang="ru-RU" b="0" i="1" dirty="0">
              <a:solidFill>
                <a:srgbClr val="00B05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556792"/>
            <a:ext cx="8856984" cy="4525963"/>
          </a:xfrm>
        </p:spPr>
        <p:txBody>
          <a:bodyPr/>
          <a:lstStyle/>
          <a:p>
            <a:r>
              <a:rPr lang="ru-RU" dirty="0"/>
              <a:t>среднее количество раз, которое одна денежная единица меняет своего владельца в течение определенного периода. Скорость обращения высока, когда люди не хотят держать на руках много </a:t>
            </a:r>
            <a:r>
              <a:rPr lang="ru-RU" dirty="0" smtClean="0"/>
              <a:t>денег</a:t>
            </a:r>
            <a:r>
              <a:rPr lang="ru-RU" dirty="0"/>
              <a:t> и, следовательно, быстрее передают их из рук в руки (т. е. покупают </a:t>
            </a:r>
            <a:r>
              <a:rPr lang="ru-RU" dirty="0" smtClean="0"/>
              <a:t>товары</a:t>
            </a:r>
            <a:r>
              <a:rPr lang="ru-RU" dirty="0"/>
              <a:t> и </a:t>
            </a:r>
            <a:r>
              <a:rPr lang="ru-RU" dirty="0" smtClean="0"/>
              <a:t>услуги) </a:t>
            </a:r>
            <a:r>
              <a:rPr lang="ru-RU" dirty="0"/>
              <a:t>— так бывает в периоды </a:t>
            </a:r>
            <a:r>
              <a:rPr lang="ru-RU" dirty="0" smtClean="0"/>
              <a:t>высокой </a:t>
            </a:r>
            <a:r>
              <a:rPr lang="ru-RU" dirty="0" smtClean="0">
                <a:hlinkClick r:id="rId3"/>
              </a:rPr>
              <a:t>инфляции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40299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ладислав\Desktop\122529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4626519" cy="462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1487" y="908720"/>
            <a:ext cx="8229600" cy="1066800"/>
          </a:xfrm>
        </p:spPr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  <a:effectLst/>
              </a:rPr>
              <a:t>Агрегаты </a:t>
            </a:r>
            <a:r>
              <a:rPr lang="ru-RU" i="1" dirty="0">
                <a:solidFill>
                  <a:srgbClr val="00B0F0"/>
                </a:solidFill>
                <a:effectLst/>
              </a:rPr>
              <a:t>денежной </a:t>
            </a:r>
            <a:r>
              <a:rPr lang="ru-RU" i="1" dirty="0" smtClean="0">
                <a:solidFill>
                  <a:srgbClr val="00B0F0"/>
                </a:solidFill>
                <a:effectLst/>
              </a:rPr>
              <a:t>массы</a:t>
            </a:r>
            <a:endParaRPr lang="ru-RU" i="1" dirty="0">
              <a:solidFill>
                <a:srgbClr val="00B0F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249424"/>
            <a:ext cx="6275040" cy="2979776"/>
          </a:xfrm>
        </p:spPr>
        <p:txBody>
          <a:bodyPr/>
          <a:lstStyle/>
          <a:p>
            <a:r>
              <a:rPr lang="ru-RU" dirty="0" smtClean="0"/>
              <a:t>В структуре денежной массы выделяют совокупные компоненты – </a:t>
            </a:r>
            <a:r>
              <a:rPr lang="ru-RU" b="1" dirty="0" smtClean="0"/>
              <a:t>денежные агрегаты</a:t>
            </a:r>
            <a:r>
              <a:rPr lang="ru-RU" dirty="0" smtClean="0"/>
              <a:t> – М1, М2 , М3, </a:t>
            </a:r>
            <a:r>
              <a:rPr lang="en-US" dirty="0" smtClean="0"/>
              <a:t>L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992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B050"/>
                </a:solidFill>
              </a:rPr>
              <a:t>Денежная система</a:t>
            </a:r>
            <a:r>
              <a:rPr lang="ru-RU" i="1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</a:t>
            </a:r>
            <a:r>
              <a:rPr lang="ru-RU" dirty="0" smtClean="0"/>
              <a:t>то </a:t>
            </a:r>
            <a:r>
              <a:rPr lang="ru-RU" dirty="0"/>
              <a:t>устройство денежного обращения в стране, сложившееся исторически, закрепленное национальным законодательством. Денежная система определяет денежный знак, имеющий хождение в данном государстве.</a:t>
            </a:r>
          </a:p>
        </p:txBody>
      </p:sp>
    </p:spTree>
    <p:extLst>
      <p:ext uri="{BB962C8B-B14F-4D97-AF65-F5344CB8AC3E}">
        <p14:creationId xmlns:p14="http://schemas.microsoft.com/office/powerpoint/2010/main" val="32855093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Владислав\Desktop\be466be3322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9804"/>
            <a:ext cx="2388196" cy="238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19336"/>
            <a:ext cx="8229600" cy="1066800"/>
          </a:xfrm>
        </p:spPr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</a:rPr>
              <a:t>Агрегат М1</a:t>
            </a:r>
            <a:endParaRPr lang="ru-RU" i="1" dirty="0">
              <a:solidFill>
                <a:srgbClr val="00B0F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628800"/>
            <a:ext cx="7869560" cy="424847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Денежный параметр, в который включаются:</a:t>
            </a:r>
          </a:p>
          <a:p>
            <a:r>
              <a:rPr lang="ru-RU" i="1" dirty="0" smtClean="0"/>
              <a:t>Наличные деньги </a:t>
            </a:r>
            <a:r>
              <a:rPr lang="ru-RU" dirty="0" smtClean="0"/>
              <a:t>(металлические монеты и бумажные деньги)</a:t>
            </a:r>
          </a:p>
          <a:p>
            <a:r>
              <a:rPr lang="ru-RU" i="1" dirty="0" smtClean="0"/>
              <a:t>Трансакционные вклады </a:t>
            </a:r>
            <a:r>
              <a:rPr lang="ru-RU" dirty="0" smtClean="0"/>
              <a:t>(депозиты, средства с которых могут быть переведены другим лицам в виде платежей по сделкам, осуществляемые с помощью чеков или электронных денежных переводов)</a:t>
            </a:r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33242718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ислав\Desktop\1212040754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3583459" cy="343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</a:rPr>
              <a:t>Агрегат М2</a:t>
            </a:r>
            <a:endParaRPr lang="ru-RU" i="1" dirty="0">
              <a:solidFill>
                <a:srgbClr val="00B0F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деньги в более широком смысле слова, которые включают в себя все компоненты М1 плюс деньги на срочных и сберегательных счетах коммерческих банков, депозиты со специализированных финансовых институтов.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8663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</a:rPr>
              <a:t>Агрегат М3</a:t>
            </a:r>
            <a:endParaRPr lang="ru-RU" i="1" dirty="0">
              <a:solidFill>
                <a:srgbClr val="00B0F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Совокупность параметра М2, депозитных сертификатов, срочных соглашений об обратном выкупе, срочных займов в евродолларах и титулов собственности взаимных фондов денежного рынка, принадлежащих различным институтам, представляющие собой денежный </a:t>
            </a:r>
            <a:r>
              <a:rPr lang="ru-RU" b="1" dirty="0" smtClean="0"/>
              <a:t>агрегат М3.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28110309"/>
      </p:ext>
    </p:extLst>
  </p:cSld>
  <p:clrMapOvr>
    <a:masterClrMapping/>
  </p:clrMapOvr>
  <p:transition spd="slow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ладислав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57192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</a:rPr>
              <a:t>Агрегат </a:t>
            </a:r>
            <a:r>
              <a:rPr lang="en-US" i="1" dirty="0">
                <a:solidFill>
                  <a:srgbClr val="00B0F0"/>
                </a:solidFill>
              </a:rPr>
              <a:t>L</a:t>
            </a:r>
            <a:endParaRPr lang="ru-RU" i="1" dirty="0">
              <a:solidFill>
                <a:srgbClr val="00B0F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Активами включаемыми в параметр М3, не исчерпывается список всех ликвидных активов. Некоторые виды ценных бумаг, такие как банковские акцепты, коммерческие бумаги, краткосрочные ценные бумаги и облигации Казначейства США, также считаются ликвидными. Сумма этих активов и М3 обозначается термином </a:t>
            </a:r>
            <a:r>
              <a:rPr lang="en-US" dirty="0" smtClean="0"/>
              <a:t>L</a:t>
            </a:r>
            <a:r>
              <a:rPr lang="ru-RU" dirty="0" smtClean="0"/>
              <a:t>; это- самый широкий из всех используемых на сегодняшний день денежных агрегатов.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192061"/>
      </p:ext>
    </p:extLst>
  </p:cSld>
  <p:clrMapOvr>
    <a:masterClrMapping/>
  </p:clrMapOvr>
  <p:transition spd="slow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Владислав\Desktop\money_on_fire_op_449x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408" y="4606875"/>
            <a:ext cx="1684592" cy="225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106680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Инфляция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9999" y="1889448"/>
            <a:ext cx="8686800" cy="496855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овышение </a:t>
            </a:r>
            <a:r>
              <a:rPr lang="ru-RU" dirty="0"/>
              <a:t>общего уровня </a:t>
            </a:r>
            <a:r>
              <a:rPr lang="ru-RU" dirty="0" smtClean="0"/>
              <a:t>цен</a:t>
            </a:r>
            <a:r>
              <a:rPr lang="ru-RU" dirty="0"/>
              <a:t> на товары и услуги. При инфляции на одну и ту же сумму денег по прошествии некоторого времени можно будет купить меньше товаров и услуг, чем прежде. В этом случае говорят, что за прошедшее </a:t>
            </a:r>
            <a:r>
              <a:rPr lang="ru-RU" dirty="0" smtClean="0"/>
              <a:t>время покупательная </a:t>
            </a:r>
            <a:r>
              <a:rPr lang="ru-RU" dirty="0"/>
              <a:t>способность денег снизилась, деньги обесценились — утратили часть своей реальной стоимости. Инфляцию следует отличать от скачка цен, так как это длительный, устойчивый процесс. Инфляция не означает роста всех цен в экономике, потому что цены на отдельные товары и услуги могут повышаться, понижаться или оставаться без изменения. Важно, чтобы изменялся общий уровень цен, то есть дефлятор ВВП.</a:t>
            </a:r>
          </a:p>
        </p:txBody>
      </p:sp>
    </p:spTree>
    <p:extLst>
      <p:ext uri="{BB962C8B-B14F-4D97-AF65-F5344CB8AC3E}">
        <p14:creationId xmlns:p14="http://schemas.microsoft.com/office/powerpoint/2010/main" val="4255345421"/>
      </p:ext>
    </p:extLst>
  </p:cSld>
  <p:clrMapOvr>
    <a:masterClrMapping/>
  </p:clrMapOvr>
  <p:transition spd="slow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106680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Первопричина инфляции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72816"/>
            <a:ext cx="8229600" cy="2955784"/>
          </a:xfrm>
        </p:spPr>
        <p:txBody>
          <a:bodyPr/>
          <a:lstStyle/>
          <a:p>
            <a:r>
              <a:rPr lang="ru-RU" dirty="0" smtClean="0"/>
              <a:t>Диспропорции в развитии экономики, обусловленные нарушением закона денежного обращения. Различают внутренние (неденежные и денежные) и внешние факторы.</a:t>
            </a:r>
            <a:endParaRPr lang="ru-RU" dirty="0"/>
          </a:p>
        </p:txBody>
      </p:sp>
      <p:pic>
        <p:nvPicPr>
          <p:cNvPr id="8194" name="Picture 2" descr="C:\Users\Владислав\Desktop\get_im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1322"/>
            <a:ext cx="4355976" cy="199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9867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Внутренние неденежные факторы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Диспропорции развития экономики, государственно-монополистическое ценообразование, кредитная экспансия.</a:t>
            </a:r>
            <a:endParaRPr lang="ru-RU" dirty="0"/>
          </a:p>
        </p:txBody>
      </p:sp>
      <p:pic>
        <p:nvPicPr>
          <p:cNvPr id="9218" name="Picture 2" descr="C:\Users\Владислав\Desktop\4ffdb51f-3d00-c2c2-3d00-c2cd5d1ca122.photo.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57192"/>
            <a:ext cx="2968282" cy="178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3664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Внутренние денежные факторы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Кризис государственных финансов: дефицит бюджета, рост государственного долга, эмиссия денег, увеличение массы кредитных денег (векселей), уменьшение скорости обращения денег.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8592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Внешние факторы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Мировые кризисы (сырьевой, энергетический, валютный), валютная политика государств, направленная на экспорт инфляции, нелегальный экспорт золота и валюты.</a:t>
            </a:r>
            <a:endParaRPr lang="ru-RU" dirty="0"/>
          </a:p>
        </p:txBody>
      </p:sp>
      <p:pic>
        <p:nvPicPr>
          <p:cNvPr id="11266" name="Picture 2" descr="C:\Users\Владислав\Desktop\094af53a73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668" y="3212976"/>
            <a:ext cx="385871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8759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Владислав\Desktop\16332_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18" y="-2998"/>
            <a:ext cx="7620000" cy="394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Типы инфляции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4293096"/>
            <a:ext cx="8229600" cy="2797771"/>
          </a:xfrm>
        </p:spPr>
        <p:txBody>
          <a:bodyPr/>
          <a:lstStyle/>
          <a:p>
            <a:r>
              <a:rPr lang="ru-RU" dirty="0" smtClean="0"/>
              <a:t>В зависимости от причины различают два типа инфляции: инфляцию спроса и инфляцию предложения.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573571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7"/>
          <p:cNvSpPr>
            <a:spLocks noGrp="1" noChangeArrowheads="1"/>
          </p:cNvSpPr>
          <p:nvPr>
            <p:ph idx="1"/>
          </p:nvPr>
        </p:nvSpPr>
        <p:spPr bwMode="auto">
          <a:xfrm>
            <a:off x="611560" y="1448383"/>
            <a:ext cx="3168352" cy="165618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109728" indent="0" algn="ctr" eaLnBrk="1" hangingPunct="1">
              <a:buNone/>
            </a:pPr>
            <a:r>
              <a:rPr lang="ru-RU" altLang="ru-RU" sz="1800" b="1" dirty="0"/>
              <a:t>Система металлического </a:t>
            </a:r>
          </a:p>
          <a:p>
            <a:pPr marL="109728" indent="0" algn="ctr" eaLnBrk="1" hangingPunct="1">
              <a:buNone/>
            </a:pPr>
            <a:r>
              <a:rPr lang="ru-RU" altLang="ru-RU" sz="1800" b="1" dirty="0"/>
              <a:t>обращения</a:t>
            </a:r>
          </a:p>
          <a:p>
            <a:pPr marL="109728" indent="0" algn="ctr" eaLnBrk="1" hangingPunct="1">
              <a:buNone/>
            </a:pPr>
            <a:r>
              <a:rPr lang="ru-RU" altLang="ru-RU" sz="1800" b="1" dirty="0"/>
              <a:t>(монетарная)</a:t>
            </a: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5244458" y="1412776"/>
            <a:ext cx="3241799" cy="165643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b="1" dirty="0"/>
              <a:t>Система</a:t>
            </a:r>
          </a:p>
          <a:p>
            <a:pPr algn="ctr" eaLnBrk="1" hangingPunct="1"/>
            <a:r>
              <a:rPr lang="ru-RU" altLang="ru-RU" b="1" dirty="0"/>
              <a:t>обращения денежных </a:t>
            </a:r>
          </a:p>
          <a:p>
            <a:pPr algn="ctr" eaLnBrk="1" hangingPunct="1"/>
            <a:r>
              <a:rPr lang="ru-RU" altLang="ru-RU" b="1" dirty="0"/>
              <a:t>знаков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2352" y="583813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Типы  денежных  систем</a:t>
            </a:r>
            <a:endParaRPr lang="ru-RU" sz="3600" kern="10" dirty="0">
              <a:solidFill>
                <a:srgbClr val="00B05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grpSp>
        <p:nvGrpSpPr>
          <p:cNvPr id="11" name="Group 18"/>
          <p:cNvGrpSpPr>
            <a:grpSpLocks/>
          </p:cNvGrpSpPr>
          <p:nvPr/>
        </p:nvGrpSpPr>
        <p:grpSpPr bwMode="auto">
          <a:xfrm>
            <a:off x="971600" y="3104029"/>
            <a:ext cx="2952750" cy="2374900"/>
            <a:chOff x="748" y="1480"/>
            <a:chExt cx="1860" cy="1496"/>
          </a:xfrm>
        </p:grpSpPr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H="1">
              <a:off x="748" y="1480"/>
              <a:ext cx="499" cy="14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748" y="2976"/>
              <a:ext cx="18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5244458" y="3109821"/>
            <a:ext cx="2952750" cy="2374900"/>
            <a:chOff x="748" y="1480"/>
            <a:chExt cx="1860" cy="1496"/>
          </a:xfrm>
        </p:grpSpPr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H="1">
              <a:off x="748" y="1480"/>
              <a:ext cx="499" cy="14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748" y="2976"/>
              <a:ext cx="18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1695387" y="3645024"/>
            <a:ext cx="576263" cy="215900"/>
          </a:xfrm>
          <a:prstGeom prst="chevron">
            <a:avLst>
              <a:gd name="adj" fmla="val 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auto">
          <a:xfrm>
            <a:off x="1407255" y="4509120"/>
            <a:ext cx="576263" cy="215900"/>
          </a:xfrm>
          <a:prstGeom prst="chevron">
            <a:avLst>
              <a:gd name="adj" fmla="val 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6036621" y="3429124"/>
            <a:ext cx="576263" cy="215900"/>
          </a:xfrm>
          <a:prstGeom prst="chevron">
            <a:avLst>
              <a:gd name="adj" fmla="val 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" name="AutoShape 15"/>
          <p:cNvSpPr>
            <a:spLocks noChangeArrowheads="1"/>
          </p:cNvSpPr>
          <p:nvPr/>
        </p:nvSpPr>
        <p:spPr bwMode="auto">
          <a:xfrm>
            <a:off x="5748489" y="4183529"/>
            <a:ext cx="576263" cy="215900"/>
          </a:xfrm>
          <a:prstGeom prst="chevron">
            <a:avLst>
              <a:gd name="adj" fmla="val 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" name="AutoShape 15"/>
          <p:cNvSpPr>
            <a:spLocks noChangeArrowheads="1"/>
          </p:cNvSpPr>
          <p:nvPr/>
        </p:nvSpPr>
        <p:spPr bwMode="auto">
          <a:xfrm>
            <a:off x="5568799" y="4941168"/>
            <a:ext cx="576263" cy="215900"/>
          </a:xfrm>
          <a:prstGeom prst="chevron">
            <a:avLst>
              <a:gd name="adj" fmla="val 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2426271" y="3543878"/>
            <a:ext cx="17287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биметаллизм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087947" y="4413263"/>
            <a:ext cx="22320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ru-RU" altLang="ru-RU" dirty="0"/>
              <a:t>монометаллизм</a:t>
            </a: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ru-RU" altLang="ru-RU" dirty="0"/>
              <a:t>(золотой стандарт)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6629946" y="3353717"/>
            <a:ext cx="24495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бумажные деньги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324752" y="4158253"/>
            <a:ext cx="24495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биллоны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6145062" y="4865762"/>
            <a:ext cx="24495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кредитные деньги</a:t>
            </a:r>
          </a:p>
        </p:txBody>
      </p:sp>
      <p:sp>
        <p:nvSpPr>
          <p:cNvPr id="27" name="AutoShape 25"/>
          <p:cNvSpPr>
            <a:spLocks/>
          </p:cNvSpPr>
          <p:nvPr/>
        </p:nvSpPr>
        <p:spPr bwMode="auto">
          <a:xfrm rot="-5400000">
            <a:off x="2340025" y="4184873"/>
            <a:ext cx="215900" cy="3168650"/>
          </a:xfrm>
          <a:prstGeom prst="leftBrace">
            <a:avLst>
              <a:gd name="adj1" fmla="val 122304"/>
              <a:gd name="adj2" fmla="val 50000"/>
            </a:avLst>
          </a:prstGeom>
          <a:noFill/>
          <a:ln w="38100">
            <a:solidFill>
              <a:srgbClr val="FF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" name="AutoShape 25"/>
          <p:cNvSpPr>
            <a:spLocks/>
          </p:cNvSpPr>
          <p:nvPr/>
        </p:nvSpPr>
        <p:spPr bwMode="auto">
          <a:xfrm rot="-5400000">
            <a:off x="6729848" y="4184873"/>
            <a:ext cx="215900" cy="3168650"/>
          </a:xfrm>
          <a:prstGeom prst="leftBrace">
            <a:avLst>
              <a:gd name="adj1" fmla="val 122304"/>
              <a:gd name="adj2" fmla="val 50000"/>
            </a:avLst>
          </a:prstGeom>
          <a:noFill/>
          <a:ln w="38100">
            <a:solidFill>
              <a:srgbClr val="FF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" name="WordArt 27"/>
          <p:cNvSpPr>
            <a:spLocks noChangeArrowheads="1" noChangeShapeType="1" noTextEdit="1"/>
          </p:cNvSpPr>
          <p:nvPr/>
        </p:nvSpPr>
        <p:spPr bwMode="auto">
          <a:xfrm>
            <a:off x="1057325" y="5893930"/>
            <a:ext cx="28670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полноценные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деньги</a:t>
            </a:r>
          </a:p>
        </p:txBody>
      </p:sp>
      <p:sp>
        <p:nvSpPr>
          <p:cNvPr id="30" name="WordArt 28"/>
          <p:cNvSpPr>
            <a:spLocks noChangeArrowheads="1" noChangeShapeType="1" noTextEdit="1"/>
          </p:cNvSpPr>
          <p:nvPr/>
        </p:nvSpPr>
        <p:spPr bwMode="auto">
          <a:xfrm>
            <a:off x="5404285" y="5877148"/>
            <a:ext cx="28670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неполноценные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деньги</a:t>
            </a:r>
          </a:p>
        </p:txBody>
      </p:sp>
    </p:spTree>
    <p:extLst>
      <p:ext uri="{BB962C8B-B14F-4D97-AF65-F5344CB8AC3E}">
        <p14:creationId xmlns:p14="http://schemas.microsoft.com/office/powerpoint/2010/main" val="3130581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106680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Инфляция </a:t>
            </a:r>
            <a:r>
              <a:rPr lang="ru-RU" i="1" dirty="0">
                <a:solidFill>
                  <a:srgbClr val="FF0000"/>
                </a:solidFill>
              </a:rPr>
              <a:t>спроса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949" y="1484784"/>
            <a:ext cx="8928992" cy="4882547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Рост уровня цен происходит под влиянием роста совокупного спроса, избытка денег.</a:t>
            </a:r>
          </a:p>
          <a:p>
            <a:pPr marL="109728" indent="0">
              <a:buNone/>
            </a:pPr>
            <a:r>
              <a:rPr lang="ru-RU" dirty="0" smtClean="0"/>
              <a:t>Как следствие – рост цен, «черный» рынок.</a:t>
            </a:r>
          </a:p>
          <a:p>
            <a:pPr marL="109728" indent="0">
              <a:buNone/>
            </a:pPr>
            <a:r>
              <a:rPr lang="ru-RU" dirty="0" smtClean="0"/>
              <a:t>Она обусловлена:</a:t>
            </a:r>
          </a:p>
          <a:p>
            <a:r>
              <a:rPr lang="ru-RU" dirty="0" smtClean="0"/>
              <a:t>Милитаризацией экономики;</a:t>
            </a:r>
          </a:p>
          <a:p>
            <a:r>
              <a:rPr lang="ru-RU" dirty="0" smtClean="0"/>
              <a:t>Дефицитом бюджета и ростом государственного долга. </a:t>
            </a:r>
            <a:r>
              <a:rPr lang="ru-RU" dirty="0"/>
              <a:t>Д</a:t>
            </a:r>
            <a:r>
              <a:rPr lang="ru-RU" dirty="0" smtClean="0"/>
              <a:t>ефицит покрывается эмиссией денег, государственными займами;</a:t>
            </a:r>
          </a:p>
          <a:p>
            <a:r>
              <a:rPr lang="ru-RU" dirty="0" smtClean="0"/>
              <a:t>Кредитной экспансией банков</a:t>
            </a:r>
          </a:p>
          <a:p>
            <a:r>
              <a:rPr lang="ru-RU" dirty="0" smtClean="0"/>
              <a:t>Притоком иностранной валюты</a:t>
            </a:r>
          </a:p>
          <a:p>
            <a:endParaRPr lang="ru-RU" dirty="0" smtClean="0"/>
          </a:p>
          <a:p>
            <a:endParaRPr lang="ru-RU" dirty="0" smtClean="0"/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574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Владислав\Desktop\534381938_larg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629804"/>
            <a:ext cx="2699792" cy="222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Инфляция издержек производства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Причины:</a:t>
            </a:r>
          </a:p>
          <a:p>
            <a:r>
              <a:rPr lang="ru-RU" dirty="0" smtClean="0"/>
              <a:t>Снижение производительности труда, сокращение предложения товаров и услуг в отсутствии стимулов</a:t>
            </a:r>
          </a:p>
          <a:p>
            <a:r>
              <a:rPr lang="ru-RU" dirty="0" smtClean="0"/>
              <a:t>Появление новых потребностей человека</a:t>
            </a:r>
          </a:p>
          <a:p>
            <a:r>
              <a:rPr lang="ru-RU" dirty="0" smtClean="0"/>
              <a:t>Рост заработной платы</a:t>
            </a:r>
          </a:p>
          <a:p>
            <a:r>
              <a:rPr lang="ru-RU" dirty="0" smtClean="0"/>
              <a:t>Высокие косвенные налоги и рост издержек</a:t>
            </a:r>
          </a:p>
          <a:p>
            <a:r>
              <a:rPr lang="ru-RU" dirty="0" smtClean="0"/>
              <a:t>Энергетический кризис.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44764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Основные методы борьбы с инфляцией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 smtClean="0"/>
              <a:t>Это денежная реформа и антиинфляционная политика.</a:t>
            </a:r>
          </a:p>
          <a:p>
            <a:r>
              <a:rPr lang="ru-RU" i="1" dirty="0" smtClean="0"/>
              <a:t>Денежная реформа </a:t>
            </a:r>
            <a:r>
              <a:rPr lang="ru-RU" dirty="0" smtClean="0"/>
              <a:t>(проводится однократно) – полное или частичное преобразование денежной системы, проводимое государством с целью упорядочения и укрепления денежного обращения.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6569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ладислав\Desktop\135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55773"/>
            <a:ext cx="2627784" cy="210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953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Методы проведения (денежной реформы)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916832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Нулификация </a:t>
            </a:r>
            <a:r>
              <a:rPr lang="ru-RU" dirty="0" smtClean="0"/>
              <a:t>- объявление об аннулировании обесценивающейся денежной единицы и введение новой;</a:t>
            </a:r>
          </a:p>
          <a:p>
            <a:r>
              <a:rPr lang="ru-RU" i="1" dirty="0" smtClean="0"/>
              <a:t>Реставрация</a:t>
            </a:r>
            <a:r>
              <a:rPr lang="ru-RU" dirty="0" smtClean="0"/>
              <a:t> – восстановление прежнего золотого содержания денежной единицы;</a:t>
            </a:r>
          </a:p>
          <a:p>
            <a:r>
              <a:rPr lang="ru-RU" i="1" dirty="0" smtClean="0"/>
              <a:t>Девальвация</a:t>
            </a:r>
            <a:r>
              <a:rPr lang="ru-RU" dirty="0" smtClean="0"/>
              <a:t> – снижение золотого содержания денежных единиц или понижение курса национальной валюты к золоту, серебру и иностранной валюте;</a:t>
            </a:r>
          </a:p>
          <a:p>
            <a:r>
              <a:rPr lang="ru-RU" i="1" dirty="0" smtClean="0"/>
              <a:t>Деноминация</a:t>
            </a:r>
            <a:r>
              <a:rPr lang="ru-RU" dirty="0" smtClean="0"/>
              <a:t> – метод зачеркивания нулей.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6920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  <a:effectLst/>
              </a:rPr>
              <a:t>АНТИИНФЛЯЦИОННАЯ ПОЛИТИКА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Антиинфляционная политика представляет собой совокупность инструментов государственного регулирования, направленных на снижение инфляции. </a:t>
            </a:r>
          </a:p>
        </p:txBody>
      </p:sp>
    </p:spTree>
    <p:extLst>
      <p:ext uri="{BB962C8B-B14F-4D97-AF65-F5344CB8AC3E}">
        <p14:creationId xmlns:p14="http://schemas.microsoft.com/office/powerpoint/2010/main" val="1434789850"/>
      </p:ext>
    </p:extLst>
  </p:cSld>
  <p:clrMapOvr>
    <a:masterClrMapping/>
  </p:clrMapOvr>
  <p:transition spd="slow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ладислав\Desktop\104023097_1991675_original13137585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64770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  <a:effectLst/>
              </a:rPr>
              <a:t>ВИДЫ АНТИИНФЛЯЦИОННОЙ ПОЛИТИКИ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/>
              <a:t>Выделяют следующие виды антиинфляционной политики</a:t>
            </a:r>
            <a:r>
              <a:rPr lang="ru-RU" dirty="0" smtClean="0"/>
              <a:t>:</a:t>
            </a:r>
          </a:p>
          <a:p>
            <a:r>
              <a:rPr lang="ru-RU" dirty="0"/>
              <a:t>Фискальная </a:t>
            </a:r>
            <a:r>
              <a:rPr lang="ru-RU" dirty="0" smtClean="0"/>
              <a:t>политика</a:t>
            </a:r>
          </a:p>
          <a:p>
            <a:r>
              <a:rPr lang="ru-RU" dirty="0"/>
              <a:t>Кредитно-денежная </a:t>
            </a:r>
            <a:r>
              <a:rPr lang="ru-RU" dirty="0" smtClean="0"/>
              <a:t>политика</a:t>
            </a:r>
          </a:p>
          <a:p>
            <a:r>
              <a:rPr lang="ru-RU" dirty="0" smtClean="0"/>
              <a:t>Монетаризм</a:t>
            </a:r>
          </a:p>
          <a:p>
            <a:r>
              <a:rPr lang="ru-RU" dirty="0"/>
              <a:t>Гипотеза естественного </a:t>
            </a:r>
            <a:r>
              <a:rPr lang="ru-RU" dirty="0" smtClean="0"/>
              <a:t>уровня</a:t>
            </a:r>
          </a:p>
          <a:p>
            <a:r>
              <a:rPr lang="ru-RU" dirty="0"/>
              <a:t>Фискальная политика, ориентированная на предложение</a:t>
            </a:r>
          </a:p>
        </p:txBody>
      </p:sp>
    </p:spTree>
    <p:extLst>
      <p:ext uri="{BB962C8B-B14F-4D97-AF65-F5344CB8AC3E}">
        <p14:creationId xmlns:p14="http://schemas.microsoft.com/office/powerpoint/2010/main" val="2058180402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Владислав\Desktop\moneytree-620x6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8458"/>
            <a:ext cx="4353496" cy="409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620688"/>
            <a:ext cx="5915000" cy="1066800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solidFill>
                  <a:srgbClr val="00B050"/>
                </a:solidFill>
              </a:rPr>
              <a:t>Система бумажно-кредитного обращения,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51521" y="1844824"/>
            <a:ext cx="5112568" cy="42484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При которой действительные деньги вытеснены знаками стоимости, а в обращении находятся бумажные либо кредитные деньги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32806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Владислав\Desktop\1214_017-627x4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2856"/>
            <a:ext cx="4860032" cy="364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351618"/>
            <a:ext cx="8229600" cy="2281700"/>
          </a:xfrm>
        </p:spPr>
        <p:txBody>
          <a:bodyPr/>
          <a:lstStyle/>
          <a:p>
            <a:r>
              <a:rPr lang="ru-RU" dirty="0" smtClean="0"/>
              <a:t>Исторически сформировались такие разновидности систем обращения металлических денег, как биметаллизм и монометаллизм.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275" y="404664"/>
            <a:ext cx="8229600" cy="1066800"/>
          </a:xfrm>
          <a:prstGeom prst="rect">
            <a:avLst/>
          </a:prstGeom>
        </p:spPr>
        <p:txBody>
          <a:bodyPr vert="horz" anchor="ctr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rgbClr val="00B050"/>
                </a:solidFill>
              </a:rPr>
              <a:t>Система металлического денежного обращения 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51520" y="1556792"/>
            <a:ext cx="6984776" cy="25202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это денежная система, при которой денежным товаром были металлы, знаки стоимости подлежали размену на металл.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7229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B050"/>
                </a:solidFill>
              </a:rPr>
              <a:t>Биметаллическая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Э</a:t>
            </a:r>
            <a:r>
              <a:rPr lang="ru-RU" dirty="0" smtClean="0"/>
              <a:t>то </a:t>
            </a:r>
            <a:r>
              <a:rPr lang="ru-RU" dirty="0"/>
              <a:t>денежная система, в которой роль всеобщего эквивалента законодательно закреплялось сразу за двумя драгоценными металлами - золотом и серебром. Предполагалось свободное чеканки монет из двух металлов. Эти монеты вращались на равных условиях, а банкноты обменивались на оба металлы. Эта система денежного обращения существовала в эпоху первоначального накопления капитала (XVI-ХШ вв.), а возникла еще в условиях феодализма. В некоторых странах Западной Европы существовала и в XIX в</a:t>
            </a:r>
          </a:p>
        </p:txBody>
      </p:sp>
    </p:spTree>
    <p:extLst>
      <p:ext uri="{BB962C8B-B14F-4D97-AF65-F5344CB8AC3E}">
        <p14:creationId xmlns:p14="http://schemas.microsoft.com/office/powerpoint/2010/main" val="12758600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ладислав\Desktop\Mon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50464"/>
            <a:ext cx="3103162" cy="347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066800"/>
          </a:xfrm>
        </p:spPr>
        <p:txBody>
          <a:bodyPr/>
          <a:lstStyle/>
          <a:p>
            <a:r>
              <a:rPr lang="ru-RU" i="1" dirty="0">
                <a:solidFill>
                  <a:srgbClr val="00B050"/>
                </a:solidFill>
              </a:rPr>
              <a:t>Монометаллизм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6916177" cy="4464496"/>
          </a:xfrm>
        </p:spPr>
        <p:txBody>
          <a:bodyPr/>
          <a:lstStyle/>
          <a:p>
            <a:r>
              <a:rPr lang="ru-RU" dirty="0"/>
              <a:t>это такая денежная система, при которой только один драгоценный металл выполняет роль всеобщего эквивалента, используются монеты из одного благородного металла, а знаки стоимости размениваются на монеты.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3354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6707088" cy="4858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Денежные системы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229600" cy="576064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i="1" dirty="0" smtClean="0"/>
              <a:t>Различают три разновидности (стандарта) золотого монометаллизма: золотомонетный, золотослитковый, золотодевизный.</a:t>
            </a:r>
          </a:p>
          <a:p>
            <a:pPr marL="109728" indent="0">
              <a:buNone/>
            </a:pPr>
            <a:endParaRPr lang="ru-RU" sz="2400" i="1" dirty="0"/>
          </a:p>
          <a:p>
            <a:r>
              <a:rPr lang="ru-RU" sz="2400" i="1" dirty="0" smtClean="0"/>
              <a:t>Золотомонетный стандарт </a:t>
            </a:r>
            <a:r>
              <a:rPr lang="ru-RU" sz="2400" dirty="0" smtClean="0"/>
              <a:t>характеризовался свободной чеканкой монет, беспрепятственным обменом банкнот на золото, не запрещенным движением золота между странами. Этот стандарт требовал наличия золотых запасов в эмиссионных центрах. Первая мировая </a:t>
            </a:r>
            <a:r>
              <a:rPr lang="ru-RU" sz="2400" dirty="0"/>
              <a:t>в</a:t>
            </a:r>
            <a:r>
              <a:rPr lang="ru-RU" sz="2400" dirty="0" smtClean="0"/>
              <a:t>ойна привела к отмене золотомонетного стандарта в большинстве стран.</a:t>
            </a:r>
            <a:endParaRPr lang="ru-RU" sz="2400" i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9512" y="2276872"/>
            <a:ext cx="8352928" cy="388843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781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9" y="54868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Золотослитковый, золотодевизный стандарт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325112"/>
          </a:xfrm>
        </p:spPr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ru-RU" sz="2400" dirty="0" smtClean="0"/>
              <a:t>После первой мировой войны в Великобритании и Франции введен </a:t>
            </a:r>
            <a:r>
              <a:rPr lang="ru-RU" sz="2400" i="1" dirty="0" smtClean="0"/>
              <a:t>золотослитковый стандарт</a:t>
            </a:r>
            <a:r>
              <a:rPr lang="ru-RU" sz="2400" dirty="0" smtClean="0"/>
              <a:t>, при котором банкноты обменивались на золотые слитки; в Германии, Австрии, Дании, Норвегии- </a:t>
            </a:r>
            <a:r>
              <a:rPr lang="ru-RU" sz="2400" i="1" dirty="0" smtClean="0"/>
              <a:t>золотодевизный стандарт</a:t>
            </a:r>
            <a:r>
              <a:rPr lang="ru-RU" sz="2400" dirty="0" smtClean="0"/>
              <a:t>, при котором банкноты обменивались на </a:t>
            </a:r>
            <a:r>
              <a:rPr lang="ru-RU" sz="2400" i="1" dirty="0" smtClean="0"/>
              <a:t>девизы</a:t>
            </a:r>
            <a:r>
              <a:rPr lang="ru-RU" sz="2400" dirty="0" smtClean="0"/>
              <a:t>, т.е. платежные средства в иностранной валюте, разменные на золото.</a:t>
            </a:r>
          </a:p>
          <a:p>
            <a:pPr marL="109728" indent="0">
              <a:buNone/>
            </a:pPr>
            <a:r>
              <a:rPr lang="ru-RU" sz="2400" dirty="0" smtClean="0"/>
              <a:t>В результате мирового экономического кризиса 1929-1933 гг. утвердилась система обращения бумажно-кредитных денег, не разменных на действительные деньги. Система предусматривает господствующее положение банкнот, выпускаемых эмиссионными центрами стран.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417841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242</TotalTime>
  <Words>1388</Words>
  <Application>Microsoft Office PowerPoint</Application>
  <PresentationFormat>Экран (4:3)</PresentationFormat>
  <Paragraphs>126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Городская</vt:lpstr>
      <vt:lpstr>Денежная масса и скорость обращения денег</vt:lpstr>
      <vt:lpstr>Денежная система </vt:lpstr>
      <vt:lpstr>Презентация PowerPoint</vt:lpstr>
      <vt:lpstr>Презентация PowerPoint</vt:lpstr>
      <vt:lpstr>Презентация PowerPoint</vt:lpstr>
      <vt:lpstr>Биметаллическая</vt:lpstr>
      <vt:lpstr>Монометаллизм</vt:lpstr>
      <vt:lpstr>Денежные системы</vt:lpstr>
      <vt:lpstr>Золотослитковый, золотодевизный стандарт</vt:lpstr>
      <vt:lpstr>Элементы денежной системы </vt:lpstr>
      <vt:lpstr>1)Денежная единица</vt:lpstr>
      <vt:lpstr>2)Масштаб цен</vt:lpstr>
      <vt:lpstr>3)Виды денег, являющиеся законными платежными средствами</vt:lpstr>
      <vt:lpstr>4)ЭМИССИОННАЯ СИСТЕМА</vt:lpstr>
      <vt:lpstr>5)Регулирование денежного обращения</vt:lpstr>
      <vt:lpstr>Современная денежная система характеризуется следующими чертами:</vt:lpstr>
      <vt:lpstr>Денежная масса</vt:lpstr>
      <vt:lpstr>СКОРОСТЬ ОБРАЩЕНИЯ ДЕНЕГ</vt:lpstr>
      <vt:lpstr>Агрегаты денежной массы</vt:lpstr>
      <vt:lpstr>Агрегат М1</vt:lpstr>
      <vt:lpstr>Агрегат М2</vt:lpstr>
      <vt:lpstr>Агрегат М3</vt:lpstr>
      <vt:lpstr>Агрегат L</vt:lpstr>
      <vt:lpstr>Инфляция</vt:lpstr>
      <vt:lpstr>Первопричина инфляции</vt:lpstr>
      <vt:lpstr>Внутренние неденежные факторы</vt:lpstr>
      <vt:lpstr>Внутренние денежные факторы</vt:lpstr>
      <vt:lpstr>Внешние факторы</vt:lpstr>
      <vt:lpstr>Типы инфляции</vt:lpstr>
      <vt:lpstr>Инфляция спроса</vt:lpstr>
      <vt:lpstr>Инфляция издержек производства</vt:lpstr>
      <vt:lpstr>Основные методы борьбы с инфляцией</vt:lpstr>
      <vt:lpstr>Методы проведения (денежной реформы)</vt:lpstr>
      <vt:lpstr>АНТИИНФЛЯЦИОННАЯ ПОЛИТИКА</vt:lpstr>
      <vt:lpstr>ВИДЫ АНТИИНФЛЯЦИОННОЙ ПОЛИТИКИ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Денежные системы</dc:title>
  <dc:creator>Владислав</dc:creator>
  <cp:lastModifiedBy>Admin</cp:lastModifiedBy>
  <cp:revision>27</cp:revision>
  <dcterms:created xsi:type="dcterms:W3CDTF">2013-10-29T12:37:13Z</dcterms:created>
  <dcterms:modified xsi:type="dcterms:W3CDTF">2013-11-15T09:30:54Z</dcterms:modified>
</cp:coreProperties>
</file>