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0" r:id="rId2"/>
  </p:sldMasterIdLst>
  <p:notesMasterIdLst>
    <p:notesMasterId r:id="rId10"/>
  </p:notesMasterIdLst>
  <p:handoutMasterIdLst>
    <p:handoutMasterId r:id="rId11"/>
  </p:handoutMasterIdLst>
  <p:sldIdLst>
    <p:sldId id="256" r:id="rId3"/>
    <p:sldId id="283" r:id="rId4"/>
    <p:sldId id="279" r:id="rId5"/>
    <p:sldId id="280" r:id="rId6"/>
    <p:sldId id="281" r:id="rId7"/>
    <p:sldId id="284" r:id="rId8"/>
    <p:sldId id="282" r:id="rId9"/>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74" d="100"/>
          <a:sy n="74" d="100"/>
        </p:scale>
        <p:origin x="576" y="78"/>
      </p:cViewPr>
      <p:guideLst>
        <p:guide orient="horz" pos="2160"/>
        <p:guide pos="3840"/>
      </p:guideLst>
    </p:cSldViewPr>
  </p:slideViewPr>
  <p:notesTextViewPr>
    <p:cViewPr>
      <p:scale>
        <a:sx n="1" d="1"/>
        <a:sy n="1" d="1"/>
      </p:scale>
      <p:origin x="0" y="0"/>
    </p:cViewPr>
  </p:notesTextViewPr>
  <p:notesViewPr>
    <p:cSldViewPr snapToGrid="0">
      <p:cViewPr varScale="1">
        <p:scale>
          <a:sx n="81" d="100"/>
          <a:sy n="81" d="100"/>
        </p:scale>
        <p:origin x="142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043238" cy="466725"/>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978275" y="0"/>
            <a:ext cx="3043238" cy="466725"/>
          </a:xfrm>
          <a:prstGeom prst="rect">
            <a:avLst/>
          </a:prstGeom>
        </p:spPr>
        <p:txBody>
          <a:bodyPr vert="horz" lIns="91440" tIns="45720" rIns="91440" bIns="45720" rtlCol="0"/>
          <a:lstStyle>
            <a:lvl1pPr algn="r">
              <a:defRPr sz="1200"/>
            </a:lvl1pPr>
          </a:lstStyle>
          <a:p>
            <a:fld id="{E574AC39-44E6-425E-AF49-CF7D189F346F}" type="datetimeFigureOut">
              <a:rPr lang="ru-RU" smtClean="0"/>
              <a:t>09.05.15</a:t>
            </a:fld>
            <a:endParaRPr lang="ru-RU" dirty="0"/>
          </a:p>
        </p:txBody>
      </p:sp>
      <p:sp>
        <p:nvSpPr>
          <p:cNvPr id="4" name="Нижний колонтитул 3"/>
          <p:cNvSpPr>
            <a:spLocks noGrp="1"/>
          </p:cNvSpPr>
          <p:nvPr>
            <p:ph type="ftr" sz="quarter" idx="2"/>
          </p:nvPr>
        </p:nvSpPr>
        <p:spPr>
          <a:xfrm>
            <a:off x="0" y="8842375"/>
            <a:ext cx="3043238" cy="466725"/>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978275" y="8842375"/>
            <a:ext cx="3043238" cy="466725"/>
          </a:xfrm>
          <a:prstGeom prst="rect">
            <a:avLst/>
          </a:prstGeom>
        </p:spPr>
        <p:txBody>
          <a:bodyPr vert="horz" lIns="91440" tIns="45720" rIns="91440" bIns="45720" rtlCol="0" anchor="b"/>
          <a:lstStyle>
            <a:lvl1pPr algn="r">
              <a:defRPr sz="1200"/>
            </a:lvl1pPr>
          </a:lstStyle>
          <a:p>
            <a:fld id="{6320F472-929B-459B-8D82-2FABCC5B32A0}" type="slidenum">
              <a:rPr lang="ru-RU" smtClean="0"/>
              <a:t>‹#›</a:t>
            </a:fld>
            <a:endParaRPr lang="ru-RU" dirty="0"/>
          </a:p>
        </p:txBody>
      </p:sp>
    </p:spTree>
    <p:extLst>
      <p:ext uri="{BB962C8B-B14F-4D97-AF65-F5344CB8AC3E}">
        <p14:creationId xmlns:p14="http://schemas.microsoft.com/office/powerpoint/2010/main" val="32022641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ru-RU" dirty="0"/>
          </a:p>
        </p:txBody>
      </p:sp>
      <p:sp>
        <p:nvSpPr>
          <p:cNvPr id="3" name="Дата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DF2775BC-6312-42C7-B7C5-EA6783C2D9CA}" type="datetimeFigureOut">
              <a:rPr lang="ru-RU" noProof="0" smtClean="0"/>
              <a:t>09.05.15</a:t>
            </a:fld>
            <a:endParaRPr lang="ru-RU" noProof="0" dirty="0"/>
          </a:p>
        </p:txBody>
      </p:sp>
      <p:sp>
        <p:nvSpPr>
          <p:cNvPr id="4" name="Образ слайда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ru-RU" dirty="0"/>
          </a:p>
        </p:txBody>
      </p:sp>
      <p:sp>
        <p:nvSpPr>
          <p:cNvPr id="5" name="Заметки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6" name="Нижний колонтитул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ru-RU" dirty="0"/>
          </a:p>
        </p:txBody>
      </p:sp>
      <p:sp>
        <p:nvSpPr>
          <p:cNvPr id="7" name="Номер слайда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67F715A1-4ADC-44E0-9587-804FF39D6B22}" type="slidenum">
              <a:rPr lang="ru-RU" smtClean="0"/>
              <a:t>‹#›</a:t>
            </a:fld>
            <a:endParaRPr lang="ru-RU" dirty="0"/>
          </a:p>
        </p:txBody>
      </p:sp>
    </p:spTree>
    <p:extLst>
      <p:ext uri="{BB962C8B-B14F-4D97-AF65-F5344CB8AC3E}">
        <p14:creationId xmlns:p14="http://schemas.microsoft.com/office/powerpoint/2010/main" val="17298420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54955" y="1447800"/>
            <a:ext cx="8825658" cy="3329581"/>
          </a:xfrm>
        </p:spPr>
        <p:txBody>
          <a:bodyPr anchor="b"/>
          <a:lstStyle>
            <a:lvl1pPr>
              <a:defRPr sz="7200"/>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
        <p:nvSpPr>
          <p:cNvPr id="4" name="Дата 3"/>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A875541-8164-4CC7-9F2F-6F0C49BB858D}" type="slidenum">
              <a:rPr lang="ru-RU" smtClean="0"/>
              <a:t>‹#›</a:t>
            </a:fld>
            <a:endParaRPr lang="ru-RU" dirty="0"/>
          </a:p>
        </p:txBody>
      </p:sp>
    </p:spTree>
    <p:extLst>
      <p:ext uri="{BB962C8B-B14F-4D97-AF65-F5344CB8AC3E}">
        <p14:creationId xmlns:p14="http://schemas.microsoft.com/office/powerpoint/2010/main" val="94089278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Панорамное изображение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4956" y="4800587"/>
            <a:ext cx="8825657" cy="566738"/>
          </a:xfrm>
        </p:spPr>
        <p:txBody>
          <a:bodyPr anchor="b">
            <a:normAutofit/>
          </a:bodyPr>
          <a:lstStyle>
            <a:lvl1pPr algn="l">
              <a:defRPr sz="2400" b="0"/>
            </a:lvl1pPr>
          </a:lstStyle>
          <a:p>
            <a:r>
              <a:rPr lang="ru-RU" smtClean="0"/>
              <a:t>Образец заголовка</a:t>
            </a:r>
            <a:endParaRPr lang="ru-RU" dirty="0"/>
          </a:p>
        </p:txBody>
      </p:sp>
      <p:sp>
        <p:nvSpPr>
          <p:cNvPr id="3" name="Рисунок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dirty="0"/>
          </a:p>
        </p:txBody>
      </p:sp>
      <p:sp>
        <p:nvSpPr>
          <p:cNvPr id="4" name="Текст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A875541-8164-4CC7-9F2F-6F0C49BB858D}" type="slidenum">
              <a:rPr lang="ru-RU" smtClean="0"/>
              <a:t>‹#›</a:t>
            </a:fld>
            <a:endParaRPr lang="ru-RU" dirty="0"/>
          </a:p>
        </p:txBody>
      </p:sp>
    </p:spTree>
    <p:extLst>
      <p:ext uri="{BB962C8B-B14F-4D97-AF65-F5344CB8AC3E}">
        <p14:creationId xmlns:p14="http://schemas.microsoft.com/office/powerpoint/2010/main" val="258139120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Название и подпись">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4954" y="1447800"/>
            <a:ext cx="8825659" cy="1981200"/>
          </a:xfrm>
        </p:spPr>
        <p:txBody>
          <a:bodyPr/>
          <a:lstStyle>
            <a:lvl1pPr>
              <a:defRPr sz="4800"/>
            </a:lvl1pPr>
          </a:lstStyle>
          <a:p>
            <a:r>
              <a:rPr lang="ru-RU" smtClean="0"/>
              <a:t>Образец заголовка</a:t>
            </a:r>
            <a:endParaRPr lang="ru-RU" dirty="0"/>
          </a:p>
        </p:txBody>
      </p:sp>
      <p:sp>
        <p:nvSpPr>
          <p:cNvPr id="4" name="Дата 3"/>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A875541-8164-4CC7-9F2F-6F0C49BB858D}" type="slidenum">
              <a:rPr lang="ru-RU" smtClean="0"/>
              <a:t>‹#›</a:t>
            </a:fld>
            <a:endParaRPr lang="ru-RU" dirty="0"/>
          </a:p>
        </p:txBody>
      </p:sp>
      <p:sp>
        <p:nvSpPr>
          <p:cNvPr id="8" name="Текст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p14="http://schemas.microsoft.com/office/powerpoint/2010/main" val="164091526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Предложение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74801" y="1447800"/>
            <a:ext cx="7999315" cy="2323374"/>
          </a:xfrm>
        </p:spPr>
        <p:txBody>
          <a:bodyPr/>
          <a:lstStyle>
            <a:lvl1pPr>
              <a:defRPr sz="4800" b="1"/>
            </a:lvl1pPr>
          </a:lstStyle>
          <a:p>
            <a:r>
              <a:rPr lang="ru-RU" smtClean="0"/>
              <a:t>Образец заголовка</a:t>
            </a:r>
            <a:endParaRPr lang="ru-RU" dirty="0"/>
          </a:p>
        </p:txBody>
      </p:sp>
      <p:sp>
        <p:nvSpPr>
          <p:cNvPr id="4" name="Дата 3"/>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A875541-8164-4CC7-9F2F-6F0C49BB858D}" type="slidenum">
              <a:rPr lang="ru-RU" smtClean="0"/>
              <a:t>‹#›</a:t>
            </a:fld>
            <a:endParaRPr lang="ru-RU" dirty="0"/>
          </a:p>
        </p:txBody>
      </p:sp>
      <p:sp>
        <p:nvSpPr>
          <p:cNvPr id="10" name="Текст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Текст 3"/>
          <p:cNvSpPr>
            <a:spLocks noGrp="1"/>
          </p:cNvSpPr>
          <p:nvPr>
            <p:ph type="body" sz="half" idx="13"/>
          </p:nvPr>
        </p:nvSpPr>
        <p:spPr>
          <a:xfrm>
            <a:off x="1930400" y="3771174"/>
            <a:ext cx="7385828" cy="342174"/>
          </a:xfrm>
        </p:spPr>
        <p:txBody>
          <a:bodyPr anchor="t">
            <a:normAutofit/>
          </a:bodyPr>
          <a:lstStyle>
            <a:lvl1pPr marL="0" indent="0">
              <a:buNone/>
              <a:defRPr lang="en-US" sz="1400" b="0" i="0" kern="1200" cap="small" dirty="0" smtClean="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Надпись 10"/>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algn="l" defTabSz="914400">
              <a:buNone/>
            </a:pPr>
            <a:r>
              <a:rPr lang="ru-RU" sz="12200" b="0" i="0" dirty="0" smtClean="0">
                <a:latin typeface="Century Gothic"/>
                <a:ea typeface="+mn-ea"/>
                <a:cs typeface="+mn-cs"/>
              </a:rPr>
              <a:t>“</a:t>
            </a:r>
            <a:endParaRPr lang="ru-RU" sz="12200" b="0" i="0" dirty="0">
              <a:latin typeface="Century Gothic"/>
              <a:ea typeface="+mn-ea"/>
              <a:cs typeface="+mn-cs"/>
            </a:endParaRPr>
          </a:p>
        </p:txBody>
      </p:sp>
      <p:sp>
        <p:nvSpPr>
          <p:cNvPr id="13" name="Надпись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algn="l" defTabSz="914400">
              <a:buNone/>
            </a:pPr>
            <a:r>
              <a:rPr lang="ru-RU" sz="12200" b="0" i="0" dirty="0" smtClean="0">
                <a:latin typeface="Century Gothic"/>
                <a:ea typeface="+mn-ea"/>
                <a:cs typeface="+mn-cs"/>
              </a:rPr>
              <a:t>”</a:t>
            </a:r>
            <a:endParaRPr lang="ru-RU" sz="12200" b="0" i="0" dirty="0">
              <a:latin typeface="Century Gothic"/>
              <a:ea typeface="+mn-ea"/>
              <a:cs typeface="+mn-cs"/>
            </a:endParaRPr>
          </a:p>
        </p:txBody>
      </p:sp>
    </p:spTree>
    <p:extLst>
      <p:ext uri="{BB962C8B-B14F-4D97-AF65-F5344CB8AC3E}">
        <p14:creationId xmlns:p14="http://schemas.microsoft.com/office/powerpoint/2010/main" val="234762168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Именная карточ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4954" y="3124201"/>
            <a:ext cx="8825659" cy="1653180"/>
          </a:xfrm>
        </p:spPr>
        <p:txBody>
          <a:bodyPr anchor="b"/>
          <a:lstStyle>
            <a:lvl1pPr algn="l">
              <a:defRPr sz="4000" b="0" cap="none"/>
            </a:lvl1pPr>
          </a:lstStyle>
          <a:p>
            <a:r>
              <a:rPr lang="ru-RU" smtClean="0"/>
              <a:t>Образец заголовка</a:t>
            </a:r>
            <a:endParaRPr lang="ru-RU" dirty="0"/>
          </a:p>
        </p:txBody>
      </p:sp>
      <p:sp>
        <p:nvSpPr>
          <p:cNvPr id="3" name="Текст 2"/>
          <p:cNvSpPr>
            <a:spLocks noGrp="1"/>
          </p:cNvSpPr>
          <p:nvPr>
            <p:ph type="body" idx="1"/>
          </p:nvPr>
        </p:nvSpPr>
        <p:spPr>
          <a:xfrm>
            <a:off x="1154955" y="4777381"/>
            <a:ext cx="882565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A875541-8164-4CC7-9F2F-6F0C49BB858D}" type="slidenum">
              <a:rPr lang="ru-RU" smtClean="0"/>
              <a:t>‹#›</a:t>
            </a:fld>
            <a:endParaRPr lang="ru-RU" dirty="0"/>
          </a:p>
        </p:txBody>
      </p:sp>
    </p:spTree>
    <p:extLst>
      <p:ext uri="{BB962C8B-B14F-4D97-AF65-F5344CB8AC3E}">
        <p14:creationId xmlns:p14="http://schemas.microsoft.com/office/powerpoint/2010/main" val="104946077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Именная карточ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74801" y="1447800"/>
            <a:ext cx="7999315" cy="3163026"/>
          </a:xfrm>
        </p:spPr>
        <p:txBody>
          <a:bodyPr/>
          <a:lstStyle>
            <a:lvl1pPr>
              <a:defRPr sz="4800"/>
            </a:lvl1pPr>
          </a:lstStyle>
          <a:p>
            <a:r>
              <a:rPr lang="ru-RU" smtClean="0"/>
              <a:t>Образец заголовка</a:t>
            </a:r>
            <a:endParaRPr lang="ru-RU" dirty="0"/>
          </a:p>
        </p:txBody>
      </p:sp>
      <p:sp>
        <p:nvSpPr>
          <p:cNvPr id="4" name="Дата 3"/>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A875541-8164-4CC7-9F2F-6F0C49BB858D}" type="slidenum">
              <a:rPr lang="ru-RU" smtClean="0"/>
              <a:t>‹#›</a:t>
            </a:fld>
            <a:endParaRPr lang="ru-RU" dirty="0"/>
          </a:p>
        </p:txBody>
      </p:sp>
      <p:sp>
        <p:nvSpPr>
          <p:cNvPr id="8" name="Текст 3"/>
          <p:cNvSpPr>
            <a:spLocks noGrp="1"/>
          </p:cNvSpPr>
          <p:nvPr>
            <p:ph type="body" sz="half" idx="2"/>
          </p:nvPr>
        </p:nvSpPr>
        <p:spPr>
          <a:xfrm>
            <a:off x="1574801" y="4953000"/>
            <a:ext cx="7999315" cy="1074057"/>
          </a:xfrm>
        </p:spPr>
        <p:txBody>
          <a:bodyPr anchor="t">
            <a:normAutofit/>
          </a:bodyPr>
          <a:lstStyle>
            <a:lvl1pPr marL="0" indent="0">
              <a:buNone/>
              <a:defRPr lang="en-US" sz="1800" b="0" i="0" kern="1200" dirty="0" smtClean="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Надпись 10"/>
          <p:cNvSpPr txBox="1"/>
          <p:nvPr/>
        </p:nvSpPr>
        <p:spPr>
          <a:xfrm>
            <a:off x="9334033" y="331651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algn="l" defTabSz="914400">
              <a:buNone/>
            </a:pPr>
            <a:r>
              <a:rPr lang="ru-RU" sz="12200" b="0" i="0" dirty="0" smtClean="0">
                <a:latin typeface="Century Gothic"/>
                <a:ea typeface="+mn-ea"/>
                <a:cs typeface="+mn-cs"/>
              </a:rPr>
              <a:t>”</a:t>
            </a:r>
            <a:endParaRPr lang="ru-RU" sz="12200" b="0" i="0" dirty="0">
              <a:latin typeface="Century Gothic"/>
              <a:ea typeface="+mn-ea"/>
              <a:cs typeface="+mn-cs"/>
            </a:endParaRPr>
          </a:p>
        </p:txBody>
      </p:sp>
      <p:sp>
        <p:nvSpPr>
          <p:cNvPr id="14" name="Надпись 13"/>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algn="l" defTabSz="914400">
              <a:buNone/>
            </a:pPr>
            <a:r>
              <a:rPr lang="ru-RU" sz="12200" b="0" i="0" dirty="0" smtClean="0">
                <a:latin typeface="Century Gothic"/>
                <a:ea typeface="+mn-ea"/>
                <a:cs typeface="+mn-cs"/>
              </a:rPr>
              <a:t>“</a:t>
            </a:r>
            <a:endParaRPr lang="ru-RU" sz="12200" b="0" i="0" dirty="0">
              <a:latin typeface="Century Gothic"/>
              <a:ea typeface="+mn-ea"/>
              <a:cs typeface="+mn-cs"/>
            </a:endParaRPr>
          </a:p>
        </p:txBody>
      </p:sp>
    </p:spTree>
    <p:extLst>
      <p:ext uri="{BB962C8B-B14F-4D97-AF65-F5344CB8AC3E}">
        <p14:creationId xmlns:p14="http://schemas.microsoft.com/office/powerpoint/2010/main" val="166458405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4954" y="1447800"/>
            <a:ext cx="8825659" cy="1981200"/>
          </a:xfrm>
        </p:spPr>
        <p:txBody>
          <a:bodyPr/>
          <a:lstStyle>
            <a:lvl1pPr>
              <a:defRPr sz="4800"/>
            </a:lvl1pPr>
          </a:lstStyle>
          <a:p>
            <a:r>
              <a:rPr lang="ru-RU" smtClean="0"/>
              <a:t>Образец заголовка</a:t>
            </a:r>
            <a:endParaRPr lang="ru-RU" dirty="0"/>
          </a:p>
        </p:txBody>
      </p:sp>
      <p:sp>
        <p:nvSpPr>
          <p:cNvPr id="4" name="Дата 3"/>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A875541-8164-4CC7-9F2F-6F0C49BB858D}" type="slidenum">
              <a:rPr lang="ru-RU" smtClean="0"/>
              <a:t>‹#›</a:t>
            </a:fld>
            <a:endParaRPr lang="ru-RU" dirty="0"/>
          </a:p>
        </p:txBody>
      </p:sp>
      <p:sp>
        <p:nvSpPr>
          <p:cNvPr id="10" name="Текст 3"/>
          <p:cNvSpPr>
            <a:spLocks noGrp="1"/>
          </p:cNvSpPr>
          <p:nvPr>
            <p:ph type="body" sz="half" idx="2"/>
          </p:nvPr>
        </p:nvSpPr>
        <p:spPr>
          <a:xfrm>
            <a:off x="1154954" y="4350657"/>
            <a:ext cx="8825659" cy="16764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3" name="Текст 3"/>
          <p:cNvSpPr>
            <a:spLocks noGrp="1"/>
          </p:cNvSpPr>
          <p:nvPr>
            <p:ph type="body" sz="half" idx="13"/>
          </p:nvPr>
        </p:nvSpPr>
        <p:spPr>
          <a:xfrm>
            <a:off x="1154953" y="3848610"/>
            <a:ext cx="8825659" cy="588517"/>
          </a:xfrm>
        </p:spPr>
        <p:txBody>
          <a:bodyPr anchor="b">
            <a:normAutofit/>
          </a:bodyPr>
          <a:lstStyle>
            <a:lvl1pPr marL="0" indent="0" algn="l" defTabSz="457200" rtl="0" eaLnBrk="1" latinLnBrk="0" hangingPunct="1">
              <a:buNone/>
              <a:defRPr lang="en-US" sz="3600" b="0" i="0" kern="1200" cap="none" dirty="0" smtClean="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p14="http://schemas.microsoft.com/office/powerpoint/2010/main" val="279222695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 столбц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sz="4000"/>
            </a:lvl1pPr>
          </a:lstStyle>
          <a:p>
            <a:r>
              <a:rPr lang="ru-RU" smtClean="0"/>
              <a:t>Образец заголовка</a:t>
            </a:r>
            <a:endParaRPr lang="ru-RU" dirty="0"/>
          </a:p>
        </p:txBody>
      </p:sp>
      <p:sp>
        <p:nvSpPr>
          <p:cNvPr id="3" name="Текст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Текст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4" name="Текст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cxnSp>
        <p:nvCxnSpPr>
          <p:cNvPr id="17" name="Прямая соединительная линия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Прямая соединительная линия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16" name="Текст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9" name="Текст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0" name="Текст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Дата 3"/>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4"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A875541-8164-4CC7-9F2F-6F0C49BB858D}" type="slidenum">
              <a:rPr lang="ru-RU" smtClean="0"/>
              <a:t>‹#›</a:t>
            </a:fld>
            <a:endParaRPr lang="ru-RU" dirty="0"/>
          </a:p>
        </p:txBody>
      </p:sp>
    </p:spTree>
    <p:extLst>
      <p:ext uri="{BB962C8B-B14F-4D97-AF65-F5344CB8AC3E}">
        <p14:creationId xmlns:p14="http://schemas.microsoft.com/office/powerpoint/2010/main" val="206494702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столбца с изображениям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sz="4000"/>
            </a:lvl1pPr>
          </a:lstStyle>
          <a:p>
            <a:r>
              <a:rPr lang="ru-RU" smtClean="0"/>
              <a:t>Образец заголовка</a:t>
            </a:r>
            <a:endParaRPr lang="ru-RU" dirty="0"/>
          </a:p>
        </p:txBody>
      </p:sp>
      <p:sp>
        <p:nvSpPr>
          <p:cNvPr id="3" name="Текст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Текст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4" name="Текст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2" name="Текст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3" name="Текст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4" name="Текст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9" name="Рисунок 2"/>
          <p:cNvSpPr>
            <a:spLocks noGrp="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dirty="0"/>
          </a:p>
        </p:txBody>
      </p:sp>
      <p:sp>
        <p:nvSpPr>
          <p:cNvPr id="30" name="Рисунок 2"/>
          <p:cNvSpPr>
            <a:spLocks noGrp="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dirty="0"/>
          </a:p>
        </p:txBody>
      </p:sp>
      <p:sp>
        <p:nvSpPr>
          <p:cNvPr id="31" name="Рисунок 2"/>
          <p:cNvSpPr>
            <a:spLocks noGrp="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dirty="0"/>
          </a:p>
        </p:txBody>
      </p:sp>
      <p:cxnSp>
        <p:nvCxnSpPr>
          <p:cNvPr id="17" name="Прямая соединительная линия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Прямая соединительная линия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Дата 3"/>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4"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A875541-8164-4CC7-9F2F-6F0C49BB858D}" type="slidenum">
              <a:rPr lang="ru-RU" smtClean="0"/>
              <a:t>‹#›</a:t>
            </a:fld>
            <a:endParaRPr lang="ru-RU" dirty="0"/>
          </a:p>
        </p:txBody>
      </p:sp>
    </p:spTree>
    <p:extLst>
      <p:ext uri="{BB962C8B-B14F-4D97-AF65-F5344CB8AC3E}">
        <p14:creationId xmlns:p14="http://schemas.microsoft.com/office/powerpoint/2010/main" val="403355264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p:txBody>
          <a:bodyPr vert="eaVert" anchor="b"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A875541-8164-4CC7-9F2F-6F0C49BB858D}" type="slidenum">
              <a:rPr lang="ru-RU" smtClean="0"/>
              <a:t>‹#›</a:t>
            </a:fld>
            <a:endParaRPr lang="ru-RU" dirty="0"/>
          </a:p>
        </p:txBody>
      </p:sp>
    </p:spTree>
    <p:extLst>
      <p:ext uri="{BB962C8B-B14F-4D97-AF65-F5344CB8AC3E}">
        <p14:creationId xmlns:p14="http://schemas.microsoft.com/office/powerpoint/2010/main" val="65098300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164151" y="1447799"/>
            <a:ext cx="1409965" cy="4413251"/>
          </a:xfrm>
        </p:spPr>
        <p:txBody>
          <a:bodyPr vert="eaVert" anchor="b" anchorCtr="0"/>
          <a:lstStyle/>
          <a:p>
            <a:r>
              <a:rPr lang="ru-RU" smtClean="0"/>
              <a:t>Образец заголовка</a:t>
            </a:r>
            <a:endParaRPr lang="ru-RU" dirty="0"/>
          </a:p>
        </p:txBody>
      </p:sp>
      <p:sp>
        <p:nvSpPr>
          <p:cNvPr id="3" name="Вертикальный текст 2"/>
          <p:cNvSpPr>
            <a:spLocks noGrp="1"/>
          </p:cNvSpPr>
          <p:nvPr>
            <p:ph type="body" orient="vert" idx="1"/>
          </p:nvPr>
        </p:nvSpPr>
        <p:spPr>
          <a:xfrm>
            <a:off x="1154954" y="1447799"/>
            <a:ext cx="6776630" cy="441325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A875541-8164-4CC7-9F2F-6F0C49BB858D}" type="slidenum">
              <a:rPr lang="ru-RU" smtClean="0"/>
              <a:t>‹#›</a:t>
            </a:fld>
            <a:endParaRPr lang="ru-RU" dirty="0"/>
          </a:p>
        </p:txBody>
      </p:sp>
    </p:spTree>
    <p:extLst>
      <p:ext uri="{BB962C8B-B14F-4D97-AF65-F5344CB8AC3E}">
        <p14:creationId xmlns:p14="http://schemas.microsoft.com/office/powerpoint/2010/main" val="3890026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6"/>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A875541-8164-4CC7-9F2F-6F0C49BB858D}" type="slidenum">
              <a:rPr lang="ru-RU" smtClean="0"/>
              <a:t>‹#›</a:t>
            </a:fld>
            <a:endParaRPr lang="ru-RU" dirty="0"/>
          </a:p>
        </p:txBody>
      </p:sp>
    </p:spTree>
    <p:extLst>
      <p:ext uri="{BB962C8B-B14F-4D97-AF65-F5344CB8AC3E}">
        <p14:creationId xmlns:p14="http://schemas.microsoft.com/office/powerpoint/2010/main" val="252244672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4956" y="2861733"/>
            <a:ext cx="8825657" cy="1915647"/>
          </a:xfrm>
        </p:spPr>
        <p:txBody>
          <a:bodyPr anchor="b"/>
          <a:lstStyle>
            <a:lvl1pPr algn="l">
              <a:defRPr sz="4000" b="0" cap="none"/>
            </a:lvl1pPr>
          </a:lstStyle>
          <a:p>
            <a:r>
              <a:rPr lang="ru-RU" smtClean="0"/>
              <a:t>Образец заголовка</a:t>
            </a:r>
            <a:endParaRPr lang="ru-RU" dirty="0"/>
          </a:p>
        </p:txBody>
      </p:sp>
      <p:sp>
        <p:nvSpPr>
          <p:cNvPr id="3" name="Текст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A875541-8164-4CC7-9F2F-6F0C49BB858D}" type="slidenum">
              <a:rPr lang="ru-RU" smtClean="0"/>
              <a:t>‹#›</a:t>
            </a:fld>
            <a:endParaRPr lang="ru-RU" dirty="0"/>
          </a:p>
        </p:txBody>
      </p:sp>
    </p:spTree>
    <p:extLst>
      <p:ext uri="{BB962C8B-B14F-4D97-AF65-F5344CB8AC3E}">
        <p14:creationId xmlns:p14="http://schemas.microsoft.com/office/powerpoint/2010/main" val="23629983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Объект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4"/>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A875541-8164-4CC7-9F2F-6F0C49BB858D}" type="slidenum">
              <a:rPr lang="ru-RU" smtClean="0"/>
              <a:t>‹#›</a:t>
            </a:fld>
            <a:endParaRPr lang="ru-RU" dirty="0"/>
          </a:p>
        </p:txBody>
      </p:sp>
    </p:spTree>
    <p:extLst>
      <p:ext uri="{BB962C8B-B14F-4D97-AF65-F5344CB8AC3E}">
        <p14:creationId xmlns:p14="http://schemas.microsoft.com/office/powerpoint/2010/main" val="161220878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dirty="0"/>
          </a:p>
        </p:txBody>
      </p:sp>
      <p:sp>
        <p:nvSpPr>
          <p:cNvPr id="3" name="Текст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6"/>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BA875541-8164-4CC7-9F2F-6F0C49BB858D}" type="slidenum">
              <a:rPr lang="ru-RU" smtClean="0"/>
              <a:t>‹#›</a:t>
            </a:fld>
            <a:endParaRPr lang="ru-RU" dirty="0"/>
          </a:p>
        </p:txBody>
      </p:sp>
    </p:spTree>
    <p:extLst>
      <p:ext uri="{BB962C8B-B14F-4D97-AF65-F5344CB8AC3E}">
        <p14:creationId xmlns:p14="http://schemas.microsoft.com/office/powerpoint/2010/main" val="318220283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7" name="Дата 2"/>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5" name="Нижний колонтитул 3"/>
          <p:cNvSpPr>
            <a:spLocks noGrp="1"/>
          </p:cNvSpPr>
          <p:nvPr>
            <p:ph type="ftr" sz="quarter" idx="11"/>
          </p:nvPr>
        </p:nvSpPr>
        <p:spPr/>
        <p:txBody>
          <a:bodyPr/>
          <a:lstStyle/>
          <a:p>
            <a:endParaRPr lang="ru-RU" dirty="0"/>
          </a:p>
        </p:txBody>
      </p:sp>
      <p:sp>
        <p:nvSpPr>
          <p:cNvPr id="6" name="Номер слайда 4"/>
          <p:cNvSpPr>
            <a:spLocks noGrp="1"/>
          </p:cNvSpPr>
          <p:nvPr>
            <p:ph type="sldNum" sz="quarter" idx="12"/>
          </p:nvPr>
        </p:nvSpPr>
        <p:spPr/>
        <p:txBody>
          <a:bodyPr/>
          <a:lstStyle/>
          <a:p>
            <a:fld id="{BA875541-8164-4CC7-9F2F-6F0C49BB858D}" type="slidenum">
              <a:rPr lang="ru-RU" smtClean="0"/>
              <a:t>‹#›</a:t>
            </a:fld>
            <a:endParaRPr lang="ru-RU" dirty="0"/>
          </a:p>
        </p:txBody>
      </p:sp>
    </p:spTree>
    <p:extLst>
      <p:ext uri="{BB962C8B-B14F-4D97-AF65-F5344CB8AC3E}">
        <p14:creationId xmlns:p14="http://schemas.microsoft.com/office/powerpoint/2010/main" val="135912311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Дата 1"/>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5" name="Нижний колонтитул 2"/>
          <p:cNvSpPr>
            <a:spLocks noGrp="1"/>
          </p:cNvSpPr>
          <p:nvPr>
            <p:ph type="ftr" sz="quarter" idx="11"/>
          </p:nvPr>
        </p:nvSpPr>
        <p:spPr/>
        <p:txBody>
          <a:bodyPr/>
          <a:lstStyle/>
          <a:p>
            <a:endParaRPr lang="ru-RU" dirty="0"/>
          </a:p>
        </p:txBody>
      </p:sp>
      <p:sp>
        <p:nvSpPr>
          <p:cNvPr id="6" name="Номер слайда 3"/>
          <p:cNvSpPr>
            <a:spLocks noGrp="1"/>
          </p:cNvSpPr>
          <p:nvPr>
            <p:ph type="sldNum" sz="quarter" idx="12"/>
          </p:nvPr>
        </p:nvSpPr>
        <p:spPr/>
        <p:txBody>
          <a:bodyPr/>
          <a:lstStyle/>
          <a:p>
            <a:fld id="{BA875541-8164-4CC7-9F2F-6F0C49BB858D}" type="slidenum">
              <a:rPr lang="ru-RU" smtClean="0"/>
              <a:t>‹#›</a:t>
            </a:fld>
            <a:endParaRPr lang="ru-RU" dirty="0"/>
          </a:p>
        </p:txBody>
      </p:sp>
    </p:spTree>
    <p:extLst>
      <p:ext uri="{BB962C8B-B14F-4D97-AF65-F5344CB8AC3E}">
        <p14:creationId xmlns:p14="http://schemas.microsoft.com/office/powerpoint/2010/main" val="4515316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4954" y="1447800"/>
            <a:ext cx="3401064" cy="1447800"/>
          </a:xfrm>
        </p:spPr>
        <p:txBody>
          <a:bodyPr anchor="b"/>
          <a:lstStyle>
            <a:lvl1pPr algn="l">
              <a:defRPr sz="2400" b="0"/>
            </a:lvl1pPr>
          </a:lstStyle>
          <a:p>
            <a:r>
              <a:rPr lang="ru-RU" smtClean="0"/>
              <a:t>Образец заголовка</a:t>
            </a:r>
            <a:endParaRPr lang="ru-RU" dirty="0"/>
          </a:p>
        </p:txBody>
      </p:sp>
      <p:sp>
        <p:nvSpPr>
          <p:cNvPr id="3" name="Объект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Текст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Дата 4"/>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5" name="Нижний колонтитул 5"/>
          <p:cNvSpPr>
            <a:spLocks noGrp="1"/>
          </p:cNvSpPr>
          <p:nvPr>
            <p:ph type="ftr" sz="quarter" idx="11"/>
          </p:nvPr>
        </p:nvSpPr>
        <p:spPr/>
        <p:txBody>
          <a:bodyPr/>
          <a:lstStyle/>
          <a:p>
            <a:endParaRPr lang="ru-RU" dirty="0"/>
          </a:p>
        </p:txBody>
      </p:sp>
      <p:sp>
        <p:nvSpPr>
          <p:cNvPr id="6" name="Номер слайда 6"/>
          <p:cNvSpPr>
            <a:spLocks noGrp="1"/>
          </p:cNvSpPr>
          <p:nvPr>
            <p:ph type="sldNum" sz="quarter" idx="12"/>
          </p:nvPr>
        </p:nvSpPr>
        <p:spPr/>
        <p:txBody>
          <a:bodyPr/>
          <a:lstStyle/>
          <a:p>
            <a:fld id="{BA875541-8164-4CC7-9F2F-6F0C49BB858D}" type="slidenum">
              <a:rPr lang="ru-RU" smtClean="0"/>
              <a:t>‹#›</a:t>
            </a:fld>
            <a:endParaRPr lang="ru-RU" dirty="0"/>
          </a:p>
        </p:txBody>
      </p:sp>
    </p:spTree>
    <p:extLst>
      <p:ext uri="{BB962C8B-B14F-4D97-AF65-F5344CB8AC3E}">
        <p14:creationId xmlns:p14="http://schemas.microsoft.com/office/powerpoint/2010/main" val="175798923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3907" y="1854192"/>
            <a:ext cx="5092906" cy="1574808"/>
          </a:xfrm>
        </p:spPr>
        <p:txBody>
          <a:bodyPr anchor="b">
            <a:normAutofit/>
          </a:bodyPr>
          <a:lstStyle>
            <a:lvl1pPr algn="l">
              <a:defRPr sz="3600" b="0"/>
            </a:lvl1pPr>
          </a:lstStyle>
          <a:p>
            <a:r>
              <a:rPr lang="ru-RU" smtClean="0"/>
              <a:t>Образец заголовка</a:t>
            </a:r>
            <a:endParaRPr lang="ru-RU" dirty="0"/>
          </a:p>
        </p:txBody>
      </p:sp>
      <p:sp>
        <p:nvSpPr>
          <p:cNvPr id="3" name="Рисунок 2"/>
          <p:cNvSpPr>
            <a:spLocks noGrp="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dirty="0"/>
          </a:p>
        </p:txBody>
      </p:sp>
      <p:sp>
        <p:nvSpPr>
          <p:cNvPr id="4" name="Текст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0FF0622-75E4-48B8-A617-5428CA5926CE}" type="datetimeFigureOut">
              <a:rPr lang="ru-RU" smtClean="0"/>
              <a:t>09.05.15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A875541-8164-4CC7-9F2F-6F0C49BB858D}" type="slidenum">
              <a:rPr lang="ru-RU" smtClean="0"/>
              <a:t>‹#›</a:t>
            </a:fld>
            <a:endParaRPr lang="ru-RU" dirty="0"/>
          </a:p>
        </p:txBody>
      </p:sp>
    </p:spTree>
    <p:extLst>
      <p:ext uri="{BB962C8B-B14F-4D97-AF65-F5344CB8AC3E}">
        <p14:creationId xmlns:p14="http://schemas.microsoft.com/office/powerpoint/2010/main" val="66908596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3" name="Овал 12"/>
          <p:cNvSpPr/>
          <p:nvPr/>
        </p:nvSpPr>
        <p:spPr>
          <a:xfrm>
            <a:off x="-153988"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p>
        </p:txBody>
      </p:sp>
      <p:sp>
        <p:nvSpPr>
          <p:cNvPr id="15" name="Овал 14"/>
          <p:cNvSpPr/>
          <p:nvPr/>
        </p:nvSpPr>
        <p:spPr>
          <a:xfrm>
            <a:off x="-839788" y="2895600"/>
            <a:ext cx="2362200" cy="2362200"/>
          </a:xfrm>
          <a:prstGeom prst="ellipse">
            <a:avLst/>
          </a:prstGeom>
          <a:gradFill flip="none" rotWithShape="1">
            <a:gsLst>
              <a:gs pos="0">
                <a:schemeClr val="accent1">
                  <a:lumMod val="60000"/>
                  <a:lumOff val="40000"/>
                  <a:alpha val="8000"/>
                </a:schemeClr>
              </a:gs>
              <a:gs pos="71000">
                <a:schemeClr val="bg2">
                  <a:lumMod val="60000"/>
                  <a:lumOff val="40000"/>
                  <a:alpha val="0"/>
                </a:schemeClr>
              </a:gs>
              <a:gs pos="36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p>
        </p:txBody>
      </p:sp>
      <p:sp>
        <p:nvSpPr>
          <p:cNvPr id="16" name="Овал 15"/>
          <p:cNvSpPr/>
          <p:nvPr/>
        </p:nvSpPr>
        <p:spPr>
          <a:xfrm>
            <a:off x="860901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p>
        </p:txBody>
      </p:sp>
      <p:sp>
        <p:nvSpPr>
          <p:cNvPr id="17" name="Овал 16"/>
          <p:cNvSpPr/>
          <p:nvPr/>
        </p:nvSpPr>
        <p:spPr>
          <a:xfrm>
            <a:off x="7999412" y="-457200"/>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p>
        </p:txBody>
      </p:sp>
      <p:sp>
        <p:nvSpPr>
          <p:cNvPr id="18" name="Овал 17"/>
          <p:cNvSpPr/>
          <p:nvPr/>
        </p:nvSpPr>
        <p:spPr>
          <a:xfrm>
            <a:off x="8609012" y="6096000"/>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p>
        </p:txBody>
      </p:sp>
      <p:sp>
        <p:nvSpPr>
          <p:cNvPr id="14" name="Прямоугольник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ru-RU" dirty="0" smtClean="0"/>
              <a:t>Образец заголовка</a:t>
            </a:r>
            <a:endParaRPr lang="ru-RU" dirty="0"/>
          </a:p>
        </p:txBody>
      </p:sp>
      <p:sp>
        <p:nvSpPr>
          <p:cNvPr id="3" name="Текст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0FF0622-75E4-48B8-A617-5428CA5926CE}" type="datetimeFigureOut">
              <a:rPr lang="ru-RU" smtClean="0"/>
              <a:t>09.05.15</a:t>
            </a:fld>
            <a:endParaRPr lang="ru-RU" dirty="0"/>
          </a:p>
        </p:txBody>
      </p:sp>
      <p:sp>
        <p:nvSpPr>
          <p:cNvPr id="5" name="Нижний колонтитул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ru-RU" dirty="0"/>
          </a:p>
        </p:txBody>
      </p:sp>
      <p:sp>
        <p:nvSpPr>
          <p:cNvPr id="6" name="Номер слайда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BA875541-8164-4CC7-9F2F-6F0C49BB858D}" type="slidenum">
              <a:rPr lang="ru-RU" smtClean="0"/>
              <a:t>‹#›</a:t>
            </a:fld>
            <a:endParaRPr lang="ru-RU" dirty="0"/>
          </a:p>
        </p:txBody>
      </p:sp>
    </p:spTree>
    <p:extLst>
      <p:ext uri="{BB962C8B-B14F-4D97-AF65-F5344CB8AC3E}">
        <p14:creationId xmlns:p14="http://schemas.microsoft.com/office/powerpoint/2010/main" val="1563467285"/>
      </p:ext>
    </p:extLst>
  </p:cSld>
  <p:clrMap bg1="dk1" tx1="lt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Lst>
  <p:timing>
    <p:tnLst>
      <p:par>
        <p:cTn id="1" dur="indefinite" restart="never" nodeType="tmRoot"/>
      </p:par>
    </p:tnLst>
  </p:timing>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ct val="20000"/>
        </a:spcBef>
        <a:spcAft>
          <a:spcPts val="60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ct val="20000"/>
        </a:spcBef>
        <a:spcAft>
          <a:spcPts val="60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ct val="20000"/>
        </a:spcBef>
        <a:spcAft>
          <a:spcPts val="60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ct val="20000"/>
        </a:spcBef>
        <a:spcAft>
          <a:spcPts val="60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6pPr>
      <a:lvl7pPr marL="29718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7pPr>
      <a:lvl8pPr marL="34290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8pPr>
      <a:lvl9pPr marL="38862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pPr algn="l" defTabSz="457200">
              <a:spcBef>
                <a:spcPts val="0"/>
              </a:spcBef>
              <a:buNone/>
            </a:pPr>
            <a:r>
              <a:rPr lang="ru-RU" sz="4800" b="0" i="0" dirty="0" smtClean="0">
                <a:solidFill>
                  <a:srgbClr val="EBEBEB"/>
                </a:solidFill>
                <a:latin typeface="Century Gothic"/>
                <a:ea typeface="+mj-ea"/>
                <a:cs typeface="+mj-cs"/>
              </a:rPr>
              <a:t>Особенности литературы русского зарубежья</a:t>
            </a:r>
            <a:endParaRPr lang="ru-RU" sz="4800" b="0" i="0" dirty="0">
              <a:solidFill>
                <a:srgbClr val="EBEBEB"/>
              </a:solidFill>
              <a:latin typeface="Century Gothic"/>
              <a:ea typeface="+mj-ea"/>
              <a:cs typeface="+mj-cs"/>
            </a:endParaRPr>
          </a:p>
        </p:txBody>
      </p:sp>
      <p:sp>
        <p:nvSpPr>
          <p:cNvPr id="3" name="Подзаголовок 2"/>
          <p:cNvSpPr>
            <a:spLocks noGrp="1"/>
          </p:cNvSpPr>
          <p:nvPr>
            <p:ph type="subTitle" idx="1"/>
          </p:nvPr>
        </p:nvSpPr>
        <p:spPr/>
        <p:txBody>
          <a:bodyPr/>
          <a:lstStyle/>
          <a:p>
            <a:pPr marL="0" indent="0" algn="l">
              <a:buNone/>
            </a:pPr>
            <a:endParaRPr lang="ru-RU" b="0" i="0" dirty="0">
              <a:solidFill>
                <a:srgbClr val="F5A408"/>
              </a:solidFill>
            </a:endParaRPr>
          </a:p>
        </p:txBody>
      </p:sp>
    </p:spTree>
    <p:extLst>
      <p:ext uri="{BB962C8B-B14F-4D97-AF65-F5344CB8AC3E}">
        <p14:creationId xmlns:p14="http://schemas.microsoft.com/office/powerpoint/2010/main" val="40054406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6866" y="220898"/>
            <a:ext cx="9404723" cy="809412"/>
          </a:xfrm>
        </p:spPr>
        <p:txBody>
          <a:bodyPr/>
          <a:lstStyle/>
          <a:p>
            <a:r>
              <a:rPr lang="ru-RU" sz="3600" b="1" dirty="0" smtClean="0"/>
              <a:t>Литература русского зарубежья</a:t>
            </a:r>
            <a:endParaRPr lang="ru-RU" sz="3600" dirty="0"/>
          </a:p>
        </p:txBody>
      </p:sp>
      <p:sp>
        <p:nvSpPr>
          <p:cNvPr id="3" name="Объект 2"/>
          <p:cNvSpPr>
            <a:spLocks noGrp="1"/>
          </p:cNvSpPr>
          <p:nvPr>
            <p:ph idx="1"/>
          </p:nvPr>
        </p:nvSpPr>
        <p:spPr>
          <a:xfrm>
            <a:off x="141106" y="1228672"/>
            <a:ext cx="11720336" cy="2699384"/>
          </a:xfrm>
        </p:spPr>
        <p:txBody>
          <a:bodyPr>
            <a:normAutofit fontScale="85000" lnSpcReduction="10000"/>
          </a:bodyPr>
          <a:lstStyle/>
          <a:p>
            <a:pPr algn="just"/>
            <a:r>
              <a:rPr lang="ru-RU" dirty="0" smtClean="0"/>
              <a:t>Ветвь</a:t>
            </a:r>
            <a:r>
              <a:rPr lang="ru-RU" dirty="0"/>
              <a:t> русской литературы, возникшая после 1917 года за пределами Советской России и </a:t>
            </a:r>
            <a:r>
              <a:rPr lang="ru-RU" dirty="0" smtClean="0"/>
              <a:t>СССР.</a:t>
            </a:r>
            <a:endParaRPr lang="ru-RU" dirty="0"/>
          </a:p>
          <a:p>
            <a:pPr algn="just"/>
            <a:r>
              <a:rPr lang="ru-RU" dirty="0"/>
              <a:t>Литература русского зарубежья делится на три периода, соответствующие трём волнам в истории русской эмиграции:</a:t>
            </a:r>
          </a:p>
          <a:p>
            <a:pPr algn="just"/>
            <a:r>
              <a:rPr lang="ru-RU" dirty="0"/>
              <a:t>1918—1940 годы — первая волна,</a:t>
            </a:r>
          </a:p>
          <a:p>
            <a:pPr algn="just"/>
            <a:r>
              <a:rPr lang="ru-RU" dirty="0"/>
              <a:t>1940—1950-е (или середина 1960-х) годы — вторая волна,</a:t>
            </a:r>
          </a:p>
          <a:p>
            <a:pPr algn="just"/>
            <a:r>
              <a:rPr lang="ru-RU" dirty="0"/>
              <a:t>1960 (или середина 1960-х) — 1980-е годы — третья волна.</a:t>
            </a:r>
          </a:p>
          <a:p>
            <a:pPr algn="just"/>
            <a:r>
              <a:rPr lang="ru-RU" dirty="0"/>
              <a:t>Социальные и культурные обстоятельства каждой волны оказывали непосредственное влияние на развитие литературы русского зарубежья и её </a:t>
            </a:r>
            <a:r>
              <a:rPr lang="ru-RU" dirty="0" smtClean="0"/>
              <a:t>жанров.</a:t>
            </a:r>
            <a:endParaRPr lang="ru-RU" dirty="0"/>
          </a:p>
        </p:txBody>
      </p:sp>
      <p:pic>
        <p:nvPicPr>
          <p:cNvPr id="1026" name="Picture 2" descr="http://vignette2.wikia.nocookie.net/althistory/images/4/4d/%D0%9A%D0%B0%D1%80%D1%82%D0%B0_%D0%A1%D0%A1%D0%A1%D0%A0_%D0%B8_%D0%BC%D0%B8%D1%80%D0%B0_(%D0%9C%D0%9A%D0%9A).png/revision/latest?cb=20140508144211&amp;path-prefix=r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6866" y="4126418"/>
            <a:ext cx="5112671" cy="2538157"/>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5465024" y="6116323"/>
            <a:ext cx="1622560" cy="369332"/>
          </a:xfrm>
          <a:prstGeom prst="rect">
            <a:avLst/>
          </a:prstGeom>
        </p:spPr>
        <p:txBody>
          <a:bodyPr wrap="none">
            <a:spAutoFit/>
          </a:bodyPr>
          <a:lstStyle/>
          <a:p>
            <a:r>
              <a:rPr lang="ru-RU" dirty="0"/>
              <a:t>карта СССР</a:t>
            </a:r>
          </a:p>
        </p:txBody>
      </p:sp>
    </p:spTree>
    <p:extLst>
      <p:ext uri="{BB962C8B-B14F-4D97-AF65-F5344CB8AC3E}">
        <p14:creationId xmlns:p14="http://schemas.microsoft.com/office/powerpoint/2010/main" val="31401659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6866" y="220898"/>
            <a:ext cx="9404723" cy="809412"/>
          </a:xfrm>
        </p:spPr>
        <p:txBody>
          <a:bodyPr/>
          <a:lstStyle/>
          <a:p>
            <a:r>
              <a:rPr lang="ru-RU" sz="3600" dirty="0"/>
              <a:t>Первая волна эмиграции (1918—1940)</a:t>
            </a:r>
          </a:p>
        </p:txBody>
      </p:sp>
      <p:sp>
        <p:nvSpPr>
          <p:cNvPr id="3" name="Объект 2"/>
          <p:cNvSpPr>
            <a:spLocks noGrp="1"/>
          </p:cNvSpPr>
          <p:nvPr>
            <p:ph idx="1"/>
          </p:nvPr>
        </p:nvSpPr>
        <p:spPr>
          <a:xfrm>
            <a:off x="475957" y="1512005"/>
            <a:ext cx="8281678" cy="4772885"/>
          </a:xfrm>
        </p:spPr>
        <p:txBody>
          <a:bodyPr>
            <a:normAutofit lnSpcReduction="10000"/>
          </a:bodyPr>
          <a:lstStyle/>
          <a:p>
            <a:pPr marL="347472" indent="-347472" algn="just">
              <a:spcBef>
                <a:spcPts val="480"/>
              </a:spcBef>
              <a:buClr>
                <a:srgbClr val="F5A408"/>
              </a:buClr>
              <a:buFont typeface="Wingdings 3"/>
              <a:buChar char=""/>
            </a:pPr>
            <a:r>
              <a:rPr lang="ru-RU" sz="1700" dirty="0"/>
              <a:t>После революции 1917 года в связи со сложившейся политической обстановкой из страны отъезжало большое количество </a:t>
            </a:r>
            <a:r>
              <a:rPr lang="ru-RU" sz="1700" dirty="0" smtClean="0"/>
              <a:t>граждан</a:t>
            </a:r>
            <a:r>
              <a:rPr lang="ru-RU" sz="1700" dirty="0"/>
              <a:t>.</a:t>
            </a:r>
            <a:r>
              <a:rPr lang="ru-RU" sz="1700" dirty="0" smtClean="0"/>
              <a:t> Начавшаяся </a:t>
            </a:r>
            <a:r>
              <a:rPr lang="ru-RU" sz="1700" dirty="0"/>
              <a:t>в 1918 году первая волна русской эмиграции была массовым явлением </a:t>
            </a:r>
            <a:r>
              <a:rPr lang="ru-RU" sz="1700" dirty="0" smtClean="0"/>
              <a:t>и </a:t>
            </a:r>
            <a:r>
              <a:rPr lang="ru-RU" sz="1700" dirty="0"/>
              <a:t>продолжалась до начала Второй мировой войны и оккупации </a:t>
            </a:r>
            <a:r>
              <a:rPr lang="ru-RU" sz="1700" dirty="0" smtClean="0"/>
              <a:t>Парижа. </a:t>
            </a:r>
            <a:r>
              <a:rPr lang="ru-RU" sz="1700" dirty="0"/>
              <a:t>В этот период значительная часть русской интеллигенции </a:t>
            </a:r>
            <a:r>
              <a:rPr lang="ru-RU" sz="1700" dirty="0" smtClean="0"/>
              <a:t>эмигрировали </a:t>
            </a:r>
            <a:r>
              <a:rPr lang="ru-RU" sz="1700" dirty="0"/>
              <a:t>или были высланы из </a:t>
            </a:r>
            <a:r>
              <a:rPr lang="ru-RU" sz="1700" dirty="0" smtClean="0"/>
              <a:t>страны. </a:t>
            </a:r>
          </a:p>
          <a:p>
            <a:pPr marL="347472" indent="-347472" algn="just">
              <a:spcBef>
                <a:spcPts val="480"/>
              </a:spcBef>
              <a:buClr>
                <a:srgbClr val="F5A408"/>
              </a:buClr>
              <a:buFont typeface="Wingdings 3"/>
              <a:buChar char=""/>
            </a:pPr>
            <a:r>
              <a:rPr lang="ru-RU" sz="1800" dirty="0" smtClean="0"/>
              <a:t>Несмотря </a:t>
            </a:r>
            <a:r>
              <a:rPr lang="ru-RU" sz="1800" dirty="0"/>
              <a:t>на отсутствие массового читателя и непростое материальное положение большинства писателей, русская зарубежная литература активно развивалась. Выделялось старшее поколение, которое придерживалось направления «сохранения заветов» (И. Бунин, Д. Мережковский), младшее поколение, ценившее драматический опыт эмиграции (Г. Иванов, «Парижская нота»), «незамеченное поколение», писатели, осваивавшие западные традиции (В. Набоков, Г. Газданов).</a:t>
            </a:r>
          </a:p>
          <a:p>
            <a:pPr algn="just"/>
            <a:r>
              <a:rPr lang="ru-RU" sz="1800" dirty="0"/>
              <a:t>Некоторые исследователи считают, что работы писателей первой волны эмиграции имеют большее культурное и литературное значение, чем творчество авторов второй и </a:t>
            </a:r>
            <a:r>
              <a:rPr lang="ru-RU" sz="1800" dirty="0" smtClean="0"/>
              <a:t>третьей.</a:t>
            </a:r>
            <a:endParaRPr lang="ru-RU" sz="1800" dirty="0"/>
          </a:p>
        </p:txBody>
      </p:sp>
      <p:pic>
        <p:nvPicPr>
          <p:cNvPr id="2050" name="Picture 2" descr="https://upload.wikimedia.org/wikipedia/commons/thumb/3/3e/Bunin_Ivan_1937.jpg/220px-Bunin_Ivan_193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31121" y="1218626"/>
            <a:ext cx="2771264" cy="3640433"/>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9434886" y="5047375"/>
            <a:ext cx="2163734" cy="338554"/>
          </a:xfrm>
          <a:prstGeom prst="rect">
            <a:avLst/>
          </a:prstGeom>
        </p:spPr>
        <p:txBody>
          <a:bodyPr wrap="none">
            <a:spAutoFit/>
          </a:bodyPr>
          <a:lstStyle/>
          <a:p>
            <a:pPr algn="ctr"/>
            <a:r>
              <a:rPr lang="ru-RU" sz="1600" dirty="0">
                <a:latin typeface="Arial" panose="020B0604020202020204" pitchFamily="34" charset="0"/>
              </a:rPr>
              <a:t>И. Бунин в 1937 году</a:t>
            </a:r>
            <a:endParaRPr lang="ru-RU" sz="1600" dirty="0"/>
          </a:p>
        </p:txBody>
      </p:sp>
    </p:spTree>
    <p:extLst>
      <p:ext uri="{BB962C8B-B14F-4D97-AF65-F5344CB8AC3E}">
        <p14:creationId xmlns:p14="http://schemas.microsoft.com/office/powerpoint/2010/main" val="3566228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592" y="208019"/>
            <a:ext cx="9404723" cy="629108"/>
          </a:xfrm>
        </p:spPr>
        <p:txBody>
          <a:bodyPr/>
          <a:lstStyle/>
          <a:p>
            <a:r>
              <a:rPr lang="ru-RU" sz="2800" dirty="0"/>
              <a:t>Вторая волна эмиграции (1940—1950-е годы)</a:t>
            </a:r>
          </a:p>
        </p:txBody>
      </p:sp>
      <p:sp>
        <p:nvSpPr>
          <p:cNvPr id="3" name="Объект 2"/>
          <p:cNvSpPr>
            <a:spLocks noGrp="1"/>
          </p:cNvSpPr>
          <p:nvPr>
            <p:ph idx="1"/>
          </p:nvPr>
        </p:nvSpPr>
        <p:spPr>
          <a:xfrm>
            <a:off x="398682" y="983972"/>
            <a:ext cx="8230163" cy="5571374"/>
          </a:xfrm>
        </p:spPr>
        <p:txBody>
          <a:bodyPr>
            <a:normAutofit/>
          </a:bodyPr>
          <a:lstStyle/>
          <a:p>
            <a:pPr algn="just"/>
            <a:r>
              <a:rPr lang="ru-RU" dirty="0"/>
              <a:t>В конце Второй мировой войны началась вторая волна эмиграции, которая уже не отличалась такой массовостью, как </a:t>
            </a:r>
            <a:r>
              <a:rPr lang="ru-RU" dirty="0" smtClean="0"/>
              <a:t>первая. </a:t>
            </a:r>
            <a:r>
              <a:rPr lang="ru-RU" dirty="0"/>
              <a:t>Значительная её часть состояла из так называемых «перемещённых лиц</a:t>
            </a:r>
            <a:r>
              <a:rPr lang="ru-RU" dirty="0" smtClean="0"/>
              <a:t>». </a:t>
            </a:r>
            <a:r>
              <a:rPr lang="ru-RU" dirty="0"/>
              <a:t>Большая часть эмигрировала в Германию </a:t>
            </a:r>
            <a:r>
              <a:rPr lang="ru-RU" dirty="0" smtClean="0"/>
              <a:t>и США</a:t>
            </a:r>
            <a:r>
              <a:rPr lang="ru-RU" dirty="0"/>
              <a:t>. Оказавшиеся в тяжёлых условиях эмиграции поэты и писатели посвящали немалую часть своего творчества теме войны, плена, большевистского </a:t>
            </a:r>
            <a:r>
              <a:rPr lang="ru-RU" dirty="0" smtClean="0"/>
              <a:t>террора. </a:t>
            </a:r>
            <a:r>
              <a:rPr lang="ru-RU" dirty="0"/>
              <a:t>Среди эмигрировавших авторов — Д. Кленовский, В. Синкевич, Б. Ширяев, Н. </a:t>
            </a:r>
            <a:r>
              <a:rPr lang="ru-RU" dirty="0" err="1"/>
              <a:t>Моршен</a:t>
            </a:r>
            <a:r>
              <a:rPr lang="ru-RU" dirty="0"/>
              <a:t>, Н. </a:t>
            </a:r>
            <a:r>
              <a:rPr lang="ru-RU" dirty="0" err="1"/>
              <a:t>Нароков</a:t>
            </a:r>
            <a:r>
              <a:rPr lang="ru-RU" dirty="0"/>
              <a:t>, одним из наиболее видных поэтов второй волны критиками </a:t>
            </a:r>
            <a:r>
              <a:rPr lang="ru-RU" dirty="0" smtClean="0"/>
              <a:t>считается И</a:t>
            </a:r>
            <a:r>
              <a:rPr lang="ru-RU" dirty="0"/>
              <a:t>. Елагин.</a:t>
            </a:r>
          </a:p>
          <a:p>
            <a:pPr algn="just"/>
            <a:r>
              <a:rPr lang="ru-RU" dirty="0"/>
              <a:t>Некоторые исследователи относят к второй волне эмиграции Ю. Иваска, И. Чиннова, Б. </a:t>
            </a:r>
            <a:r>
              <a:rPr lang="ru-RU" dirty="0" err="1" smtClean="0"/>
              <a:t>Нарциссова</a:t>
            </a:r>
            <a:r>
              <a:rPr lang="ru-RU" dirty="0" smtClean="0"/>
              <a:t>, </a:t>
            </a:r>
            <a:r>
              <a:rPr lang="ru-RU" dirty="0"/>
              <a:t>живших в 1920—1930-х годах в прибалтийских государствах, находившихся на окраине литературной жизни русского зарубежья.</a:t>
            </a:r>
          </a:p>
        </p:txBody>
      </p:sp>
      <p:pic>
        <p:nvPicPr>
          <p:cNvPr id="3074" name="Picture 2" descr="http://www.rulex.ru/portret/05-06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22042" y="1437663"/>
            <a:ext cx="2913648" cy="2894224"/>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9574315" y="4614421"/>
            <a:ext cx="1809102" cy="369332"/>
          </a:xfrm>
          <a:prstGeom prst="rect">
            <a:avLst/>
          </a:prstGeom>
        </p:spPr>
        <p:txBody>
          <a:bodyPr wrap="square">
            <a:spAutoFit/>
          </a:bodyPr>
          <a:lstStyle/>
          <a:p>
            <a:pPr algn="ctr"/>
            <a:r>
              <a:rPr lang="ru-RU" dirty="0"/>
              <a:t>И. Елагин</a:t>
            </a:r>
          </a:p>
        </p:txBody>
      </p:sp>
    </p:spTree>
    <p:extLst>
      <p:ext uri="{BB962C8B-B14F-4D97-AF65-F5344CB8AC3E}">
        <p14:creationId xmlns:p14="http://schemas.microsoft.com/office/powerpoint/2010/main" val="18827668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077" y="195140"/>
            <a:ext cx="9404723" cy="680623"/>
          </a:xfrm>
        </p:spPr>
        <p:txBody>
          <a:bodyPr/>
          <a:lstStyle/>
          <a:p>
            <a:pPr>
              <a:spcBef>
                <a:spcPts val="0"/>
              </a:spcBef>
            </a:pPr>
            <a:r>
              <a:rPr lang="ru-RU" sz="3200" dirty="0"/>
              <a:t>Третья волна эмиграции (1960—1980-е годы)</a:t>
            </a:r>
            <a:r>
              <a:rPr lang="ru-RU" dirty="0"/>
              <a:t/>
            </a:r>
            <a:br>
              <a:rPr lang="ru-RU" dirty="0"/>
            </a:br>
            <a:endParaRPr lang="ru-RU" sz="4200" b="0" i="0" dirty="0">
              <a:solidFill>
                <a:srgbClr val="EBEBEB"/>
              </a:solidFill>
              <a:latin typeface="Century Gothic"/>
              <a:ea typeface="+mj-ea"/>
              <a:cs typeface="+mj-cs"/>
            </a:endParaRPr>
          </a:p>
        </p:txBody>
      </p:sp>
      <p:sp>
        <p:nvSpPr>
          <p:cNvPr id="3" name="Объект 2"/>
          <p:cNvSpPr>
            <a:spLocks noGrp="1"/>
          </p:cNvSpPr>
          <p:nvPr>
            <p:ph idx="1"/>
          </p:nvPr>
        </p:nvSpPr>
        <p:spPr>
          <a:xfrm>
            <a:off x="485126" y="1022608"/>
            <a:ext cx="8555843" cy="5288040"/>
          </a:xfrm>
        </p:spPr>
        <p:txBody>
          <a:bodyPr>
            <a:normAutofit fontScale="92500" lnSpcReduction="10000"/>
          </a:bodyPr>
          <a:lstStyle/>
          <a:p>
            <a:pPr algn="just"/>
            <a:r>
              <a:rPr lang="ru-RU" dirty="0"/>
              <a:t>Третья волна связана в большей степени с поколением «шестидесятников» и их не оправдавшимися надеждами на перемены после хрущёвской </a:t>
            </a:r>
            <a:r>
              <a:rPr lang="ru-RU" dirty="0" smtClean="0"/>
              <a:t>оттепели. </a:t>
            </a:r>
            <a:r>
              <a:rPr lang="ru-RU" dirty="0"/>
              <a:t>После посещения Н. С. Хрущёвым в 1962 году выставки художников-авангардистов начался период гонений на творческую интеллигенцию и ограничений свобод</a:t>
            </a:r>
            <a:r>
              <a:rPr lang="ru-RU" dirty="0" smtClean="0"/>
              <a:t>.</a:t>
            </a:r>
            <a:r>
              <a:rPr lang="ru-RU" dirty="0"/>
              <a:t> В 1966 году был выслан первый писатель — В. </a:t>
            </a:r>
            <a:r>
              <a:rPr lang="ru-RU" dirty="0" err="1"/>
              <a:t>Тарсис</a:t>
            </a:r>
            <a:r>
              <a:rPr lang="ru-RU" dirty="0"/>
              <a:t>. Многие деятели науки и культуры стали выезжать из страны после изгнания А. Солженицына в 1974 году, эмигрируя в основном в США</a:t>
            </a:r>
            <a:r>
              <a:rPr lang="ru-RU" dirty="0" smtClean="0"/>
              <a:t>, Францию</a:t>
            </a:r>
            <a:r>
              <a:rPr lang="ru-RU" dirty="0"/>
              <a:t>, Германию, </a:t>
            </a:r>
            <a:r>
              <a:rPr lang="ru-RU" dirty="0" smtClean="0"/>
              <a:t>Израиль.</a:t>
            </a:r>
            <a:endParaRPr lang="ru-RU" dirty="0"/>
          </a:p>
          <a:p>
            <a:pPr algn="just"/>
            <a:r>
              <a:rPr lang="ru-RU" dirty="0"/>
              <a:t>Представители третьей волны отличались от «старой эмиграции», часто были склонны к авангарду, постмодернизму, находясь под впечатлением не русской классики, а модной в 1960-х годах американской и латиноамериканской литературы, произведений М. Цветаевой, Б. Пастернака, А. </a:t>
            </a:r>
            <a:r>
              <a:rPr lang="ru-RU" dirty="0" smtClean="0"/>
              <a:t>Платонова. </a:t>
            </a:r>
            <a:r>
              <a:rPr lang="ru-RU" dirty="0"/>
              <a:t>Среди крупных представителей третьей волны — В. Аксёнов, Г. </a:t>
            </a:r>
            <a:r>
              <a:rPr lang="ru-RU" dirty="0" err="1"/>
              <a:t>Владимов</a:t>
            </a:r>
            <a:r>
              <a:rPr lang="ru-RU" dirty="0"/>
              <a:t>, В. Войнович</a:t>
            </a:r>
            <a:r>
              <a:rPr lang="ru-RU" dirty="0" smtClean="0"/>
              <a:t>, А</a:t>
            </a:r>
            <a:r>
              <a:rPr lang="ru-RU" dirty="0"/>
              <a:t>. Зиновьев, Ю. </a:t>
            </a:r>
            <a:r>
              <a:rPr lang="ru-RU" dirty="0" err="1"/>
              <a:t>Мамлеев</a:t>
            </a:r>
            <a:r>
              <a:rPr lang="ru-RU" dirty="0"/>
              <a:t>, А. Синявский, С. Довлатов, И. </a:t>
            </a:r>
            <a:r>
              <a:rPr lang="ru-RU" dirty="0" smtClean="0"/>
              <a:t>Бродский.</a:t>
            </a:r>
            <a:endParaRPr lang="ru-RU" dirty="0"/>
          </a:p>
        </p:txBody>
      </p:sp>
      <p:pic>
        <p:nvPicPr>
          <p:cNvPr id="4098" name="Picture 2" descr="http://www.100bestbooks.ru/pictures/autors/solzhenitsy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98544" y="1288833"/>
            <a:ext cx="2552079" cy="3360239"/>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9572545" y="4877476"/>
            <a:ext cx="2004075" cy="369332"/>
          </a:xfrm>
          <a:prstGeom prst="rect">
            <a:avLst/>
          </a:prstGeom>
        </p:spPr>
        <p:txBody>
          <a:bodyPr wrap="none">
            <a:spAutoFit/>
          </a:bodyPr>
          <a:lstStyle/>
          <a:p>
            <a:pPr algn="ctr"/>
            <a:r>
              <a:rPr lang="ru-RU" dirty="0"/>
              <a:t>А. </a:t>
            </a:r>
            <a:r>
              <a:rPr lang="ru-RU" dirty="0" smtClean="0"/>
              <a:t>Солженицын</a:t>
            </a:r>
            <a:endParaRPr lang="ru-RU" dirty="0"/>
          </a:p>
        </p:txBody>
      </p:sp>
    </p:spTree>
    <p:extLst>
      <p:ext uri="{BB962C8B-B14F-4D97-AF65-F5344CB8AC3E}">
        <p14:creationId xmlns:p14="http://schemas.microsoft.com/office/powerpoint/2010/main" val="19196973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75957" y="1512005"/>
            <a:ext cx="8281678" cy="4772885"/>
          </a:xfrm>
        </p:spPr>
        <p:txBody>
          <a:bodyPr>
            <a:normAutofit/>
          </a:bodyPr>
          <a:lstStyle/>
          <a:p>
            <a:pPr marL="347472" indent="-347472" algn="just">
              <a:spcBef>
                <a:spcPts val="480"/>
              </a:spcBef>
              <a:buClr>
                <a:srgbClr val="F5A408"/>
              </a:buClr>
              <a:buFont typeface="Wingdings 3"/>
              <a:buChar char=""/>
            </a:pPr>
            <a:r>
              <a:rPr lang="ru-RU" sz="1800" dirty="0" smtClean="0"/>
              <a:t>Солженицын </a:t>
            </a:r>
            <a:r>
              <a:rPr lang="ru-RU" sz="1800" dirty="0"/>
              <a:t>создает в изгнании роман-эпопею </a:t>
            </a:r>
            <a:r>
              <a:rPr lang="ru-RU" sz="1800" i="1" dirty="0"/>
              <a:t>Красное колесо</a:t>
            </a:r>
            <a:r>
              <a:rPr lang="ru-RU" sz="1800" dirty="0"/>
              <a:t>, в котором обращается к ключевым событиям русской истории </a:t>
            </a:r>
            <a:r>
              <a:rPr lang="ru-RU" sz="1800" dirty="0" err="1" smtClean="0"/>
              <a:t>ХХв</a:t>
            </a:r>
            <a:r>
              <a:rPr lang="ru-RU" sz="1800" dirty="0" smtClean="0"/>
              <a:t>: </a:t>
            </a:r>
            <a:r>
              <a:rPr lang="ru-RU" sz="1800" dirty="0" smtClean="0"/>
              <a:t>Первой мировой войне, Февральской</a:t>
            </a:r>
            <a:r>
              <a:rPr lang="ru-RU" sz="1800" dirty="0"/>
              <a:t> </a:t>
            </a:r>
            <a:r>
              <a:rPr lang="ru-RU" sz="1800" dirty="0" smtClean="0"/>
              <a:t>и</a:t>
            </a:r>
            <a:r>
              <a:rPr lang="ru-RU" sz="1800" dirty="0"/>
              <a:t> </a:t>
            </a:r>
            <a:r>
              <a:rPr lang="ru-RU" sz="1800" dirty="0" smtClean="0"/>
              <a:t>Октябрьской революциях 1917 года</a:t>
            </a:r>
            <a:r>
              <a:rPr lang="ru-RU" sz="1800" dirty="0" smtClean="0"/>
              <a:t>. Он сам </a:t>
            </a:r>
            <a:r>
              <a:rPr lang="ru-RU" sz="1800" dirty="0" smtClean="0"/>
              <a:t>определил </a:t>
            </a:r>
            <a:r>
              <a:rPr lang="ru-RU" sz="1800" dirty="0"/>
              <a:t>жанр как «повествованье в отмеренных сроках</a:t>
            </a:r>
            <a:r>
              <a:rPr lang="ru-RU" sz="1800" dirty="0" smtClean="0"/>
              <a:t>»</a:t>
            </a:r>
          </a:p>
          <a:p>
            <a:pPr marL="347472" indent="-347472" algn="ctr">
              <a:spcBef>
                <a:spcPts val="480"/>
              </a:spcBef>
              <a:buClr>
                <a:srgbClr val="F5A408"/>
              </a:buClr>
              <a:buFont typeface="Wingdings 3"/>
              <a:buChar char=""/>
            </a:pPr>
            <a:r>
              <a:rPr lang="ru-RU" sz="1800" dirty="0"/>
              <a:t>Действие первое — РЕВОЛЮЦИЯ</a:t>
            </a:r>
          </a:p>
          <a:p>
            <a:pPr marL="347472" indent="-347472" algn="just">
              <a:spcBef>
                <a:spcPts val="480"/>
              </a:spcBef>
              <a:buClr>
                <a:srgbClr val="F5A408"/>
              </a:buClr>
              <a:buFont typeface="Wingdings 3"/>
              <a:buChar char=""/>
            </a:pPr>
            <a:r>
              <a:rPr lang="ru-RU" sz="1800" dirty="0"/>
              <a:t>Узел I — «Август Четырнадцатого»</a:t>
            </a:r>
          </a:p>
          <a:p>
            <a:pPr marL="347472" indent="-347472" algn="just">
              <a:spcBef>
                <a:spcPts val="480"/>
              </a:spcBef>
              <a:buClr>
                <a:srgbClr val="F5A408"/>
              </a:buClr>
              <a:buFont typeface="Wingdings 3"/>
              <a:buChar char=""/>
            </a:pPr>
            <a:r>
              <a:rPr lang="ru-RU" sz="1800" dirty="0"/>
              <a:t>Узел II — «Октябрь Шестнадцатого»</a:t>
            </a:r>
          </a:p>
          <a:p>
            <a:pPr marL="347472" indent="-347472" algn="just">
              <a:spcBef>
                <a:spcPts val="480"/>
              </a:spcBef>
              <a:buClr>
                <a:srgbClr val="F5A408"/>
              </a:buClr>
              <a:buFont typeface="Wingdings 3"/>
              <a:buChar char=""/>
            </a:pPr>
            <a:r>
              <a:rPr lang="ru-RU" sz="1800" dirty="0"/>
              <a:t>Узел III — «Март Семнадцатого»</a:t>
            </a:r>
          </a:p>
          <a:p>
            <a:pPr marL="347472" indent="-347472" algn="ctr">
              <a:spcBef>
                <a:spcPts val="480"/>
              </a:spcBef>
              <a:buClr>
                <a:srgbClr val="F5A408"/>
              </a:buClr>
              <a:buFont typeface="Wingdings 3"/>
              <a:buChar char=""/>
            </a:pPr>
            <a:r>
              <a:rPr lang="ru-RU" sz="1800" dirty="0"/>
              <a:t>Действие второе — НАРОДОПРАВСТВО</a:t>
            </a:r>
          </a:p>
          <a:p>
            <a:pPr marL="347472" indent="-347472" algn="just">
              <a:spcBef>
                <a:spcPts val="480"/>
              </a:spcBef>
              <a:buClr>
                <a:srgbClr val="F5A408"/>
              </a:buClr>
              <a:buFont typeface="Wingdings 3"/>
              <a:buChar char=""/>
            </a:pPr>
            <a:r>
              <a:rPr lang="ru-RU" sz="1800" dirty="0"/>
              <a:t>Узел IV — «Апрель Семнадцатого»</a:t>
            </a:r>
            <a:endParaRPr lang="ru-RU" sz="1800" dirty="0"/>
          </a:p>
        </p:txBody>
      </p:sp>
      <p:sp>
        <p:nvSpPr>
          <p:cNvPr id="5" name="Заголовок 1"/>
          <p:cNvSpPr txBox="1">
            <a:spLocks/>
          </p:cNvSpPr>
          <p:nvPr/>
        </p:nvSpPr>
        <p:spPr>
          <a:xfrm>
            <a:off x="118077" y="195140"/>
            <a:ext cx="9404723" cy="68062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0"/>
              </a:spcBef>
            </a:pPr>
            <a:r>
              <a:rPr lang="ru-RU" sz="3200" dirty="0" smtClean="0"/>
              <a:t>Третья волна эмиграции (1960—1980-е годы)</a:t>
            </a:r>
            <a:r>
              <a:rPr lang="ru-RU" dirty="0" smtClean="0"/>
              <a:t/>
            </a:r>
            <a:br>
              <a:rPr lang="ru-RU" dirty="0" smtClean="0"/>
            </a:br>
            <a:endParaRPr lang="ru-RU" dirty="0">
              <a:solidFill>
                <a:srgbClr val="EBEBEB"/>
              </a:solidFill>
              <a:latin typeface="Century Gothic"/>
            </a:endParaRPr>
          </a:p>
        </p:txBody>
      </p:sp>
      <p:pic>
        <p:nvPicPr>
          <p:cNvPr id="2050" name="Picture 2" descr="Красное колесо (обложка).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6879" y="2349839"/>
            <a:ext cx="2860130" cy="4333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42939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0956" y="130746"/>
            <a:ext cx="9404723" cy="848048"/>
          </a:xfrm>
        </p:spPr>
        <p:txBody>
          <a:bodyPr/>
          <a:lstStyle/>
          <a:p>
            <a:pPr>
              <a:spcBef>
                <a:spcPts val="0"/>
              </a:spcBef>
            </a:pPr>
            <a:r>
              <a:rPr lang="ru-RU" dirty="0"/>
              <a:t>Ситуация после 1990 года</a:t>
            </a:r>
            <a:br>
              <a:rPr lang="ru-RU" dirty="0"/>
            </a:br>
            <a:endParaRPr lang="ru-RU" sz="4200" b="0" i="0" dirty="0">
              <a:solidFill>
                <a:srgbClr val="EBEBEB"/>
              </a:solidFill>
              <a:latin typeface="Century Gothic"/>
              <a:ea typeface="+mj-ea"/>
              <a:cs typeface="+mj-cs"/>
            </a:endParaRPr>
          </a:p>
        </p:txBody>
      </p:sp>
      <p:sp>
        <p:nvSpPr>
          <p:cNvPr id="3" name="Объект 2"/>
          <p:cNvSpPr>
            <a:spLocks noGrp="1"/>
          </p:cNvSpPr>
          <p:nvPr>
            <p:ph idx="1"/>
          </p:nvPr>
        </p:nvSpPr>
        <p:spPr>
          <a:xfrm>
            <a:off x="485126" y="1190033"/>
            <a:ext cx="8946541" cy="4195481"/>
          </a:xfrm>
        </p:spPr>
        <p:txBody>
          <a:bodyPr/>
          <a:lstStyle/>
          <a:p>
            <a:pPr marL="347472" indent="-347472" algn="just">
              <a:spcBef>
                <a:spcPts val="480"/>
              </a:spcBef>
              <a:buClr>
                <a:srgbClr val="F5A408"/>
              </a:buClr>
              <a:buFont typeface="Wingdings 3"/>
              <a:buChar char=""/>
            </a:pPr>
            <a:r>
              <a:rPr lang="ru-RU" dirty="0"/>
              <a:t>В 1990 году был принят закон «О печати и средствах массовой информации», частично снявший причины, породившие явление литературной эмиграции. В связи с этим вопрос о существовании в литературе «четвёртой волны» (1990—2000-е) является </a:t>
            </a:r>
            <a:r>
              <a:rPr lang="ru-RU" dirty="0" smtClean="0"/>
              <a:t>спорным.</a:t>
            </a:r>
            <a:endParaRPr lang="ru-RU" sz="1800" b="0" i="0" dirty="0">
              <a:solidFill>
                <a:schemeClr val="tx1"/>
              </a:solidFill>
              <a:latin typeface="Century Gothic"/>
              <a:ea typeface="+mj-ea"/>
              <a:cs typeface="+mj-cs"/>
            </a:endParaRPr>
          </a:p>
        </p:txBody>
      </p:sp>
      <p:pic>
        <p:nvPicPr>
          <p:cNvPr id="5122" name="Picture 2" descr="http://cdn4.img22.ria.ru/images/97173/79/9717379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9686" y="2710955"/>
            <a:ext cx="6385858" cy="3612571"/>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85126" y="5374780"/>
            <a:ext cx="4569833" cy="923330"/>
          </a:xfrm>
          <a:prstGeom prst="rect">
            <a:avLst/>
          </a:prstGeom>
        </p:spPr>
        <p:txBody>
          <a:bodyPr wrap="square">
            <a:spAutoFit/>
          </a:bodyPr>
          <a:lstStyle/>
          <a:p>
            <a:pPr algn="just"/>
            <a:r>
              <a:rPr lang="ru-RU" dirty="0"/>
              <a:t>Первая в СССР публикация проекта Закона о печати. Эстонская газета </a:t>
            </a:r>
            <a:r>
              <a:rPr lang="ru-RU" dirty="0" err="1"/>
              <a:t>Spordilecht</a:t>
            </a:r>
            <a:r>
              <a:rPr lang="ru-RU" dirty="0"/>
              <a:t>, 14 октября 1988</a:t>
            </a:r>
          </a:p>
        </p:txBody>
      </p:sp>
    </p:spTree>
    <p:extLst>
      <p:ext uri="{BB962C8B-B14F-4D97-AF65-F5344CB8AC3E}">
        <p14:creationId xmlns:p14="http://schemas.microsoft.com/office/powerpoint/2010/main" val="181972827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Ion Red">
      <a:dk1>
        <a:sysClr val="windowText" lastClr="000000"/>
      </a:dk1>
      <a:lt1>
        <a:sysClr val="window" lastClr="FFFFFF"/>
      </a:lt1>
      <a:dk2>
        <a:srgbClr val="EE5818"/>
      </a:dk2>
      <a:lt2>
        <a:srgbClr val="EBEBEB"/>
      </a:lt2>
      <a:accent1>
        <a:srgbClr val="F5A408"/>
      </a:accent1>
      <a:accent2>
        <a:srgbClr val="FA731A"/>
      </a:accent2>
      <a:accent3>
        <a:srgbClr val="AB9281"/>
      </a:accent3>
      <a:accent4>
        <a:srgbClr val="A18CD0"/>
      </a:accent4>
      <a:accent5>
        <a:srgbClr val="8EBBD2"/>
      </a:accent5>
      <a:accent6>
        <a:srgbClr val="ACC995"/>
      </a:accent6>
      <a:hlink>
        <a:srgbClr val="FAC96A"/>
      </a:hlink>
      <a:folHlink>
        <a:srgbClr val="FCDB9B"/>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04000"/>
                <a:satMod val="128000"/>
                <a:lumMod val="104000"/>
              </a:schemeClr>
            </a:gs>
            <a:gs pos="100000">
              <a:schemeClr val="phClr">
                <a:shade val="76000"/>
                <a:hueMod val="89000"/>
                <a:satMod val="164000"/>
                <a:lumMod val="68000"/>
              </a:schemeClr>
            </a:gs>
          </a:gsLst>
          <a:path path="circle">
            <a:fillToRect l="45000" t="65000" r="125000" b="100000"/>
          </a:path>
        </a:gradFill>
        <a:blipFill rotWithShape="1">
          <a:blip xmlns:r="http://schemas.openxmlformats.org/officeDocument/2006/relationships" r:embed="rId1">
            <a:duotone>
              <a:schemeClr val="phClr">
                <a:shade val="42000"/>
                <a:hueMod val="42000"/>
                <a:satMod val="124000"/>
                <a:lumMod val="62000"/>
              </a:schemeClr>
              <a:schemeClr val="phClr">
                <a:tint val="96000"/>
                <a:satMod val="130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5A2F9111-B2DB-470C-BA56-608F9B6588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4AE901BC-D190-49E6-8B33-2F32A0F2B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Обзор академического курса</Template>
  <TotalTime>0</TotalTime>
  <Words>135</Words>
  <Application>Microsoft Office PowerPoint</Application>
  <PresentationFormat>Широкоэкранный</PresentationFormat>
  <Paragraphs>33</Paragraphs>
  <Slides>7</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7</vt:i4>
      </vt:variant>
    </vt:vector>
  </HeadingPairs>
  <TitlesOfParts>
    <vt:vector size="12" baseType="lpstr">
      <vt:lpstr>Arial</vt:lpstr>
      <vt:lpstr>Calibri</vt:lpstr>
      <vt:lpstr>Century Gothic</vt:lpstr>
      <vt:lpstr>Wingdings 3</vt:lpstr>
      <vt:lpstr>Ион</vt:lpstr>
      <vt:lpstr>Особенности литературы русского зарубежья</vt:lpstr>
      <vt:lpstr>Литература русского зарубежья</vt:lpstr>
      <vt:lpstr>Первая волна эмиграции (1918—1940)</vt:lpstr>
      <vt:lpstr>Вторая волна эмиграции (1940—1950-е годы)</vt:lpstr>
      <vt:lpstr>Третья волна эмиграции (1960—1980-е годы) </vt:lpstr>
      <vt:lpstr>Презентация PowerPoint</vt:lpstr>
      <vt:lpstr>Ситуация после 1990 года </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Антон Меньшиков</dc:creator>
  <cp:keywords/>
  <cp:lastModifiedBy/>
  <cp:revision>1</cp:revision>
  <dcterms:created xsi:type="dcterms:W3CDTF">2015-04-29T16:00:15Z</dcterms:created>
  <dcterms:modified xsi:type="dcterms:W3CDTF">2015-05-09T14:42:10Z</dcterms:modified>
  <cp:version>1.4</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TC030395169991</vt:lpwstr>
  </property>
</Properties>
</file>