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74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420" autoAdjust="0"/>
  </p:normalViewPr>
  <p:slideViewPr>
    <p:cSldViewPr>
      <p:cViewPr>
        <p:scale>
          <a:sx n="100" d="100"/>
          <a:sy n="100" d="100"/>
        </p:scale>
        <p:origin x="59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60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03A053-C6D7-426D-9B8C-B0A332CD65A4}" type="datetimeFigureOut">
              <a:rPr lang="uk-UA" smtClean="0"/>
              <a:pPr/>
              <a:t>10.12.2011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E39B012-E9A2-4A0A-98CA-E528251EE1D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microsoft.com/office/2007/relationships/hdphoto" Target="../media/hdphoto4.wdp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microsoft.com/office/2007/relationships/hdphoto" Target="../media/hdphoto7.wdp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Влад\Desktop\Sv_Nikolai_Chudotvoret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6632"/>
            <a:ext cx="5230337" cy="6569304"/>
          </a:xfrm>
          <a:prstGeom prst="rect">
            <a:avLst/>
          </a:prstGeom>
          <a:ln>
            <a:noFill/>
          </a:ln>
          <a:effectLst>
            <a:softEdge rad="7366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Особенности Иконописи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12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16232">
            <a:off x="5457627" y="440620"/>
            <a:ext cx="2386451" cy="3014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3717032"/>
            <a:ext cx="2256656" cy="1979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68493">
            <a:off x="5364088" y="4221088"/>
            <a:ext cx="1830803" cy="2560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83253">
            <a:off x="7324290" y="2243004"/>
            <a:ext cx="1290164" cy="1749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5256584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К </a:t>
            </a:r>
            <a:r>
              <a:rPr lang="en-US" dirty="0" smtClean="0"/>
              <a:t>XIV</a:t>
            </a:r>
            <a:r>
              <a:rPr lang="ru-RU" dirty="0" smtClean="0"/>
              <a:t>-</a:t>
            </a:r>
            <a:r>
              <a:rPr lang="en-US" dirty="0" smtClean="0"/>
              <a:t>XV</a:t>
            </a:r>
            <a:r>
              <a:rPr lang="ru-RU" dirty="0" smtClean="0"/>
              <a:t> </a:t>
            </a:r>
            <a:r>
              <a:rPr lang="ru-RU" dirty="0"/>
              <a:t>веку достигла наивысшего </a:t>
            </a:r>
            <a:r>
              <a:rPr lang="ru-RU" dirty="0" smtClean="0"/>
              <a:t>расцвета</a:t>
            </a:r>
            <a:r>
              <a:rPr lang="en-US" dirty="0" smtClean="0"/>
              <a:t> </a:t>
            </a:r>
            <a:r>
              <a:rPr lang="ru-RU" dirty="0" smtClean="0"/>
              <a:t>живопись Киевской Руси. </a:t>
            </a:r>
            <a:r>
              <a:rPr lang="ru-RU" dirty="0"/>
              <a:t>В современной литературе этот период оценивают как русское возрождение. В это время на Руси работает серия замечательных живописцев.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/>
              <a:t>В конце </a:t>
            </a:r>
            <a:r>
              <a:rPr lang="en-US" dirty="0"/>
              <a:t>XIV</a:t>
            </a:r>
            <a:r>
              <a:rPr lang="ru-RU" dirty="0" smtClean="0"/>
              <a:t> </a:t>
            </a:r>
            <a:r>
              <a:rPr lang="ru-RU" dirty="0"/>
              <a:t>начале </a:t>
            </a:r>
            <a:r>
              <a:rPr lang="en-US" dirty="0"/>
              <a:t>XV</a:t>
            </a:r>
            <a:r>
              <a:rPr lang="ru-RU" dirty="0" smtClean="0"/>
              <a:t> </a:t>
            </a:r>
            <a:r>
              <a:rPr lang="ru-RU" dirty="0"/>
              <a:t>века в Новгороде, Москве, Серпухове и Нижним Новгороде работал приехавший из Византии живописец Феофан Грек. Он великолепно соединил византийскую традицию и уже сформировавшеюся русскую. Иногда он работал с нарушением канонов. Его образы психологические, в его иконах передано духовное напряжение. Им была создана роспись храма Спаса на </a:t>
            </a:r>
            <a:r>
              <a:rPr lang="ru-RU" dirty="0" err="1"/>
              <a:t>Ильене</a:t>
            </a:r>
            <a:r>
              <a:rPr lang="ru-RU" dirty="0"/>
              <a:t> улице в Новгороде, вместе с Семеном Черным - росписи московской церкви Рождества Богородицы (1395) и Архангельского собора (1399).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10559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717032"/>
            <a:ext cx="2232248" cy="25322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645024"/>
            <a:ext cx="1919600" cy="2921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908720"/>
            <a:ext cx="8424936" cy="280831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Великим </a:t>
            </a:r>
            <a:r>
              <a:rPr lang="ru-RU" dirty="0"/>
              <a:t>русским художником, творившем в этот период является Андрей Рублев. Он мастер лаконичной, но очень выразительной композиции. В его работах виден удивительный живописный </a:t>
            </a:r>
            <a:r>
              <a:rPr lang="ru-RU" dirty="0" smtClean="0"/>
              <a:t>колорит. </a:t>
            </a:r>
            <a:r>
              <a:rPr lang="ru-RU" dirty="0"/>
              <a:t>А в его иконах и фресках чувствуется идеал нравственного совершенства. Одновременно умел передавать и тонкие душевные переживания персонажей. Он участвовал в росписи старого Благовещенского собора в Кремле (1405) вместе с Феофаном Греком и </a:t>
            </a:r>
            <a:r>
              <a:rPr lang="ru-RU" dirty="0" smtClean="0"/>
              <a:t>Прохором </a:t>
            </a:r>
            <a:r>
              <a:rPr lang="ru-RU" dirty="0"/>
              <a:t>из Городца, расписывал Успенский собор во Владимире (1408). Троицкий собор в Троице </a:t>
            </a:r>
            <a:r>
              <a:rPr lang="ru-RU" dirty="0" smtClean="0"/>
              <a:t>– Сергиевом </a:t>
            </a:r>
            <a:r>
              <a:rPr lang="ru-RU" dirty="0"/>
              <a:t>монастыре и Спасский собор Андроникова монастыря (1420). Его кисти принадлежит </a:t>
            </a:r>
            <a:r>
              <a:rPr lang="ru-RU" dirty="0" smtClean="0"/>
              <a:t>шедевр </a:t>
            </a:r>
            <a:r>
              <a:rPr lang="ru-RU" dirty="0"/>
              <a:t>мировой живописи </a:t>
            </a:r>
            <a:r>
              <a:rPr lang="ru-RU" dirty="0" smtClean="0"/>
              <a:t>– икона </a:t>
            </a:r>
            <a:r>
              <a:rPr lang="ru-RU" dirty="0"/>
              <a:t>Троица.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717032"/>
            <a:ext cx="2194804" cy="27363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1733474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Влад\Desktop\IMG_83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7111"/>
            <a:ext cx="2232248" cy="2710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 descr="C:\Users\Влад\Desktop\Старорусска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6921" y="3284984"/>
            <a:ext cx="2530475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44008" y="116632"/>
            <a:ext cx="4384576" cy="6480720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  Русская </a:t>
            </a:r>
            <a:r>
              <a:rPr lang="ru-RU" dirty="0"/>
              <a:t>иконопись — христианское, церковное изобразительное искусство Древней Руси, начало которому было положено в конце X века Крещением Руси. Являлась центральной частью древнерусской культуры вплоть до конца XVII века, когда в петровскую эпоху была потеснена новыми светскими видами искусства.</a:t>
            </a:r>
            <a:endParaRPr lang="uk-UA" dirty="0"/>
          </a:p>
        </p:txBody>
      </p:sp>
      <p:pic>
        <p:nvPicPr>
          <p:cNvPr id="8194" name="Picture 2" descr="C:\Users\Влад\Desktop\92038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10"/>
            <a:ext cx="3296731" cy="372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8805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5157192"/>
            <a:ext cx="8712968" cy="1545352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   Материалы</a:t>
            </a:r>
            <a:r>
              <a:rPr lang="ru-RU" dirty="0"/>
              <a:t>, используемые в иконописи, могут иметь растительное (доска), минеральное (пигменты красок) и животное (яичная основа темперы, рыбный или мездровый клей) происхождение.</a:t>
            </a:r>
            <a:endParaRPr lang="uk-UA" dirty="0"/>
          </a:p>
        </p:txBody>
      </p:sp>
      <p:pic>
        <p:nvPicPr>
          <p:cNvPr id="10242" name="Picture 2" descr="C:\Users\Влад\Desktop\13.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9504" y="670248"/>
            <a:ext cx="2921000" cy="340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Влад\Desktop\пигменты-краска-олифа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92896"/>
            <a:ext cx="3034308" cy="2275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Влад\Desktop\b1c5e4b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357609"/>
            <a:ext cx="2783359" cy="2783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Влад\Desktop\cdocolla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1" y="3090491"/>
            <a:ext cx="24669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4144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5517232"/>
            <a:ext cx="8640960" cy="12241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 smtClean="0"/>
              <a:t>   На </a:t>
            </a:r>
            <a:r>
              <a:rPr lang="ru-RU" dirty="0"/>
              <a:t>деревянную основу с выбранным углублением — «ковчегом» (или без него) наклеивается ткань — «паволока». Далее наносится меловой или алебастровый грунт — «левкас». </a:t>
            </a:r>
            <a:endParaRPr lang="uk-UA" dirty="0"/>
          </a:p>
        </p:txBody>
      </p:sp>
      <p:pic>
        <p:nvPicPr>
          <p:cNvPr id="11266" name="Picture 2" descr="C:\Users\Влад\Desktop\tehnik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832648" cy="4374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362707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Влад\Desktop\0_360d5_4b65cd6d_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77" y="188640"/>
            <a:ext cx="3205796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509120"/>
            <a:ext cx="8640960" cy="219342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 smtClean="0"/>
              <a:t>   Первый </a:t>
            </a:r>
            <a:r>
              <a:rPr lang="ru-RU" dirty="0"/>
              <a:t>этап непосредственно живописной работы — «</a:t>
            </a:r>
            <a:r>
              <a:rPr lang="ru-RU" dirty="0" err="1"/>
              <a:t>роскрышь</a:t>
            </a:r>
            <a:r>
              <a:rPr lang="ru-RU" dirty="0"/>
              <a:t>» — прокладка основных тонов. В качестве краски используется яичная темпера на натуральных пигментах. </a:t>
            </a:r>
            <a:r>
              <a:rPr lang="ru-RU" dirty="0" smtClean="0"/>
              <a:t>Процесс работы над ликом завершает наложение «оживок» — светлых точек, пятен и черт в наиболее напряжённых участках изображения. </a:t>
            </a:r>
            <a:endParaRPr lang="uk-UA" dirty="0"/>
          </a:p>
        </p:txBody>
      </p:sp>
      <p:pic>
        <p:nvPicPr>
          <p:cNvPr id="12290" name="Picture 2" descr="C:\Users\Влад\Desktop\image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8252" y="332656"/>
            <a:ext cx="3825690" cy="2873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Влад\Desktop\r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1803" y="2852936"/>
            <a:ext cx="1984279" cy="1500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8260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797152"/>
            <a:ext cx="8712968" cy="1905392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   На </a:t>
            </a:r>
            <a:r>
              <a:rPr lang="ru-RU" dirty="0"/>
              <a:t>заключительной стадии следует роспись одежд, волос и прочих необходимых деталей изображения творёным золотом, либо производится золочение на </a:t>
            </a:r>
            <a:r>
              <a:rPr lang="ru-RU" dirty="0" err="1" smtClean="0"/>
              <a:t>асист</a:t>
            </a:r>
            <a:r>
              <a:rPr lang="ru-RU" dirty="0"/>
              <a:t>. По завершении всех работ икона покрывается защитным слоем — натуральной олифой.</a:t>
            </a:r>
            <a:endParaRPr lang="uk-UA" dirty="0"/>
          </a:p>
          <a:p>
            <a:pPr algn="ctr"/>
            <a:endParaRPr lang="uk-UA" dirty="0"/>
          </a:p>
        </p:txBody>
      </p:sp>
      <p:pic>
        <p:nvPicPr>
          <p:cNvPr id="13314" name="Picture 2" descr="C:\Users\Влад\Desktop\2008_10_29_13_03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8480"/>
            <a:ext cx="3796370" cy="4304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Влад\Desktop\431437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7774"/>
            <a:ext cx="4423636" cy="2919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9" name="Picture 7" descr="C:\Users\Влад\Desktop\kopia_dscn56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585" y="2348880"/>
            <a:ext cx="1820361" cy="2428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7117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5112568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 Иконопись (от икона и писать) — </a:t>
            </a:r>
            <a:r>
              <a:rPr lang="ru-RU" sz="2400" dirty="0" err="1" smtClean="0"/>
              <a:t>иконописание</a:t>
            </a:r>
            <a:r>
              <a:rPr lang="ru-RU" sz="2400" dirty="0" smtClean="0"/>
              <a:t>, написание икон. В наиболее общем смысле это — создание священных изображений, предназначенных быть посредником между миром Божественным и земным при индивидуальной молитве или в ходе христианского богослужения, одна из форм проявления Божественной истины.</a:t>
            </a:r>
            <a:endParaRPr lang="uk-UA" sz="2400" dirty="0"/>
          </a:p>
        </p:txBody>
      </p:sp>
      <p:pic>
        <p:nvPicPr>
          <p:cNvPr id="1026" name="Picture 2" descr="C:\Users\Влад\Desktop\st_luk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962" b="94231" l="1591" r="979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78200"/>
            <a:ext cx="3203848" cy="378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лад\Desktop\ikonopi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648503"/>
            <a:ext cx="2267458" cy="305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лад\Desktop\09f2facdf5e9b65e875b2aeefe39f9f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77072"/>
            <a:ext cx="1512168" cy="233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3894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Влад\Desktop\10_IMG_0111_tsv_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1767" y="4907666"/>
            <a:ext cx="2850867" cy="1841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856984" cy="2880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Это сложный процесс, включающий в себя такую работу как: следование строгим иконописным канонам, соблюдение древних технологий выбора дерева и подготовки доски, использование сусального золота и яичной темперы на натуральных пигментах (малахит, лазурит, аурипигмент и др.), подбор цветов красок, правильное изображение строений храмов, жестов и положение святых по отношению друг к другу – иконопись это сложное и настоящее искусство.</a:t>
            </a:r>
            <a:endParaRPr lang="uk-UA" dirty="0"/>
          </a:p>
        </p:txBody>
      </p:sp>
      <p:pic>
        <p:nvPicPr>
          <p:cNvPr id="2050" name="Picture 2" descr="C:\Users\Влад\Desktop\img_64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2823040" cy="326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Влад\Desktop\10_IMG_0108_tsv_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852936"/>
            <a:ext cx="2036324" cy="3063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Влад\Desktop\10_IMG_0140__tsv_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45519"/>
            <a:ext cx="2036324" cy="3063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8020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Но иконопись это не просто искусство – это больше образ жизни и мировоззрение, чем работа. Художник иконописец долго готовится к написанию каждой иконы духом и без благословения Церкви не может начать работу. Иконопись это популярное и доверенное только настоящим профессионалам своего дела </a:t>
            </a:r>
            <a:r>
              <a:rPr lang="ru-RU" dirty="0"/>
              <a:t>искусство.</a:t>
            </a:r>
            <a:br>
              <a:rPr lang="ru-RU" dirty="0"/>
            </a:br>
            <a:r>
              <a:rPr lang="ru-RU" dirty="0" smtClean="0"/>
              <a:t>   Процесс </a:t>
            </a:r>
            <a:r>
              <a:rPr lang="ru-RU" dirty="0"/>
              <a:t>написания иконы достаточно долгий и кропотливый, требующий высокой концентрации от иконописца, и занимает около трех месяцев. Интересен он своей первобытностью, в отличие от многих других видов искусства, которые со временем меняют свою технику. Многие века, техника и история иконописи является неизменной, и от того имеет свой особый колорит.</a:t>
            </a:r>
            <a:endParaRPr lang="uk-UA" dirty="0"/>
          </a:p>
        </p:txBody>
      </p:sp>
      <p:pic>
        <p:nvPicPr>
          <p:cNvPr id="3074" name="Picture 2" descr="C:\Users\Влад\Desktop\54525174_1264876410_IMG_95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86596"/>
            <a:ext cx="4313786" cy="2709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лад\Desktop\54525176_1264876695_IMG_95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86596"/>
            <a:ext cx="3672408" cy="2796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9301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6093296" cy="3168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 Икона в христианстве (главным образом, в православии, католицизме и древневосточных церквях) изображение лиц или событий священной или церковной истории, являющееся предметом почитания, у православных и католиков закреплённого догматом Седьмого Вселенского собора 787 года.</a:t>
            </a:r>
            <a:endParaRPr lang="uk-UA" sz="2400" dirty="0"/>
          </a:p>
        </p:txBody>
      </p:sp>
      <p:pic>
        <p:nvPicPr>
          <p:cNvPr id="4098" name="Picture 2" descr="C:\Users\Влад\Desktop\9890-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0" t="3265" r="7092" b="5869"/>
          <a:stretch/>
        </p:blipFill>
        <p:spPr bwMode="auto">
          <a:xfrm>
            <a:off x="6354618" y="203200"/>
            <a:ext cx="2133600" cy="3009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Влад\Desktop\8254-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6" t="3057" r="7009" b="3455"/>
          <a:stretch/>
        </p:blipFill>
        <p:spPr bwMode="auto">
          <a:xfrm>
            <a:off x="6303818" y="3487471"/>
            <a:ext cx="2235200" cy="3103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C:\Users\Влад\Desktop\Seventh_ecumenical_council_(Icon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2520280" cy="318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6397801"/>
            <a:ext cx="3600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Седьмой Вселенский собор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905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5040560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 В искусствоведении иконами обычно называются изображения, выполненные в рамках </a:t>
            </a:r>
            <a:r>
              <a:rPr lang="ru-RU" sz="2400" dirty="0" err="1" smtClean="0"/>
              <a:t>восточнохристианской</a:t>
            </a:r>
            <a:r>
              <a:rPr lang="ru-RU" sz="2400" dirty="0" smtClean="0"/>
              <a:t> традиции на твёрдой поверхности (преимущественно на липовой доске, покрытой левкасом, то есть алебастром, разведённом с жидким клеем) и снабженные специальными надписями и знаками. Скульптурные изображения также находят своё почитание особенно в Католицизме, а в Православии представляют собой редкое исключение.</a:t>
            </a:r>
            <a:endParaRPr lang="uk-UA" sz="2400" dirty="0"/>
          </a:p>
        </p:txBody>
      </p:sp>
      <p:pic>
        <p:nvPicPr>
          <p:cNvPr id="5123" name="Picture 3" descr="C:\Users\Влад\Desktop\26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3428239" cy="39277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2" name="Picture 2" descr="C:\Users\Влад\Desktop\40084300_433pxIkona_SofiyaPremBozhiyaGRM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56" t="3277" r="4590" b="2681"/>
          <a:stretch/>
        </p:blipFill>
        <p:spPr bwMode="auto">
          <a:xfrm>
            <a:off x="5928068" y="143424"/>
            <a:ext cx="2222019" cy="3213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128460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221088"/>
            <a:ext cx="8712968" cy="2520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Образ появился в христианском искусстве изначально. Создание первых икон предание относит к апостольским временам и связывают с именем евангелиста Луки. Древнейшие из дошедших до нас икон относятся к VI веку и выполнены в технике энкаустики на деревянной основе, что роднит их с египетско-эллинистическим искусством (так называемые «</a:t>
            </a:r>
            <a:r>
              <a:rPr lang="ru-RU" dirty="0" err="1" smtClean="0"/>
              <a:t>фаюмские</a:t>
            </a:r>
            <a:r>
              <a:rPr lang="ru-RU" dirty="0" smtClean="0"/>
              <a:t> портреты»)</a:t>
            </a:r>
            <a:endParaRPr lang="uk-UA" dirty="0"/>
          </a:p>
        </p:txBody>
      </p:sp>
      <p:pic>
        <p:nvPicPr>
          <p:cNvPr id="6146" name="Picture 2" descr="C:\Users\Влад\Desktop\Покров БМ XVI в. Древнейшая икона иконос.. в 80-е гг._resize_новый размер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38"/>
          <a:stretch/>
        </p:blipFill>
        <p:spPr bwMode="auto">
          <a:xfrm>
            <a:off x="251519" y="377959"/>
            <a:ext cx="5059389" cy="35867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Влад\Desktop\ics_vr3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BF7"/>
              </a:clrFrom>
              <a:clrTo>
                <a:srgbClr val="FCFB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48679"/>
            <a:ext cx="3142887" cy="30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6601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4048" y="188640"/>
            <a:ext cx="3960440" cy="62049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 smtClean="0"/>
              <a:t>   В VIII веке христианская Церковь столкнулась с ересью иконоборчества, идеология которой возобладала полностью в государственной, церковной и культурной жизни. Иконы продолжили создаваться в провинциях, вдали от императорского и церковного надзора. Выработка адекватного ответа иконоборцам, принятие догмата </a:t>
            </a:r>
            <a:r>
              <a:rPr lang="ru-RU" dirty="0" err="1" smtClean="0"/>
              <a:t>иконопочитания</a:t>
            </a:r>
            <a:r>
              <a:rPr lang="ru-RU" dirty="0" smtClean="0"/>
              <a:t> на Седьмом Вселенском соборе принесли более глубокое понимание иконы, подведя серьёзные богословские основы, связав богословие образа с </a:t>
            </a:r>
            <a:r>
              <a:rPr lang="ru-RU" dirty="0" err="1" smtClean="0"/>
              <a:t>христологическими</a:t>
            </a:r>
            <a:r>
              <a:rPr lang="ru-RU" dirty="0" smtClean="0"/>
              <a:t> догматами.</a:t>
            </a:r>
            <a:endParaRPr lang="uk-UA" dirty="0"/>
          </a:p>
        </p:txBody>
      </p:sp>
      <p:pic>
        <p:nvPicPr>
          <p:cNvPr id="7172" name="Picture 4" descr="C:\Users\Влад\Desktop\Clasm_Chlud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05" y="116632"/>
            <a:ext cx="4848172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017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5040560" cy="65527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   Русское иконописное искусство </a:t>
            </a:r>
            <a:r>
              <a:rPr lang="ru-RU" dirty="0"/>
              <a:t>зарождаются в век величайших русских святых - Сергия Радонежского, Стефана Пермского и митрополита Алексия. По словам В.О. Ключевского </a:t>
            </a:r>
            <a:r>
              <a:rPr lang="ru-RU" dirty="0" smtClean="0"/>
              <a:t>«эта присно блаженная </a:t>
            </a:r>
            <a:r>
              <a:rPr lang="ru-RU" dirty="0"/>
              <a:t>троица ярким созвездием блещет в нашем XIV веке, делая его зарею политического и нравственного возрождения русской </a:t>
            </a:r>
            <a:r>
              <a:rPr lang="ru-RU" dirty="0" smtClean="0"/>
              <a:t>земли» </a:t>
            </a:r>
            <a:r>
              <a:rPr lang="ru-RU" dirty="0"/>
              <a:t>При свете этого созвездия начался с XIV на XV век расцвет русской иконописи. Вся она от начала и до конца носит на себе печать великого духовного подвига Святого Сергия и его современников.</a:t>
            </a:r>
            <a:endParaRPr lang="uk-UA" dirty="0"/>
          </a:p>
        </p:txBody>
      </p:sp>
      <p:pic>
        <p:nvPicPr>
          <p:cNvPr id="9218" name="Picture 2" descr="C:\Users\Влад\Desktop\44009~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166" y="4086346"/>
            <a:ext cx="1749536" cy="2247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 descr="C:\Users\Влад\Desktop\200608170431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1821" y="188640"/>
            <a:ext cx="3577881" cy="3714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Влад\Desktop\220px-Grigoriy_Palama_ikon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1821" y="4091905"/>
            <a:ext cx="1668749" cy="2260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01986855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135</TotalTime>
  <Words>885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Особенности Иконописи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BIOactiveIN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 Іващенко</dc:creator>
  <cp:lastModifiedBy>Admin</cp:lastModifiedBy>
  <cp:revision>20</cp:revision>
  <dcterms:created xsi:type="dcterms:W3CDTF">2010-12-06T21:06:42Z</dcterms:created>
  <dcterms:modified xsi:type="dcterms:W3CDTF">2011-12-10T15:53:20Z</dcterms:modified>
</cp:coreProperties>
</file>