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4F6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729" y="-2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24.06.2016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24.06.2016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24.06.2016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20000" r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571480"/>
            <a:ext cx="8229600" cy="1285884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Результаты </a:t>
            </a:r>
            <a:r>
              <a:rPr lang="ru-RU" b="1" i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естественного </a:t>
            </a:r>
            <a:r>
              <a:rPr lang="ru-RU" b="1" i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отбора в океане</a:t>
            </a:r>
            <a:endParaRPr lang="ru-RU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5429256" y="2643182"/>
            <a:ext cx="3714744" cy="4214818"/>
          </a:xfrm>
        </p:spPr>
        <p:txBody>
          <a:bodyPr>
            <a:normAutofit lnSpcReduction="10000"/>
          </a:bodyPr>
          <a:lstStyle/>
          <a:p>
            <a:pPr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sz="28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Подготовила :</a:t>
            </a:r>
          </a:p>
          <a:p>
            <a:pPr>
              <a:buNone/>
            </a:pPr>
            <a:r>
              <a:rPr lang="ru-RU" sz="28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Ученица 11 «Д» класса</a:t>
            </a:r>
          </a:p>
          <a:p>
            <a:pPr>
              <a:buNone/>
            </a:pPr>
            <a:r>
              <a:rPr lang="ru-RU" sz="28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Белая Яна</a:t>
            </a:r>
          </a:p>
          <a:p>
            <a:pPr>
              <a:buNone/>
            </a:pPr>
            <a:r>
              <a:rPr lang="ru-RU" sz="28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Проверил:</a:t>
            </a:r>
          </a:p>
          <a:p>
            <a:pPr>
              <a:buNone/>
            </a:pPr>
            <a:r>
              <a:rPr lang="ru-RU" sz="2800" i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Учитель биологии</a:t>
            </a:r>
            <a:endParaRPr lang="ru-RU" sz="2800" i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ru-RU" sz="28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Новопашина И.Р.</a:t>
            </a:r>
          </a:p>
          <a:p>
            <a:pPr>
              <a:buNone/>
            </a:pP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428860" y="6357958"/>
            <a:ext cx="27860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</a:t>
            </a:r>
            <a:r>
              <a:rPr lang="ru-RU" sz="24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2015 г.</a:t>
            </a:r>
            <a:endParaRPr lang="ru-RU" sz="24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85784" y="-357214"/>
            <a:ext cx="5857916" cy="1500198"/>
          </a:xfrm>
        </p:spPr>
        <p:txBody>
          <a:bodyPr/>
          <a:lstStyle/>
          <a:p>
            <a:r>
              <a:rPr lang="ru-RU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Экосистема: Океан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785794"/>
            <a:ext cx="8072462" cy="6072206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800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Вид организма</a:t>
            </a:r>
            <a:r>
              <a:rPr lang="ru-RU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pPr>
              <a:buNone/>
            </a:pPr>
            <a:r>
              <a:rPr lang="ru-RU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ru-RU" sz="4800" dirty="0" smtClean="0">
                <a:solidFill>
                  <a:schemeClr val="bg1"/>
                </a:solidFill>
              </a:rPr>
              <a:t>Рыба-капля</a:t>
            </a:r>
            <a:endParaRPr lang="ru-RU" sz="4400" dirty="0" smtClean="0">
              <a:solidFill>
                <a:schemeClr val="bg1"/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ru-RU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800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Приспособления</a:t>
            </a:r>
            <a:r>
              <a:rPr lang="ru-RU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Форма тела похожа на капля , сплюснутая, нет </a:t>
            </a:r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чешуи, всё </a:t>
            </a:r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тело состоит из гелеобразного вещества(плотность меньше 1), отсутствие плавательного пузыря.</a:t>
            </a:r>
            <a:endParaRPr lang="ru-RU" sz="30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itchFamily="2" charset="2"/>
              <a:buChar char="v"/>
            </a:pPr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ru-RU" sz="3600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Факторы,которым соответствуют приспособления</a:t>
            </a:r>
            <a:r>
              <a:rPr lang="ru-RU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 Высокая плотность воды, глубина более 1000 м, наличие подводных </a:t>
            </a:r>
            <a:r>
              <a:rPr lang="ru-RU" dirty="0" smtClean="0">
                <a:solidFill>
                  <a:schemeClr val="bg1"/>
                </a:solidFill>
              </a:rPr>
              <a:t>течений, недостаток </a:t>
            </a:r>
            <a:r>
              <a:rPr lang="ru-RU" dirty="0" smtClean="0">
                <a:solidFill>
                  <a:schemeClr val="bg1"/>
                </a:solidFill>
              </a:rPr>
              <a:t>света. 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660906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4" y="0"/>
            <a:ext cx="4000496" cy="2714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5286380" cy="1000108"/>
          </a:xfrm>
        </p:spPr>
        <p:txBody>
          <a:bodyPr/>
          <a:lstStyle/>
          <a:p>
            <a:r>
              <a:rPr lang="ru-RU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Экосистема: Океан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00108"/>
            <a:ext cx="8786842" cy="5857892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5400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Вид организма</a:t>
            </a:r>
            <a:r>
              <a:rPr lang="ru-RU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pPr>
              <a:buNone/>
            </a:pPr>
            <a:r>
              <a:rPr lang="ru-RU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ru-RU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Морской Ангел</a:t>
            </a:r>
            <a:endParaRPr lang="ru-RU" sz="4800" dirty="0" smtClean="0">
              <a:solidFill>
                <a:schemeClr val="bg1"/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ru-RU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5400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Приспособления</a:t>
            </a:r>
            <a:r>
              <a:rPr lang="ru-RU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pPr>
              <a:buNone/>
            </a:pPr>
            <a:r>
              <a:rPr lang="ru-RU" sz="3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Тело торпедообразной формы, практически прозрачное. Отсутствует раковина и жабры, нога претерпела редукцию ( остались лишь небольшие выросты) .</a:t>
            </a:r>
            <a:endParaRPr lang="ru-RU" sz="3300" dirty="0" smtClean="0">
              <a:solidFill>
                <a:schemeClr val="bg1"/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  <a:r>
              <a:rPr lang="ru-RU" sz="4000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Факторы,которым соответствуют приспособления</a:t>
            </a:r>
            <a:r>
              <a:rPr lang="ru-RU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 Высокая плотность воды, наличие подводных </a:t>
            </a:r>
            <a:r>
              <a:rPr lang="ru-RU" dirty="0" smtClean="0">
                <a:solidFill>
                  <a:schemeClr val="bg1"/>
                </a:solidFill>
              </a:rPr>
              <a:t>течений, недостаток </a:t>
            </a:r>
            <a:r>
              <a:rPr lang="ru-RU" dirty="0" smtClean="0">
                <a:solidFill>
                  <a:schemeClr val="bg1"/>
                </a:solidFill>
              </a:rPr>
              <a:t>света, низкая температура воды( холодные воды Северного полушария). 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5" name="Рисунок 4" descr="Morskoy-ange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4942" y="0"/>
            <a:ext cx="3929058" cy="30003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5286380" cy="928670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Экосистема: Океан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928670"/>
            <a:ext cx="8858280" cy="592933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ru-RU" sz="4800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Вид организма</a:t>
            </a:r>
            <a:r>
              <a:rPr lang="ru-RU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pPr>
              <a:buNone/>
            </a:pPr>
            <a:r>
              <a:rPr lang="ru-RU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r>
              <a:rPr lang="ru-RU" sz="4800" dirty="0" smtClean="0">
                <a:solidFill>
                  <a:schemeClr val="bg1"/>
                </a:solidFill>
              </a:rPr>
              <a:t>Морской конёк </a:t>
            </a:r>
            <a:endParaRPr lang="ru-RU" sz="4400" dirty="0" smtClean="0">
              <a:solidFill>
                <a:schemeClr val="bg1"/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ru-RU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800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Приспособления</a:t>
            </a:r>
            <a:r>
              <a:rPr lang="ru-RU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pPr>
              <a:buNone/>
            </a:pPr>
            <a:r>
              <a:rPr lang="ru-RU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dirty="0" smtClean="0">
                <a:solidFill>
                  <a:schemeClr val="bg1"/>
                </a:solidFill>
              </a:rPr>
              <a:t> </a:t>
            </a:r>
            <a:r>
              <a:rPr lang="ru-RU" dirty="0" smtClean="0">
                <a:solidFill>
                  <a:schemeClr val="bg1"/>
                </a:solidFill>
              </a:rPr>
              <a:t> Наличие иголок и кожных выростов, незаметная окраска(сливающаяся водорослями ) ,  гибкий хвост , есть плавательный пузырь.</a:t>
            </a:r>
            <a:endParaRPr lang="ru-RU" sz="48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itchFamily="2" charset="2"/>
              <a:buChar char="v"/>
            </a:pPr>
            <a:r>
              <a:rPr lang="ru-RU" sz="3600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Факторы,которым соответствуют приспособления</a:t>
            </a:r>
            <a:r>
              <a:rPr lang="ru-RU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 Высокая плотность воды, наличие подводных </a:t>
            </a:r>
            <a:r>
              <a:rPr lang="ru-RU" dirty="0" smtClean="0">
                <a:solidFill>
                  <a:schemeClr val="bg1"/>
                </a:solidFill>
              </a:rPr>
              <a:t>течений, недостаток </a:t>
            </a:r>
            <a:r>
              <a:rPr lang="ru-RU" dirty="0" smtClean="0">
                <a:solidFill>
                  <a:schemeClr val="bg1"/>
                </a:solidFill>
              </a:rPr>
              <a:t>света,  большое количество хищников .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466856b88f2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4942" y="0"/>
            <a:ext cx="3929058" cy="3071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5143504" cy="1071546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Экосистема: Океан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71546"/>
            <a:ext cx="9144000" cy="5786454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4800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Вид организма</a:t>
            </a:r>
            <a:r>
              <a:rPr lang="ru-RU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pPr>
              <a:buNone/>
            </a:pPr>
            <a:r>
              <a:rPr lang="ru-RU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ru-RU" sz="4800" dirty="0" smtClean="0">
                <a:solidFill>
                  <a:schemeClr val="bg1"/>
                </a:solidFill>
              </a:rPr>
              <a:t>Сельдяной король </a:t>
            </a:r>
            <a:endParaRPr lang="ru-RU" sz="4400" dirty="0" smtClean="0">
              <a:solidFill>
                <a:schemeClr val="bg1"/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ru-RU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800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Приспособления</a:t>
            </a:r>
            <a:r>
              <a:rPr lang="ru-RU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Тело лентовидной формы , удлинённые выросты спинного плавника на голове(напоминающие корону), уплощённая по бокам форма тела </a:t>
            </a:r>
            <a:endParaRPr lang="ru-RU" sz="35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itchFamily="2" charset="2"/>
              <a:buChar char="v"/>
            </a:pPr>
            <a:r>
              <a:rPr lang="ru-RU" sz="3600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Факторы,которым соответствуют приспособления</a:t>
            </a:r>
            <a:r>
              <a:rPr lang="ru-RU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 Высокая плотность воды, наличие подводных течений ,недостаток света, умеренная температура воды.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f444d160b7cb74a8411350ee77c_prev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00695" y="0"/>
            <a:ext cx="3643306" cy="33575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74638"/>
            <a:ext cx="2500330" cy="1143000"/>
          </a:xfrm>
        </p:spPr>
        <p:txBody>
          <a:bodyPr>
            <a:normAutofit/>
          </a:bodyPr>
          <a:lstStyle/>
          <a:p>
            <a:r>
              <a:rPr lang="ru-RU" sz="4800" b="1" i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Вывод</a:t>
            </a:r>
            <a:r>
              <a:rPr lang="ru-RU" sz="4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ru-RU" sz="48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428736"/>
            <a:ext cx="8858280" cy="5786478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sz="31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Оценивая естественный отбор, можно сделать заключение, что он проводит, по сути , отбор положительных мутаций и генетических комбинаций, улучшающих выживание в популяциях, и выбраковывает все отрицательные мутации и комбинации, ухудшающие выживание организмов. Последние просто погибают. Естественный отбор может действовать и на уровне воспроизводства организмов, когда ослабленные особи либо не дают полноценного потомства, либо вообще не оставляют потомства (например, самцы, проигравшие брачные поединки с более сильными соперниками; растения в условиях дефицита света или элементов питания и т. п.).</a:t>
            </a:r>
          </a:p>
          <a:p>
            <a:pPr>
              <a:buNone/>
            </a:pPr>
            <a:r>
              <a:rPr lang="ru-RU" sz="31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 этом отбираются или выбраковываются не просто какие-то конкретные положительные или отрицательные качества организмов, а целиком генотипы, несущие эти признаки (включая и многие другие признаки, влияющие на дальнейшие ход и скорость эволюционных процессов).</a:t>
            </a:r>
          </a:p>
          <a:p>
            <a:endParaRPr lang="ru-RU" sz="2800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0" y="274638"/>
            <a:ext cx="5429256" cy="1439850"/>
          </a:xfrm>
        </p:spPr>
        <p:txBody>
          <a:bodyPr anchor="t">
            <a:normAutofit/>
          </a:bodyPr>
          <a:lstStyle/>
          <a:p>
            <a:r>
              <a:rPr lang="ru-RU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 работы :    </a:t>
            </a:r>
            <a:endParaRPr lang="ru-RU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0" y="1214422"/>
            <a:ext cx="9144000" cy="5929354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ru-RU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0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Рассмотреть  конкретные примеры взаимосвязи организмов со средой , выяснить влияние факторов среды на приспособленность к среде обитания . Закрепить понимание сущности и значение естественного отбора.</a:t>
            </a:r>
            <a:endParaRPr lang="ru-RU" i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 descr="091b69d0a1c06f117aeddeecc24c0da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000636"/>
            <a:ext cx="9144000" cy="18573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5286380" cy="1071546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Экосистема: Океан </a:t>
            </a:r>
            <a:endParaRPr lang="ru-RU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857232"/>
            <a:ext cx="9429784" cy="6572296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sz="3600" b="1" dirty="0" smtClean="0">
                <a:solidFill>
                  <a:schemeClr val="bg1"/>
                </a:solidFill>
              </a:rPr>
              <a:t>   </a:t>
            </a:r>
            <a:r>
              <a:rPr lang="ru-RU" sz="3600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Вид организма</a:t>
            </a:r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pPr>
              <a:buNone/>
            </a:pPr>
            <a:r>
              <a:rPr lang="ru-RU" sz="3600" dirty="0" smtClean="0">
                <a:solidFill>
                  <a:schemeClr val="bg1"/>
                </a:solidFill>
              </a:rPr>
              <a:t>   Морской чёрт(удильщик)</a:t>
            </a:r>
          </a:p>
          <a:p>
            <a:pPr>
              <a:buFont typeface="Wingdings" pitchFamily="2" charset="2"/>
              <a:buChar char="v"/>
            </a:pPr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Приспособления</a:t>
            </a:r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: </a:t>
            </a:r>
          </a:p>
          <a:p>
            <a:pPr>
              <a:buNone/>
            </a:pPr>
            <a:r>
              <a:rPr lang="ru-RU" sz="3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ru-RU" sz="3300" dirty="0" smtClean="0">
                <a:solidFill>
                  <a:schemeClr val="bg1"/>
                </a:solidFill>
              </a:rPr>
              <a:t>Тонкие и большие зубы,</a:t>
            </a:r>
          </a:p>
          <a:p>
            <a:pPr>
              <a:buNone/>
            </a:pPr>
            <a:r>
              <a:rPr lang="ru-RU" sz="3300" dirty="0" smtClean="0">
                <a:solidFill>
                  <a:schemeClr val="bg1"/>
                </a:solidFill>
              </a:rPr>
              <a:t>  эластичный желудок , всеядный, наличие органа </a:t>
            </a:r>
          </a:p>
          <a:p>
            <a:pPr>
              <a:buNone/>
            </a:pPr>
            <a:r>
              <a:rPr lang="ru-RU" sz="3300" dirty="0" smtClean="0">
                <a:solidFill>
                  <a:schemeClr val="bg1"/>
                </a:solidFill>
              </a:rPr>
              <a:t>  люминесценции (  отросток видоизменённого </a:t>
            </a:r>
          </a:p>
          <a:p>
            <a:pPr>
              <a:buNone/>
            </a:pPr>
            <a:r>
              <a:rPr lang="ru-RU" sz="3300" dirty="0" smtClean="0">
                <a:solidFill>
                  <a:schemeClr val="bg1"/>
                </a:solidFill>
              </a:rPr>
              <a:t>  плавника с кожистым пузырьком ), сплющенная форма </a:t>
            </a:r>
          </a:p>
          <a:p>
            <a:pPr>
              <a:buNone/>
            </a:pPr>
            <a:r>
              <a:rPr lang="ru-RU" sz="3300" dirty="0" smtClean="0">
                <a:solidFill>
                  <a:schemeClr val="bg1"/>
                </a:solidFill>
              </a:rPr>
              <a:t>  тела. Маленькие глаза. Мягкая кожа без чешуи.  Большая </a:t>
            </a:r>
          </a:p>
          <a:p>
            <a:pPr>
              <a:buNone/>
            </a:pPr>
            <a:r>
              <a:rPr lang="ru-RU" sz="3300" dirty="0" smtClean="0">
                <a:solidFill>
                  <a:schemeClr val="bg1"/>
                </a:solidFill>
              </a:rPr>
              <a:t>  челюсть.</a:t>
            </a:r>
          </a:p>
          <a:p>
            <a:pPr>
              <a:buFont typeface="Wingdings" pitchFamily="2" charset="2"/>
              <a:buChar char="v"/>
            </a:pPr>
            <a:r>
              <a:rPr lang="ru-RU" sz="3600" u="sng" dirty="0" smtClean="0">
                <a:solidFill>
                  <a:schemeClr val="bg1"/>
                </a:solidFill>
              </a:rPr>
              <a:t> </a:t>
            </a:r>
            <a:r>
              <a:rPr lang="ru-RU" sz="3600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Факторы,которым соответствуют приспособления </a:t>
            </a:r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pPr>
              <a:buNone/>
            </a:pPr>
            <a:r>
              <a:rPr lang="ru-RU" sz="3600" dirty="0" smtClean="0">
                <a:solidFill>
                  <a:schemeClr val="bg1"/>
                </a:solidFill>
              </a:rPr>
              <a:t>   </a:t>
            </a:r>
            <a:r>
              <a:rPr lang="ru-RU" sz="3300" dirty="0" smtClean="0">
                <a:solidFill>
                  <a:schemeClr val="bg1"/>
                </a:solidFill>
              </a:rPr>
              <a:t>Недостаток света, высокая плотность воды, небольшое количество пищи .</a:t>
            </a:r>
          </a:p>
          <a:p>
            <a:pPr>
              <a:buNone/>
            </a:pPr>
            <a:r>
              <a:rPr lang="ru-RU" sz="3600" dirty="0" smtClean="0">
                <a:solidFill>
                  <a:schemeClr val="bg1"/>
                </a:solidFill>
              </a:rPr>
              <a:t> </a:t>
            </a:r>
          </a:p>
          <a:p>
            <a:pPr>
              <a:buNone/>
            </a:pPr>
            <a:r>
              <a:rPr lang="ru-RU" sz="3600" dirty="0" smtClean="0">
                <a:solidFill>
                  <a:schemeClr val="bg1"/>
                </a:solidFill>
              </a:rPr>
              <a:t> </a:t>
            </a:r>
          </a:p>
        </p:txBody>
      </p:sp>
      <p:pic>
        <p:nvPicPr>
          <p:cNvPr id="4" name="Рисунок 3" descr="90344263_okean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00695" y="0"/>
            <a:ext cx="3643306" cy="2714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8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2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4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6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8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143040" y="0"/>
            <a:ext cx="7215238" cy="1000108"/>
          </a:xfrm>
        </p:spPr>
        <p:txBody>
          <a:bodyPr>
            <a:noAutofit/>
          </a:bodyPr>
          <a:lstStyle/>
          <a:p>
            <a:r>
              <a:rPr lang="ru-RU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Экосистема: Океан</a:t>
            </a:r>
            <a:endParaRPr lang="ru-RU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857232"/>
            <a:ext cx="9144000" cy="642942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ru-RU" sz="3600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Вид организма:</a:t>
            </a:r>
          </a:p>
          <a:p>
            <a:pPr>
              <a:buNone/>
            </a:pPr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Морская звезда </a:t>
            </a:r>
          </a:p>
          <a:p>
            <a:pPr>
              <a:buFont typeface="Wingdings" pitchFamily="2" charset="2"/>
              <a:buChar char="v"/>
            </a:pPr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Приспособления</a:t>
            </a:r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pPr>
              <a:buNone/>
            </a:pPr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Наличие шипов и иголок , сплюснутая форма тела, наличие присосок, способность к регенерации , нижний желудок способен выворачиваться наружу и обволакивать жертву, орган зрения –красные  глазные пятна.</a:t>
            </a:r>
          </a:p>
          <a:p>
            <a:pPr>
              <a:buFont typeface="Wingdings" pitchFamily="2" charset="2"/>
              <a:buChar char="v"/>
            </a:pPr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Факторы,которым соответствуют приспособления</a:t>
            </a:r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dirty="0" smtClean="0">
                <a:solidFill>
                  <a:schemeClr val="bg1"/>
                </a:solidFill>
              </a:rPr>
              <a:t>Небольшое количество пищи, большое количество хищников , высокая плотность воды ,недостаток света. </a:t>
            </a:r>
            <a:endParaRPr lang="ru-RU" sz="28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</p:txBody>
      </p:sp>
      <p:pic>
        <p:nvPicPr>
          <p:cNvPr id="4" name="Рисунок 3" descr="1240332797_1.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80" y="0"/>
            <a:ext cx="3857620" cy="27860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571536" y="0"/>
            <a:ext cx="6000792" cy="1071546"/>
          </a:xfrm>
        </p:spPr>
        <p:txBody>
          <a:bodyPr/>
          <a:lstStyle/>
          <a:p>
            <a:r>
              <a:rPr lang="ru-RU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Экосистема: Океан</a:t>
            </a:r>
            <a:endParaRPr lang="ru-RU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00108"/>
            <a:ext cx="8858280" cy="5857892"/>
          </a:xfrm>
        </p:spPr>
        <p:txBody>
          <a:bodyPr/>
          <a:lstStyle/>
          <a:p>
            <a:pPr>
              <a:buNone/>
            </a:pPr>
            <a:r>
              <a:rPr lang="ru-RU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ru-RU" sz="3600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Вид организма</a:t>
            </a:r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pPr>
              <a:buNone/>
            </a:pPr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Осьминог </a:t>
            </a:r>
          </a:p>
          <a:p>
            <a:pPr>
              <a:buFont typeface="Wingdings" pitchFamily="2" charset="2"/>
              <a:buChar char="v"/>
            </a:pPr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Приспособления</a:t>
            </a:r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pPr>
              <a:buNone/>
            </a:pPr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dirty="0" smtClean="0">
                <a:solidFill>
                  <a:schemeClr val="bg1"/>
                </a:solidFill>
              </a:rPr>
              <a:t>Наличие щупальцев с присосками, отсутствие костей и способность менять свою форму, способность менять окраску, мощные челюсти , наличие яда.</a:t>
            </a:r>
          </a:p>
          <a:p>
            <a:pPr>
              <a:buFont typeface="Wingdings" pitchFamily="2" charset="2"/>
              <a:buChar char="v"/>
            </a:pPr>
            <a:r>
              <a:rPr lang="ru-RU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Факторы,которым соответствуют приспособления</a:t>
            </a:r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pPr>
              <a:buNone/>
            </a:pPr>
            <a:r>
              <a:rPr lang="ru-RU" sz="2800" dirty="0" smtClean="0">
                <a:solidFill>
                  <a:schemeClr val="bg1"/>
                </a:solidFill>
              </a:rPr>
              <a:t>  Яркие цвета окружающей среды, большое количество хищников, высокая плотность воды.</a:t>
            </a:r>
            <a:endParaRPr lang="ru-RU" sz="2800" dirty="0">
              <a:solidFill>
                <a:schemeClr val="bg1"/>
              </a:solidFill>
            </a:endParaRPr>
          </a:p>
        </p:txBody>
      </p:sp>
      <p:pic>
        <p:nvPicPr>
          <p:cNvPr id="4" name="Рисунок 3" descr="0730c544ad527ab3a8ec08d99acc7f94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5840" y="0"/>
            <a:ext cx="4088160" cy="3071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500098" y="0"/>
            <a:ext cx="5857916" cy="1142984"/>
          </a:xfrm>
        </p:spPr>
        <p:txBody>
          <a:bodyPr/>
          <a:lstStyle/>
          <a:p>
            <a:r>
              <a:rPr lang="ru-RU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Экосистема: Океан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142984"/>
            <a:ext cx="8072462" cy="5715016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000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Вид организма</a:t>
            </a:r>
            <a:r>
              <a:rPr lang="ru-RU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pPr>
              <a:buNone/>
            </a:pPr>
            <a:r>
              <a:rPr lang="ru-RU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Арктическая Цианея </a:t>
            </a:r>
          </a:p>
          <a:p>
            <a:pPr>
              <a:buFont typeface="Wingdings" pitchFamily="2" charset="2"/>
              <a:buChar char="v"/>
            </a:pPr>
            <a:r>
              <a:rPr lang="ru-RU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000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Приспособления</a:t>
            </a:r>
            <a:r>
              <a:rPr lang="ru-RU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pPr>
              <a:buNone/>
            </a:pPr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Наличие щупальцев разной длинны , наличие стрекательных клеток в щупальцах,  тонкий  и куполообразный зонтик. Глаза отсутствуют.</a:t>
            </a:r>
            <a:endParaRPr lang="ru-RU" sz="2800" dirty="0" smtClean="0">
              <a:solidFill>
                <a:schemeClr val="bg1"/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ru-RU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Факторы,которым соответствуют приспособления</a:t>
            </a:r>
            <a:r>
              <a:rPr lang="ru-RU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  </a:t>
            </a:r>
            <a:r>
              <a:rPr lang="ru-RU" sz="2800" dirty="0" smtClean="0">
                <a:solidFill>
                  <a:schemeClr val="bg1"/>
                </a:solidFill>
              </a:rPr>
              <a:t>Наличие подводных течений, большое количество как хищников так и жертв,  недостаток света .</a:t>
            </a:r>
            <a:endParaRPr lang="ru-RU" dirty="0"/>
          </a:p>
        </p:txBody>
      </p:sp>
      <p:pic>
        <p:nvPicPr>
          <p:cNvPr id="4" name="Рисунок 3" descr="Nomura-jellyfish-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2066" y="0"/>
            <a:ext cx="4071934" cy="31432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5214942" cy="1071546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Экосистема: Океан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71546"/>
            <a:ext cx="8358214" cy="6143668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400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Вид организма</a:t>
            </a:r>
            <a:r>
              <a:rPr lang="ru-RU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pPr>
              <a:buNone/>
            </a:pPr>
            <a:r>
              <a:rPr lang="ru-RU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Манта (Морской дьявол)</a:t>
            </a:r>
          </a:p>
          <a:p>
            <a:pPr>
              <a:buFont typeface="Wingdings" pitchFamily="2" charset="2"/>
              <a:buChar char="v"/>
            </a:pPr>
            <a:r>
              <a:rPr lang="ru-RU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400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Приспособления</a:t>
            </a:r>
            <a:r>
              <a:rPr lang="ru-RU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pPr>
              <a:buNone/>
            </a:pPr>
            <a:r>
              <a:rPr lang="ru-RU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Большого размера грудные плавники, широкий рот, длинный и тонкий хвост, мелкие и затупленные сверху зубы ,  мозг один из самых крупных  среди рыб.</a:t>
            </a:r>
            <a:endParaRPr lang="ru-RU" sz="44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ru-RU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Факторы,которым соответствуют приспособления</a:t>
            </a:r>
            <a:r>
              <a:rPr lang="ru-RU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  Наличие подводных течений, большое количество фитопланктона,  недостаток света, миграция на достаточно далёкие расстояния. 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3bf18ffdff8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43570" y="0"/>
            <a:ext cx="3500430" cy="29289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428660" y="0"/>
            <a:ext cx="6286544" cy="1142984"/>
          </a:xfrm>
        </p:spPr>
        <p:txBody>
          <a:bodyPr/>
          <a:lstStyle/>
          <a:p>
            <a:r>
              <a:rPr lang="ru-RU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Экосистема: Океан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71546"/>
            <a:ext cx="8686800" cy="5500726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400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Вид организма</a:t>
            </a:r>
            <a:r>
              <a:rPr lang="ru-RU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pPr>
              <a:buNone/>
            </a:pPr>
            <a:r>
              <a:rPr lang="ru-RU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ru-RU" sz="4400" dirty="0" smtClean="0">
                <a:solidFill>
                  <a:schemeClr val="bg1"/>
                </a:solidFill>
              </a:rPr>
              <a:t>Крылатки </a:t>
            </a:r>
            <a:endParaRPr lang="ru-RU" sz="43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itchFamily="2" charset="2"/>
              <a:buChar char="v"/>
            </a:pPr>
            <a:r>
              <a:rPr lang="ru-RU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400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Приспособления</a:t>
            </a:r>
            <a:r>
              <a:rPr lang="ru-RU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pPr>
              <a:buNone/>
            </a:pPr>
            <a:r>
              <a:rPr lang="ru-RU" sz="3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Наличие длинных  ядовитых иголок, большие веероподобные грудные плавники, наличие боковой линии, яркая окраска ,обтекаемая форма тела.</a:t>
            </a:r>
          </a:p>
          <a:p>
            <a:pPr>
              <a:buFont typeface="Wingdings" pitchFamily="2" charset="2"/>
              <a:buChar char="v"/>
            </a:pPr>
            <a:r>
              <a:rPr lang="ru-RU" sz="35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ru-RU" sz="3500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Факторы,которым соответствуют приспособления</a:t>
            </a:r>
            <a:r>
              <a:rPr lang="ru-RU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  Наличие подводных течений , большое количество хищников и жертв ,  недостаток света. 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40e645b2bca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3486" y="0"/>
            <a:ext cx="3900514" cy="31432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85784" y="0"/>
            <a:ext cx="5786478" cy="1000108"/>
          </a:xfrm>
        </p:spPr>
        <p:txBody>
          <a:bodyPr/>
          <a:lstStyle/>
          <a:p>
            <a:r>
              <a:rPr lang="ru-RU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Экосистема: Океан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785794"/>
            <a:ext cx="8715404" cy="6072206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4800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Вид организма</a:t>
            </a:r>
            <a:r>
              <a:rPr lang="ru-RU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pPr>
              <a:buNone/>
            </a:pPr>
            <a:r>
              <a:rPr lang="ru-RU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Луна-рыба</a:t>
            </a:r>
            <a:endParaRPr lang="ru-RU" sz="44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itchFamily="2" charset="2"/>
              <a:buChar char="v"/>
            </a:pPr>
            <a:r>
              <a:rPr lang="ru-RU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800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Приспособления</a:t>
            </a:r>
            <a:r>
              <a:rPr lang="ru-RU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r>
              <a:rPr lang="ru-RU" sz="3000" dirty="0" smtClean="0">
                <a:solidFill>
                  <a:schemeClr val="bg1"/>
                </a:solidFill>
              </a:rPr>
              <a:t>Дисковидная форма тела , большие размеры, хвостовой плавник утрачен, кожа толстая и эластичная .</a:t>
            </a:r>
            <a:endParaRPr lang="ru-RU" sz="30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itchFamily="2" charset="2"/>
              <a:buChar char="v"/>
            </a:pPr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ru-RU" sz="3600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Факторы,которым соответствуют приспособления</a:t>
            </a:r>
            <a:r>
              <a:rPr lang="ru-RU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  Наличие подводных течений ,хороший пищевой ресурс,  недостаток света, высокая плотность воды. 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2277478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4942" y="0"/>
            <a:ext cx="3929058" cy="30003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allAtOnce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CEBCB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</TotalTime>
  <Words>836</Words>
  <Application>Microsoft Office PowerPoint</Application>
  <PresentationFormat>Экран (4:3)</PresentationFormat>
  <Paragraphs>100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Результаты естественного отбора в океане</vt:lpstr>
      <vt:lpstr>Цель работы :    </vt:lpstr>
      <vt:lpstr>Экосистема: Океан </vt:lpstr>
      <vt:lpstr>  Экосистема: Океан</vt:lpstr>
      <vt:lpstr>  Экосистема: Океан</vt:lpstr>
      <vt:lpstr> Экосистема: Океан</vt:lpstr>
      <vt:lpstr>Экосистема: Океан</vt:lpstr>
      <vt:lpstr>Экосистема: Океан</vt:lpstr>
      <vt:lpstr>Экосистема: Океан</vt:lpstr>
      <vt:lpstr>Экосистема: Океан</vt:lpstr>
      <vt:lpstr>Экосистема: Океан</vt:lpstr>
      <vt:lpstr>Экосистема: Океан</vt:lpstr>
      <vt:lpstr>Экосистема: Океан</vt:lpstr>
      <vt:lpstr>Вывод: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Экскурсия  «Результаты естественного отбора»</dc:title>
  <dc:creator>Яна)</dc:creator>
  <cp:lastModifiedBy>Admin</cp:lastModifiedBy>
  <cp:revision>30</cp:revision>
  <dcterms:created xsi:type="dcterms:W3CDTF">2015-01-28T16:40:15Z</dcterms:created>
  <dcterms:modified xsi:type="dcterms:W3CDTF">2016-06-24T19:12:27Z</dcterms:modified>
</cp:coreProperties>
</file>