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Lst>
  <p:sldIdLst>
    <p:sldId id="261" r:id="rId3"/>
    <p:sldId id="256" r:id="rId4"/>
    <p:sldId id="257" r:id="rId5"/>
    <p:sldId id="258" r:id="rId6"/>
    <p:sldId id="259" r:id="rId7"/>
    <p:sldId id="260" r:id="rId8"/>
    <p:sldId id="270" r:id="rId9"/>
    <p:sldId id="271" r:id="rId10"/>
    <p:sldId id="272" r:id="rId11"/>
    <p:sldId id="273" r:id="rId12"/>
    <p:sldId id="262" r:id="rId13"/>
    <p:sldId id="264" r:id="rId14"/>
    <p:sldId id="265" r:id="rId15"/>
    <p:sldId id="266" r:id="rId16"/>
    <p:sldId id="274" r:id="rId17"/>
    <p:sldId id="26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740"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B4C71EC6-210F-42DE-9C53-41977AD35B3D}" type="datetimeFigureOut">
              <a:rPr lang="ru-RU" smtClean="0"/>
              <a:pPr/>
              <a:t>16.03.2015</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19B0651-EE4F-4900-A07F-96A6BFA9D0F0}"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B4C71EC6-210F-42DE-9C53-41977AD35B3D}" type="datetimeFigureOut">
              <a:rPr lang="ru-RU" smtClean="0"/>
              <a:pPr/>
              <a:t>16.03.2015</a:t>
            </a:fld>
            <a:endParaRPr lang="ru-RU"/>
          </a:p>
        </p:txBody>
      </p:sp>
      <p:sp>
        <p:nvSpPr>
          <p:cNvPr id="27" name="Номер слайда 26"/>
          <p:cNvSpPr>
            <a:spLocks noGrp="1"/>
          </p:cNvSpPr>
          <p:nvPr>
            <p:ph type="sldNum" sz="quarter" idx="11"/>
          </p:nvPr>
        </p:nvSpPr>
        <p:spPr/>
        <p:txBody>
          <a:bodyPr rtlCol="0"/>
          <a:lstStyle/>
          <a:p>
            <a:fld id="{B19B0651-EE4F-4900-A07F-96A6BFA9D0F0}"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B4C71EC6-210F-42DE-9C53-41977AD35B3D}" type="datetimeFigureOut">
              <a:rPr lang="ru-RU" smtClean="0"/>
              <a:pPr/>
              <a:t>16.03.2015</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B19B0651-EE4F-4900-A07F-96A6BFA9D0F0}"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16.03.2015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4C71EC6-210F-42DE-9C53-41977AD35B3D}" type="datetimeFigureOut">
              <a:rPr lang="ru-RU" smtClean="0"/>
              <a:pPr/>
              <a:t>16.03.2015</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nti.kz/wp-content/uploads/2013/08/%D0%91%D0%B5%D0%B7%D1%8B%D0%BC%D1%8F%D0%BD%D0%BD%D1%8B%D0%B94.p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92696"/>
            <a:ext cx="7772400" cy="2808311"/>
          </a:xfrm>
        </p:spPr>
        <p:txBody>
          <a:bodyPr>
            <a:normAutofit/>
          </a:bodyPr>
          <a:lstStyle/>
          <a:p>
            <a:r>
              <a:rPr lang="ru-RU" dirty="0" smtClean="0"/>
              <a:t>Экономика предприятия</a:t>
            </a:r>
            <a:br>
              <a:rPr lang="ru-RU" dirty="0" smtClean="0"/>
            </a:br>
            <a:r>
              <a:rPr lang="ru-RU" dirty="0" smtClean="0"/>
              <a:t>СРС</a:t>
            </a:r>
            <a:r>
              <a:rPr lang="en-US" dirty="0" smtClean="0"/>
              <a:t> #1</a:t>
            </a:r>
            <a:r>
              <a:rPr lang="ru-RU" dirty="0" smtClean="0"/>
              <a:t> </a:t>
            </a:r>
            <a:r>
              <a:rPr lang="ru-RU" dirty="0" smtClean="0"/>
              <a:t>на тему:</a:t>
            </a:r>
            <a:br>
              <a:rPr lang="ru-RU" dirty="0" smtClean="0"/>
            </a:br>
            <a:r>
              <a:rPr lang="ru-RU" dirty="0" smtClean="0"/>
              <a:t>«Фармацевтика»</a:t>
            </a:r>
            <a:endParaRPr lang="ru-RU" dirty="0"/>
          </a:p>
        </p:txBody>
      </p:sp>
      <p:sp>
        <p:nvSpPr>
          <p:cNvPr id="3" name="Подзаголовок 2"/>
          <p:cNvSpPr>
            <a:spLocks noGrp="1"/>
          </p:cNvSpPr>
          <p:nvPr>
            <p:ph type="subTitle" idx="1"/>
          </p:nvPr>
        </p:nvSpPr>
        <p:spPr>
          <a:xfrm>
            <a:off x="3275856" y="5445224"/>
            <a:ext cx="5852864" cy="1308007"/>
          </a:xfrm>
        </p:spPr>
        <p:txBody>
          <a:bodyPr>
            <a:normAutofit/>
          </a:bodyPr>
          <a:lstStyle/>
          <a:p>
            <a:pPr algn="r"/>
            <a:r>
              <a:rPr lang="ru-RU" dirty="0" smtClean="0">
                <a:solidFill>
                  <a:schemeClr val="tx1"/>
                </a:solidFill>
              </a:rPr>
              <a:t>Выполнили: </a:t>
            </a:r>
            <a:r>
              <a:rPr lang="ru-RU" dirty="0" err="1" smtClean="0">
                <a:solidFill>
                  <a:schemeClr val="tx1"/>
                </a:solidFill>
              </a:rPr>
              <a:t>Тулеусеитов</a:t>
            </a:r>
            <a:r>
              <a:rPr lang="ru-RU" dirty="0" smtClean="0">
                <a:solidFill>
                  <a:schemeClr val="tx1"/>
                </a:solidFill>
              </a:rPr>
              <a:t> Т.</a:t>
            </a:r>
            <a:br>
              <a:rPr lang="ru-RU" dirty="0" smtClean="0">
                <a:solidFill>
                  <a:schemeClr val="tx1"/>
                </a:solidFill>
              </a:rPr>
            </a:br>
            <a:r>
              <a:rPr lang="ru-RU" dirty="0" err="1" smtClean="0">
                <a:solidFill>
                  <a:schemeClr val="tx1"/>
                </a:solidFill>
              </a:rPr>
              <a:t>Жашибаев</a:t>
            </a:r>
            <a:r>
              <a:rPr lang="ru-RU" dirty="0" smtClean="0">
                <a:solidFill>
                  <a:schemeClr val="tx1"/>
                </a:solidFill>
              </a:rPr>
              <a:t> А. </a:t>
            </a:r>
            <a:r>
              <a:rPr lang="ru-RU" dirty="0" err="1" smtClean="0">
                <a:solidFill>
                  <a:schemeClr val="tx1"/>
                </a:solidFill>
              </a:rPr>
              <a:t>Зейналов</a:t>
            </a:r>
            <a:r>
              <a:rPr lang="ru-RU" dirty="0" smtClean="0">
                <a:solidFill>
                  <a:schemeClr val="tx1"/>
                </a:solidFill>
              </a:rPr>
              <a:t> И.</a:t>
            </a:r>
          </a:p>
          <a:p>
            <a:pPr algn="r"/>
            <a:r>
              <a:rPr lang="ru-RU" dirty="0" smtClean="0">
                <a:solidFill>
                  <a:schemeClr val="tx1"/>
                </a:solidFill>
              </a:rPr>
              <a:t>Группа: «Финансы» 132</a:t>
            </a:r>
            <a:endParaRPr lang="ru-RU" dirty="0">
              <a:solidFill>
                <a:schemeClr val="tx1"/>
              </a:solidFill>
            </a:endParaRPr>
          </a:p>
        </p:txBody>
      </p:sp>
    </p:spTree>
    <p:extLst>
      <p:ext uri="{BB962C8B-B14F-4D97-AF65-F5344CB8AC3E}">
        <p14:creationId xmlns:p14="http://schemas.microsoft.com/office/powerpoint/2010/main" xmlns="" val="480945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8641"/>
            <a:ext cx="8856984" cy="3744416"/>
          </a:xfrm>
        </p:spPr>
        <p:txBody>
          <a:bodyPr>
            <a:normAutofit fontScale="70000" lnSpcReduction="20000"/>
          </a:bodyPr>
          <a:lstStyle/>
          <a:p>
            <a:pPr marL="0" indent="0">
              <a:buNone/>
            </a:pPr>
            <a:r>
              <a:rPr lang="ru-RU" b="1" dirty="0"/>
              <a:t>Экспорт и импорт фармацевтической продукции</a:t>
            </a:r>
            <a:endParaRPr lang="ru-RU" dirty="0"/>
          </a:p>
          <a:p>
            <a:pPr marL="0" indent="0">
              <a:buNone/>
            </a:pPr>
            <a:r>
              <a:rPr lang="ru-RU" dirty="0"/>
              <a:t>Казахстанский фармацевтический рынок — это рынок импорта. Доля отечественных производителей на фармацевтическом рынке не превышает 10%, хотя многие препараты, производимые в Казахстане, изготавливаются на оборудовании, сопоставимом с европейским, и из схожего сырья. </a:t>
            </a:r>
          </a:p>
          <a:p>
            <a:pPr marL="0" indent="0">
              <a:buNone/>
            </a:pPr>
            <a:endParaRPr lang="ru-RU" dirty="0" smtClean="0"/>
          </a:p>
          <a:p>
            <a:pPr marL="0" indent="0">
              <a:buNone/>
            </a:pPr>
            <a:r>
              <a:rPr lang="ru-RU" dirty="0" smtClean="0"/>
              <a:t>Объем </a:t>
            </a:r>
            <a:r>
              <a:rPr lang="ru-RU" dirty="0"/>
              <a:t>импорта фармацевтических средств в Республике Казахстан занимает 98%, против 2% экспорта. Следовательно, Казахстан крайне зависим от импорта. Так, экспорт за январь-декабрь 2012 г. составил 20 557 тыс. дол., импорт — 1 164 951 тыс. дол. (рис. 4).</a:t>
            </a:r>
          </a:p>
          <a:p>
            <a:pPr marL="0" indent="0">
              <a:buNone/>
            </a:pPr>
            <a:endParaRPr lang="ru-RU" dirty="0"/>
          </a:p>
        </p:txBody>
      </p:sp>
      <p:pic>
        <p:nvPicPr>
          <p:cNvPr id="5" name="Рисунок 4" descr="Безымянный">
            <a:hlinkClick r:id="rId2"/>
          </p:cNvPr>
          <p:cNvPicPr/>
          <p:nvPr/>
        </p:nvPicPr>
        <p:blipFill>
          <a:blip r:embed="rId3" cstate="print"/>
          <a:srcRect/>
          <a:stretch>
            <a:fillRect/>
          </a:stretch>
        </p:blipFill>
        <p:spPr bwMode="auto">
          <a:xfrm>
            <a:off x="1781572" y="3356992"/>
            <a:ext cx="5760640" cy="3384376"/>
          </a:xfrm>
          <a:prstGeom prst="rect">
            <a:avLst/>
          </a:prstGeom>
          <a:noFill/>
          <a:ln w="9525">
            <a:noFill/>
            <a:miter lim="800000"/>
            <a:headEnd/>
            <a:tailEnd/>
          </a:ln>
        </p:spPr>
      </p:pic>
    </p:spTree>
    <p:extLst>
      <p:ext uri="{BB962C8B-B14F-4D97-AF65-F5344CB8AC3E}">
        <p14:creationId xmlns:p14="http://schemas.microsoft.com/office/powerpoint/2010/main" xmlns="" val="1807250434"/>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esktop\258863.jpeg"/>
          <p:cNvPicPr>
            <a:picLocks noChangeAspect="1" noChangeArrowheads="1"/>
          </p:cNvPicPr>
          <p:nvPr/>
        </p:nvPicPr>
        <p:blipFill>
          <a:blip r:embed="rId2" cstate="print"/>
          <a:srcRect/>
          <a:stretch>
            <a:fillRect/>
          </a:stretch>
        </p:blipFill>
        <p:spPr bwMode="auto">
          <a:xfrm>
            <a:off x="0" y="0"/>
            <a:ext cx="3286116" cy="3286124"/>
          </a:xfrm>
          <a:prstGeom prst="rect">
            <a:avLst/>
          </a:prstGeom>
          <a:noFill/>
        </p:spPr>
      </p:pic>
      <p:sp>
        <p:nvSpPr>
          <p:cNvPr id="7" name="TextBox 6"/>
          <p:cNvSpPr txBox="1"/>
          <p:nvPr/>
        </p:nvSpPr>
        <p:spPr>
          <a:xfrm>
            <a:off x="3357554" y="36490"/>
            <a:ext cx="5786446" cy="3477875"/>
          </a:xfrm>
          <a:prstGeom prst="rect">
            <a:avLst/>
          </a:prstGeom>
          <a:noFill/>
        </p:spPr>
        <p:txBody>
          <a:bodyPr wrap="square" rtlCol="0">
            <a:spAutoFit/>
          </a:bodyPr>
          <a:lstStyle/>
          <a:p>
            <a:r>
              <a:rPr lang="ru-RU" sz="2200" dirty="0"/>
              <a:t>Фармацевтическая промышленность как развивающаяся отрасль представлена в общей сложности </a:t>
            </a:r>
            <a:r>
              <a:rPr lang="ru-RU" sz="2200" b="1" dirty="0"/>
              <a:t>79 предприятиями</a:t>
            </a:r>
            <a:r>
              <a:rPr lang="ru-RU" sz="2200" dirty="0"/>
              <a:t> — производителями фармацевтической продукции, включая мелких производителей изделий медицинского назначения. При этом на долю </a:t>
            </a:r>
            <a:r>
              <a:rPr lang="ru-RU" sz="2200" b="1" dirty="0"/>
              <a:t>6 наиболее крупных заводов</a:t>
            </a:r>
            <a:r>
              <a:rPr lang="ru-RU" sz="2200" dirty="0"/>
              <a:t> приходится более 90% всех выпускаемых в Казахстане лекарств в денежном выражении. </a:t>
            </a:r>
          </a:p>
        </p:txBody>
      </p:sp>
      <p:sp>
        <p:nvSpPr>
          <p:cNvPr id="8" name="TextBox 7"/>
          <p:cNvSpPr txBox="1"/>
          <p:nvPr/>
        </p:nvSpPr>
        <p:spPr>
          <a:xfrm>
            <a:off x="17016" y="3514613"/>
            <a:ext cx="9144000" cy="2308324"/>
          </a:xfrm>
          <a:prstGeom prst="rect">
            <a:avLst/>
          </a:prstGeom>
          <a:noFill/>
        </p:spPr>
        <p:txBody>
          <a:bodyPr wrap="square" rtlCol="0">
            <a:spAutoFit/>
          </a:bodyPr>
          <a:lstStyle/>
          <a:p>
            <a:r>
              <a:rPr lang="ru-RU" sz="2400" dirty="0" smtClean="0"/>
              <a:t>Отечественные предприятия: АО «</a:t>
            </a:r>
            <a:r>
              <a:rPr lang="ru-RU" sz="2400" dirty="0" err="1" smtClean="0"/>
              <a:t>Химфарм</a:t>
            </a:r>
            <a:r>
              <a:rPr lang="ru-RU" sz="2400" dirty="0" smtClean="0"/>
              <a:t>», «СП </a:t>
            </a:r>
            <a:r>
              <a:rPr lang="ru-RU" sz="2400" dirty="0" err="1" smtClean="0"/>
              <a:t>ГлобалФарм</a:t>
            </a:r>
            <a:r>
              <a:rPr lang="ru-RU" sz="2400" dirty="0" smtClean="0"/>
              <a:t>», АО «</a:t>
            </a:r>
            <a:r>
              <a:rPr lang="ru-RU" sz="2400" dirty="0" err="1" smtClean="0"/>
              <a:t>Нобел</a:t>
            </a:r>
            <a:r>
              <a:rPr lang="ru-RU" sz="2400" dirty="0" smtClean="0"/>
              <a:t> АФФ», фармацевтические компании «</a:t>
            </a:r>
            <a:r>
              <a:rPr lang="ru-RU" sz="2400" dirty="0" err="1" smtClean="0"/>
              <a:t>Ромат</a:t>
            </a:r>
            <a:r>
              <a:rPr lang="ru-RU" sz="2400" dirty="0" smtClean="0"/>
              <a:t>», ТОО «</a:t>
            </a:r>
            <a:r>
              <a:rPr lang="ru-RU" sz="2400" dirty="0" err="1" smtClean="0"/>
              <a:t>Hуp-Май</a:t>
            </a:r>
            <a:r>
              <a:rPr lang="ru-RU" sz="2400" dirty="0" smtClean="0"/>
              <a:t> </a:t>
            </a:r>
            <a:r>
              <a:rPr lang="ru-RU" sz="2400" dirty="0" err="1" smtClean="0"/>
              <a:t>Фарм</a:t>
            </a:r>
            <a:r>
              <a:rPr lang="ru-RU" sz="2400" dirty="0" smtClean="0"/>
              <a:t>», «Карагандинский фармацевтический комплекс» представляют собой предприятия полного цикла. Предприятием с полным циклом производства по медицинскому оборудованию является АО «</a:t>
            </a:r>
            <a:r>
              <a:rPr lang="ru-RU" sz="2400" dirty="0" err="1" smtClean="0"/>
              <a:t>Актюбрентген</a:t>
            </a:r>
            <a:r>
              <a:rPr lang="ru-RU" sz="2400" dirty="0" smtClean="0"/>
              <a:t>».</a:t>
            </a:r>
            <a:endParaRPr lang="ru-RU" sz="2400" dirty="0"/>
          </a:p>
        </p:txBody>
      </p:sp>
    </p:spTree>
    <p:extLst>
      <p:ext uri="{BB962C8B-B14F-4D97-AF65-F5344CB8AC3E}">
        <p14:creationId xmlns:p14="http://schemas.microsoft.com/office/powerpoint/2010/main" xmlns="" val="3116968775"/>
      </p:ext>
    </p:extLst>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1\Desktop\farmakazahstan2-478x249.jpg"/>
          <p:cNvPicPr>
            <a:picLocks noChangeAspect="1" noChangeArrowheads="1"/>
          </p:cNvPicPr>
          <p:nvPr/>
        </p:nvPicPr>
        <p:blipFill>
          <a:blip r:embed="rId2" cstate="print"/>
          <a:srcRect/>
          <a:stretch>
            <a:fillRect/>
          </a:stretch>
        </p:blipFill>
        <p:spPr bwMode="auto">
          <a:xfrm>
            <a:off x="0" y="2357430"/>
            <a:ext cx="9144000" cy="4714884"/>
          </a:xfrm>
          <a:prstGeom prst="rect">
            <a:avLst/>
          </a:prstGeom>
          <a:noFill/>
        </p:spPr>
      </p:pic>
      <p:sp>
        <p:nvSpPr>
          <p:cNvPr id="5" name="TextBox 4"/>
          <p:cNvSpPr txBox="1"/>
          <p:nvPr/>
        </p:nvSpPr>
        <p:spPr>
          <a:xfrm>
            <a:off x="107504" y="49106"/>
            <a:ext cx="9144000" cy="2139047"/>
          </a:xfrm>
          <a:prstGeom prst="rect">
            <a:avLst/>
          </a:prstGeom>
          <a:noFill/>
        </p:spPr>
        <p:txBody>
          <a:bodyPr wrap="square" rtlCol="0">
            <a:spAutoFit/>
          </a:bodyPr>
          <a:lstStyle/>
          <a:p>
            <a:r>
              <a:rPr lang="ru-RU" sz="1900" b="1" dirty="0"/>
              <a:t>ТОО СП «</a:t>
            </a:r>
            <a:r>
              <a:rPr lang="ru-RU" sz="1900" b="1" dirty="0" err="1"/>
              <a:t>ГлобалФарм</a:t>
            </a:r>
            <a:r>
              <a:rPr lang="ru-RU" sz="1900" b="1" dirty="0"/>
              <a:t>»</a:t>
            </a:r>
            <a:r>
              <a:rPr lang="ru-RU" sz="1900" dirty="0"/>
              <a:t>- второе предприятие по объёмам производства в республике. Основанное в 2000 г. совместно с южнокорейской стороной, предприятие производит в значительных масштабах твёрдые лекарственные формы и упаковывает ампульные препараты иностранного производства. Несмотря на незначительный износ основных фондов, вследствие нецелесообразности модернизации предприятия до стандартов GMP на существующих ограниченных площадях, озвучен план строительства в Алматинской области завода «</a:t>
            </a:r>
            <a:r>
              <a:rPr lang="ru-RU" sz="1900" dirty="0" err="1"/>
              <a:t>Глобал</a:t>
            </a:r>
            <a:r>
              <a:rPr lang="ru-RU" sz="1900" dirty="0"/>
              <a:t> </a:t>
            </a:r>
            <a:r>
              <a:rPr lang="ru-RU" sz="1900" dirty="0" err="1"/>
              <a:t>Нью</a:t>
            </a:r>
            <a:r>
              <a:rPr lang="ru-RU" sz="1900" dirty="0"/>
              <a:t> </a:t>
            </a:r>
            <a:r>
              <a:rPr lang="ru-RU" sz="1900" dirty="0" err="1"/>
              <a:t>Лайф</a:t>
            </a:r>
            <a:r>
              <a:rPr lang="ru-RU" sz="1900" dirty="0"/>
              <a:t>».</a:t>
            </a:r>
          </a:p>
        </p:txBody>
      </p:sp>
    </p:spTree>
    <p:extLst>
      <p:ext uri="{BB962C8B-B14F-4D97-AF65-F5344CB8AC3E}">
        <p14:creationId xmlns:p14="http://schemas.microsoft.com/office/powerpoint/2010/main" xmlns="" val="690715883"/>
      </p:ext>
    </p:extLst>
  </p:cSld>
  <p:clrMapOvr>
    <a:masterClrMapping/>
  </p:clrMapOvr>
  <p:transition>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1\Desktop\sk-pharma-450x252.jpg"/>
          <p:cNvPicPr>
            <a:picLocks noChangeAspect="1" noChangeArrowheads="1"/>
          </p:cNvPicPr>
          <p:nvPr/>
        </p:nvPicPr>
        <p:blipFill>
          <a:blip r:embed="rId2" cstate="print"/>
          <a:srcRect/>
          <a:stretch>
            <a:fillRect/>
          </a:stretch>
        </p:blipFill>
        <p:spPr bwMode="auto">
          <a:xfrm>
            <a:off x="0" y="0"/>
            <a:ext cx="4286248" cy="3429000"/>
          </a:xfrm>
          <a:prstGeom prst="rect">
            <a:avLst/>
          </a:prstGeom>
          <a:noFill/>
        </p:spPr>
      </p:pic>
      <p:sp>
        <p:nvSpPr>
          <p:cNvPr id="5" name="TextBox 4"/>
          <p:cNvSpPr txBox="1"/>
          <p:nvPr/>
        </p:nvSpPr>
        <p:spPr>
          <a:xfrm>
            <a:off x="4399384" y="10840"/>
            <a:ext cx="4716016" cy="3754874"/>
          </a:xfrm>
          <a:prstGeom prst="rect">
            <a:avLst/>
          </a:prstGeom>
          <a:noFill/>
        </p:spPr>
        <p:txBody>
          <a:bodyPr wrap="square" rtlCol="0">
            <a:spAutoFit/>
          </a:bodyPr>
          <a:lstStyle/>
          <a:p>
            <a:r>
              <a:rPr lang="ru-RU" sz="2200" b="1" dirty="0"/>
              <a:t>ТОО «Фармацевтическая компания «</a:t>
            </a:r>
            <a:r>
              <a:rPr lang="ru-RU" sz="2200" b="1" dirty="0" err="1"/>
              <a:t>Ромат</a:t>
            </a:r>
            <a:r>
              <a:rPr lang="ru-RU" sz="2200" b="1" dirty="0"/>
              <a:t>» </a:t>
            </a:r>
            <a:r>
              <a:rPr lang="ru-RU" sz="2200" dirty="0"/>
              <a:t>(г. Павлодар) включает в себя заводы по производству ИМН из полипропилена, твёрдых лекарственных форм (озвучено соответствие данного цеха стандартам GMP), </a:t>
            </a:r>
            <a:r>
              <a:rPr lang="ru-RU" sz="2200" dirty="0" err="1"/>
              <a:t>инфузионных</a:t>
            </a:r>
            <a:r>
              <a:rPr lang="ru-RU" sz="2200" dirty="0"/>
              <a:t> растворов нижней ценовой группы и цех по изготовлению биологических добавок. </a:t>
            </a:r>
          </a:p>
          <a:p>
            <a:endParaRPr lang="ru-RU" dirty="0"/>
          </a:p>
        </p:txBody>
      </p:sp>
      <p:sp>
        <p:nvSpPr>
          <p:cNvPr id="6" name="TextBox 5"/>
          <p:cNvSpPr txBox="1"/>
          <p:nvPr/>
        </p:nvSpPr>
        <p:spPr>
          <a:xfrm>
            <a:off x="98004" y="3645024"/>
            <a:ext cx="9144000" cy="2308324"/>
          </a:xfrm>
          <a:prstGeom prst="rect">
            <a:avLst/>
          </a:prstGeom>
          <a:noFill/>
        </p:spPr>
        <p:txBody>
          <a:bodyPr wrap="square" rtlCol="0">
            <a:spAutoFit/>
          </a:bodyPr>
          <a:lstStyle/>
          <a:p>
            <a:r>
              <a:rPr lang="ru-RU" sz="2400" dirty="0" smtClean="0"/>
              <a:t>Располагает значительными площадями в зданиях советской постройки, модернизация которых для размещения современных цехов сопряжена с масштабными инвестициями. ФК «</a:t>
            </a:r>
            <a:r>
              <a:rPr lang="ru-RU" sz="2400" dirty="0" err="1" smtClean="0"/>
              <a:t>Ромат</a:t>
            </a:r>
            <a:r>
              <a:rPr lang="ru-RU" sz="2400" dirty="0" smtClean="0"/>
              <a:t>» активно анонсирует планы расширения ассортимента и объёма продукции и находится в непрерывном поиске стратегического партнёра или инвестора.</a:t>
            </a:r>
            <a:endParaRPr lang="ru-RU" sz="2400" dirty="0"/>
          </a:p>
        </p:txBody>
      </p:sp>
    </p:spTree>
    <p:extLst>
      <p:ext uri="{BB962C8B-B14F-4D97-AF65-F5344CB8AC3E}">
        <p14:creationId xmlns:p14="http://schemas.microsoft.com/office/powerpoint/2010/main" xmlns="" val="3020086751"/>
      </p:ext>
    </p:extLst>
  </p:cSld>
  <p:clrMapOvr>
    <a:masterClrMapping/>
  </p:clrMapOvr>
  <p:transition>
    <p:blind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1\Desktop\20101221104312.jpg"/>
          <p:cNvPicPr>
            <a:picLocks noChangeAspect="1" noChangeArrowheads="1"/>
          </p:cNvPicPr>
          <p:nvPr/>
        </p:nvPicPr>
        <p:blipFill>
          <a:blip r:embed="rId2" cstate="print"/>
          <a:stretch>
            <a:fillRect/>
          </a:stretch>
        </p:blipFill>
        <p:spPr bwMode="auto">
          <a:xfrm>
            <a:off x="285720" y="0"/>
            <a:ext cx="8523852" cy="4000528"/>
          </a:xfrm>
          <a:prstGeom prst="rect">
            <a:avLst/>
          </a:prstGeom>
          <a:noFill/>
          <a:ln>
            <a:noFill/>
          </a:ln>
        </p:spPr>
      </p:pic>
      <p:sp>
        <p:nvSpPr>
          <p:cNvPr id="5" name="TextBox 4"/>
          <p:cNvSpPr txBox="1"/>
          <p:nvPr/>
        </p:nvSpPr>
        <p:spPr>
          <a:xfrm>
            <a:off x="4936" y="4149080"/>
            <a:ext cx="9144000" cy="2246769"/>
          </a:xfrm>
          <a:prstGeom prst="rect">
            <a:avLst/>
          </a:prstGeom>
          <a:noFill/>
        </p:spPr>
        <p:txBody>
          <a:bodyPr wrap="square" rtlCol="0">
            <a:spAutoFit/>
          </a:bodyPr>
          <a:lstStyle/>
          <a:p>
            <a:r>
              <a:rPr lang="ru-RU" sz="2000" dirty="0"/>
              <a:t>Ключевым механизмом реализации </a:t>
            </a:r>
            <a:r>
              <a:rPr lang="ru-RU" sz="2000" b="1" dirty="0"/>
              <a:t>Государственной программы по форсированному индустриально-инновационному развитию Республики Казахстан на 2010-2014 гг.</a:t>
            </a:r>
            <a:r>
              <a:rPr lang="ru-RU" sz="2000" dirty="0"/>
              <a:t> является </a:t>
            </a:r>
            <a:r>
              <a:rPr lang="ru-RU" sz="2000" u="sng" dirty="0"/>
              <a:t>Карта индустриализации Казахстана</a:t>
            </a:r>
            <a:r>
              <a:rPr lang="ru-RU" sz="2000" dirty="0"/>
              <a:t>, которая позволяет государству совместно с бизнесом вырабатывать правильные инвестиционные решения и обеспечивать взаимосвязь реализации проектов частного сектора с развитием инфраструктуры и ресурсным потенциалом страны</a:t>
            </a:r>
            <a:r>
              <a:rPr lang="ru-RU" sz="2000" dirty="0" smtClean="0"/>
              <a:t>. В </a:t>
            </a:r>
            <a:r>
              <a:rPr lang="ru-RU" sz="2000" dirty="0"/>
              <a:t>карту индустриализации вошли 32 проекта в сфере фармацевтики</a:t>
            </a:r>
          </a:p>
        </p:txBody>
      </p:sp>
    </p:spTree>
    <p:extLst>
      <p:ext uri="{BB962C8B-B14F-4D97-AF65-F5344CB8AC3E}">
        <p14:creationId xmlns:p14="http://schemas.microsoft.com/office/powerpoint/2010/main" xmlns="" val="578579996"/>
      </p:ext>
    </p:extLst>
  </p:cSld>
  <p:clrMapOvr>
    <a:masterClrMapping/>
  </p:clrMapOvr>
  <p:transition>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548680"/>
          </a:xfrm>
        </p:spPr>
        <p:txBody>
          <a:bodyPr>
            <a:normAutofit fontScale="90000"/>
          </a:bodyPr>
          <a:lstStyle/>
          <a:p>
            <a:r>
              <a:rPr lang="ru-RU" dirty="0" smtClean="0"/>
              <a:t>Заключение</a:t>
            </a:r>
            <a:endParaRPr lang="ru-RU" dirty="0"/>
          </a:p>
        </p:txBody>
      </p:sp>
      <p:sp>
        <p:nvSpPr>
          <p:cNvPr id="3" name="Объект 2"/>
          <p:cNvSpPr>
            <a:spLocks noGrp="1"/>
          </p:cNvSpPr>
          <p:nvPr>
            <p:ph idx="1"/>
          </p:nvPr>
        </p:nvSpPr>
        <p:spPr>
          <a:xfrm>
            <a:off x="260996" y="1268760"/>
            <a:ext cx="8856984" cy="4536504"/>
          </a:xfrm>
        </p:spPr>
        <p:txBody>
          <a:bodyPr>
            <a:normAutofit fontScale="25000" lnSpcReduction="20000"/>
          </a:bodyPr>
          <a:lstStyle/>
          <a:p>
            <a:pPr marL="0" indent="0">
              <a:buNone/>
            </a:pPr>
            <a:r>
              <a:rPr lang="ru-RU" sz="8800" dirty="0"/>
              <a:t>Для обеспечения устойчивой сырьевой базы фитохимических производств и стабильного качества лекарственного растительного сырья, а также рациональной и эффективной организации сертификации должна проводиться государственная аттестация и аккредитация земельных участков, отведенных под возделывание лекарственных культур, особенно эндемичных и остродефицитных видов. Прежде всего следует создать государственный банк стандартных образцов биологически активных веществ, являющихся действующими компонентами лекарственных средств. </a:t>
            </a:r>
            <a:endParaRPr lang="ru-RU" sz="8800" dirty="0" smtClean="0"/>
          </a:p>
          <a:p>
            <a:pPr marL="0" indent="0">
              <a:buNone/>
            </a:pPr>
            <a:endParaRPr lang="ru-RU" sz="8800" dirty="0" smtClean="0"/>
          </a:p>
          <a:p>
            <a:pPr marL="0" indent="0">
              <a:buNone/>
            </a:pPr>
            <a:r>
              <a:rPr lang="ru-RU" sz="8800" dirty="0" smtClean="0"/>
              <a:t>Достижение </a:t>
            </a:r>
            <a:r>
              <a:rPr lang="ru-RU" sz="8800" dirty="0"/>
              <a:t>конкурентоспособности отечественной </a:t>
            </a:r>
            <a:r>
              <a:rPr lang="ru-RU" sz="8800" dirty="0" err="1"/>
              <a:t>фармпродукции</a:t>
            </a:r>
            <a:r>
              <a:rPr lang="ru-RU" sz="8800" dirty="0"/>
              <a:t> возможно при условии перевода фармацевтической отрасли Казахстана на стандарты GMP. При этом предварительно следует решить вопрос и об организации проектно-конструкторской службы, способной профессионально разрабатывать проекты фармацевтических производств, вместе с созданием системы технико-экономической экспертизы данных проектов и их соответствия стандартам GMP.</a:t>
            </a:r>
          </a:p>
          <a:p>
            <a:pPr marL="0" indent="0">
              <a:buNone/>
            </a:pPr>
            <a:endParaRPr lang="ru-RU" dirty="0"/>
          </a:p>
        </p:txBody>
      </p:sp>
    </p:spTree>
    <p:extLst>
      <p:ext uri="{BB962C8B-B14F-4D97-AF65-F5344CB8AC3E}">
        <p14:creationId xmlns:p14="http://schemas.microsoft.com/office/powerpoint/2010/main" xmlns="" val="215600428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6766" y="2132856"/>
            <a:ext cx="7130478" cy="2308324"/>
          </a:xfrm>
          <a:prstGeom prst="rect">
            <a:avLst/>
          </a:prstGeom>
          <a:noFill/>
        </p:spPr>
        <p:txBody>
          <a:bodyPr wrap="none" lIns="91440" tIns="45720" rIns="91440" bIns="45720">
            <a:spAutoFit/>
          </a:bodyPr>
          <a:lstStyle/>
          <a:p>
            <a:pPr algn="ctr"/>
            <a:r>
              <a:rPr lang="ru-RU" sz="72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СПАСИБО ЗА </a:t>
            </a:r>
          </a:p>
          <a:p>
            <a:pPr algn="ctr"/>
            <a:r>
              <a:rPr lang="ru-RU" sz="72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ВНИМАНИЕ!</a:t>
            </a:r>
            <a:endParaRPr lang="ru-RU" sz="7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xmlns="" val="3204128256"/>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shutterstock_62275729"/>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056" name="Text Box 8"/>
          <p:cNvSpPr txBox="1">
            <a:spLocks noChangeArrowheads="1"/>
          </p:cNvSpPr>
          <p:nvPr/>
        </p:nvSpPr>
        <p:spPr bwMode="auto">
          <a:xfrm>
            <a:off x="179388" y="115888"/>
            <a:ext cx="8532812" cy="2677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Aft>
                <a:spcPts val="1000"/>
              </a:spcAft>
            </a:pPr>
            <a:r>
              <a:rPr lang="ru-RU" altLang="ru-RU" sz="2800" b="1" dirty="0">
                <a:solidFill>
                  <a:schemeClr val="bg1"/>
                </a:solidFill>
                <a:latin typeface="Times New Roman" pitchFamily="18" charset="0"/>
              </a:rPr>
              <a:t>Фармацевтический рынок</a:t>
            </a:r>
            <a:r>
              <a:rPr lang="en-US" altLang="ru-RU" sz="2800" dirty="0">
                <a:solidFill>
                  <a:schemeClr val="bg1"/>
                </a:solidFill>
                <a:latin typeface="Times New Roman" pitchFamily="18" charset="0"/>
              </a:rPr>
              <a:t> — </a:t>
            </a:r>
            <a:r>
              <a:rPr lang="ru-RU" altLang="ru-RU" sz="2800" dirty="0">
                <a:solidFill>
                  <a:schemeClr val="bg1"/>
                </a:solidFill>
                <a:latin typeface="Times New Roman" pitchFamily="18" charset="0"/>
              </a:rPr>
              <a:t>важный сектор экономики любой страны, который служит критерием её экономического и социального развития, а также уровня благосостояния населения. Развитая фармацевтическая промышленность страны считается показателем высокой </a:t>
            </a:r>
            <a:r>
              <a:rPr lang="ru-RU" altLang="ru-RU" sz="2800" dirty="0" err="1">
                <a:solidFill>
                  <a:schemeClr val="bg1"/>
                </a:solidFill>
                <a:latin typeface="Times New Roman" pitchFamily="18" charset="0"/>
              </a:rPr>
              <a:t>инновационности</a:t>
            </a:r>
            <a:r>
              <a:rPr lang="ru-RU" altLang="ru-RU" sz="2800" dirty="0">
                <a:solidFill>
                  <a:schemeClr val="bg1"/>
                </a:solidFill>
                <a:latin typeface="Times New Roman" pitchFamily="18" charset="0"/>
              </a:rPr>
              <a:t> её экономики. </a:t>
            </a:r>
          </a:p>
        </p:txBody>
      </p:sp>
      <p:sp>
        <p:nvSpPr>
          <p:cNvPr id="2057" name="Text Box 9"/>
          <p:cNvSpPr txBox="1">
            <a:spLocks noChangeArrowheads="1"/>
          </p:cNvSpPr>
          <p:nvPr/>
        </p:nvSpPr>
        <p:spPr bwMode="auto">
          <a:xfrm>
            <a:off x="179388" y="3343275"/>
            <a:ext cx="8532812" cy="34522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Aft>
                <a:spcPts val="1000"/>
              </a:spcAft>
            </a:pPr>
            <a:r>
              <a:rPr lang="ru-RU" altLang="ru-RU" sz="3200" dirty="0">
                <a:solidFill>
                  <a:schemeClr val="bg1"/>
                </a:solidFill>
              </a:rPr>
              <a:t>Вследствие слабого развития фарминдустрии Республика Казахстан, </a:t>
            </a:r>
            <a:r>
              <a:rPr lang="ru-RU" altLang="ru-RU" sz="3200" b="1" dirty="0">
                <a:solidFill>
                  <a:schemeClr val="bg1"/>
                </a:solidFill>
              </a:rPr>
              <a:t>не испытывает большие трудности</a:t>
            </a:r>
            <a:r>
              <a:rPr lang="en-US" altLang="ru-RU" sz="3200" dirty="0">
                <a:solidFill>
                  <a:schemeClr val="bg1"/>
                </a:solidFill>
              </a:rPr>
              <a:t> </a:t>
            </a:r>
            <a:r>
              <a:rPr lang="ru-RU" altLang="ru-RU" sz="3200" dirty="0">
                <a:solidFill>
                  <a:schemeClr val="bg1"/>
                </a:solidFill>
              </a:rPr>
              <a:t>в обеспечении населения медикаментами. Следует отметить практически</a:t>
            </a:r>
            <a:r>
              <a:rPr lang="en-US" altLang="ru-RU" sz="3200" dirty="0">
                <a:solidFill>
                  <a:schemeClr val="bg1"/>
                </a:solidFill>
              </a:rPr>
              <a:t> </a:t>
            </a:r>
            <a:r>
              <a:rPr lang="ru-RU" altLang="ru-RU" sz="3200" b="1" dirty="0">
                <a:solidFill>
                  <a:schemeClr val="bg1"/>
                </a:solidFill>
              </a:rPr>
              <a:t>полное отсутствие</a:t>
            </a:r>
            <a:r>
              <a:rPr lang="en-US" altLang="ru-RU" sz="3200" dirty="0">
                <a:solidFill>
                  <a:schemeClr val="bg1"/>
                </a:solidFill>
              </a:rPr>
              <a:t> </a:t>
            </a:r>
            <a:r>
              <a:rPr lang="ru-RU" altLang="ru-RU" sz="3200" dirty="0">
                <a:solidFill>
                  <a:schemeClr val="bg1"/>
                </a:solidFill>
              </a:rPr>
              <a:t>в республике синтетической фарминдустрии. </a:t>
            </a:r>
          </a:p>
          <a:p>
            <a:endParaRPr lang="ru-RU" altLang="ru-RU" dirty="0">
              <a:solidFill>
                <a:schemeClr val="bg1"/>
              </a:solidFill>
            </a:endParaRPr>
          </a:p>
        </p:txBody>
      </p:sp>
    </p:spTree>
    <p:extLst>
      <p:ext uri="{BB962C8B-B14F-4D97-AF65-F5344CB8AC3E}">
        <p14:creationId xmlns:p14="http://schemas.microsoft.com/office/powerpoint/2010/main" xmlns="" val="373219580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gmp"/>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4734512" y="2225707"/>
            <a:ext cx="4394743" cy="3240360"/>
          </a:xfrm>
          <a:prstGeom prst="rect">
            <a:avLst/>
          </a:prstGeom>
          <a:noFill/>
          <a:extLst>
            <a:ext uri="{909E8E84-426E-40DD-AFC4-6F175D3DCCD1}">
              <a14:hiddenFill xmlns:a14="http://schemas.microsoft.com/office/drawing/2010/main" xmlns="">
                <a:solidFill>
                  <a:srgbClr val="FFFFFF"/>
                </a:solidFill>
              </a14:hiddenFill>
            </a:ext>
          </a:extLst>
        </p:spPr>
      </p:pic>
      <p:sp>
        <p:nvSpPr>
          <p:cNvPr id="3078" name="Text Box 6"/>
          <p:cNvSpPr txBox="1">
            <a:spLocks noChangeArrowheads="1"/>
          </p:cNvSpPr>
          <p:nvPr/>
        </p:nvSpPr>
        <p:spPr bwMode="auto">
          <a:xfrm>
            <a:off x="323528" y="260648"/>
            <a:ext cx="8352928" cy="1974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Aft>
                <a:spcPts val="1000"/>
              </a:spcAft>
            </a:pPr>
            <a:r>
              <a:rPr lang="ru-RU" altLang="ru-RU" sz="2400" b="1" dirty="0">
                <a:solidFill>
                  <a:schemeClr val="tx2">
                    <a:lumMod val="60000"/>
                    <a:lumOff val="40000"/>
                  </a:schemeClr>
                </a:solidFill>
                <a:latin typeface="Times New Roman" pitchFamily="18" charset="0"/>
              </a:rPr>
              <a:t>Задача фармацевтической отрасли</a:t>
            </a:r>
            <a:r>
              <a:rPr lang="en-US" altLang="ru-RU" sz="2400" dirty="0">
                <a:solidFill>
                  <a:schemeClr val="tx2">
                    <a:lumMod val="60000"/>
                    <a:lumOff val="40000"/>
                  </a:schemeClr>
                </a:solidFill>
                <a:latin typeface="Times New Roman" pitchFamily="18" charset="0"/>
              </a:rPr>
              <a:t> — </a:t>
            </a:r>
            <a:r>
              <a:rPr lang="ru-RU" altLang="ru-RU" sz="2400" dirty="0">
                <a:solidFill>
                  <a:schemeClr val="tx2">
                    <a:lumMod val="60000"/>
                    <a:lumOff val="40000"/>
                  </a:schemeClr>
                </a:solidFill>
                <a:latin typeface="Times New Roman" pitchFamily="18" charset="0"/>
              </a:rPr>
              <a:t>создание условий для </a:t>
            </a:r>
            <a:r>
              <a:rPr lang="ru-RU" altLang="ru-RU" sz="2400" dirty="0" err="1" smtClean="0">
                <a:solidFill>
                  <a:schemeClr val="tx2">
                    <a:lumMod val="60000"/>
                    <a:lumOff val="40000"/>
                  </a:schemeClr>
                </a:solidFill>
                <a:latin typeface="Times New Roman" pitchFamily="18" charset="0"/>
              </a:rPr>
              <a:t>импорто</a:t>
            </a:r>
            <a:r>
              <a:rPr lang="ru-RU" altLang="ru-RU" sz="2400" dirty="0" smtClean="0">
                <a:solidFill>
                  <a:schemeClr val="tx2">
                    <a:lumMod val="60000"/>
                    <a:lumOff val="40000"/>
                  </a:schemeClr>
                </a:solidFill>
                <a:latin typeface="Times New Roman" pitchFamily="18" charset="0"/>
              </a:rPr>
              <a:t>-замещения </a:t>
            </a:r>
            <a:r>
              <a:rPr lang="ru-RU" altLang="ru-RU" sz="2400" dirty="0">
                <a:solidFill>
                  <a:schemeClr val="tx2">
                    <a:lumMod val="60000"/>
                    <a:lumOff val="40000"/>
                  </a:schemeClr>
                </a:solidFill>
                <a:latin typeface="Times New Roman" pitchFamily="18" charset="0"/>
              </a:rPr>
              <a:t>фармацевтической и медицинской продукции на базе современных технологий в соответствии с международными стандартами GMP.</a:t>
            </a:r>
          </a:p>
          <a:p>
            <a:endParaRPr lang="ru-RU" altLang="ru-RU" dirty="0">
              <a:solidFill>
                <a:schemeClr val="hlink"/>
              </a:solidFill>
              <a:latin typeface="Times New Roman" pitchFamily="18" charset="0"/>
            </a:endParaRPr>
          </a:p>
        </p:txBody>
      </p:sp>
      <p:sp>
        <p:nvSpPr>
          <p:cNvPr id="3081" name="Text Box 9"/>
          <p:cNvSpPr txBox="1">
            <a:spLocks noChangeArrowheads="1"/>
          </p:cNvSpPr>
          <p:nvPr/>
        </p:nvSpPr>
        <p:spPr bwMode="auto">
          <a:xfrm>
            <a:off x="1743075" y="2944813"/>
            <a:ext cx="1173163"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ru-RU" altLang="ru-RU"/>
          </a:p>
        </p:txBody>
      </p:sp>
      <p:sp>
        <p:nvSpPr>
          <p:cNvPr id="3082" name="Text Box 10"/>
          <p:cNvSpPr txBox="1">
            <a:spLocks noChangeArrowheads="1"/>
          </p:cNvSpPr>
          <p:nvPr/>
        </p:nvSpPr>
        <p:spPr bwMode="auto">
          <a:xfrm>
            <a:off x="179512" y="1916832"/>
            <a:ext cx="5112568" cy="51449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Aft>
                <a:spcPts val="1000"/>
              </a:spcAft>
            </a:pPr>
            <a:r>
              <a:rPr lang="ru-RU" altLang="ru-RU" sz="2000" b="1" dirty="0">
                <a:solidFill>
                  <a:schemeClr val="tx2">
                    <a:lumMod val="60000"/>
                    <a:lumOff val="40000"/>
                  </a:schemeClr>
                </a:solidFill>
                <a:latin typeface="Times New Roman" pitchFamily="18" charset="0"/>
              </a:rPr>
              <a:t>Стандарт GMP</a:t>
            </a:r>
            <a:r>
              <a:rPr lang="en-US" altLang="ru-RU" sz="2000" dirty="0">
                <a:solidFill>
                  <a:schemeClr val="tx2">
                    <a:lumMod val="60000"/>
                    <a:lumOff val="40000"/>
                  </a:schemeClr>
                </a:solidFill>
                <a:latin typeface="Times New Roman" pitchFamily="18" charset="0"/>
              </a:rPr>
              <a:t> («</a:t>
            </a:r>
            <a:r>
              <a:rPr lang="en-US" altLang="ru-RU" sz="2000" i="1" dirty="0">
                <a:solidFill>
                  <a:schemeClr val="tx2">
                    <a:lumMod val="60000"/>
                    <a:lumOff val="40000"/>
                  </a:schemeClr>
                </a:solidFill>
                <a:latin typeface="Times New Roman" pitchFamily="18" charset="0"/>
              </a:rPr>
              <a:t>Good Manufacturing Practice</a:t>
            </a:r>
            <a:r>
              <a:rPr lang="en-US" altLang="ru-RU" sz="2000" dirty="0">
                <a:solidFill>
                  <a:schemeClr val="tx2">
                    <a:lumMod val="60000"/>
                    <a:lumOff val="40000"/>
                  </a:schemeClr>
                </a:solidFill>
                <a:latin typeface="Times New Roman" pitchFamily="18" charset="0"/>
              </a:rPr>
              <a:t>», </a:t>
            </a:r>
            <a:r>
              <a:rPr lang="ru-RU" altLang="ru-RU" sz="2000" dirty="0">
                <a:solidFill>
                  <a:schemeClr val="tx2">
                    <a:lumMod val="60000"/>
                    <a:lumOff val="40000"/>
                  </a:schemeClr>
                </a:solidFill>
                <a:latin typeface="Times New Roman" pitchFamily="18" charset="0"/>
              </a:rPr>
              <a:t>Надлежащая производственная практика) —</a:t>
            </a:r>
            <a:r>
              <a:rPr lang="en-US" altLang="ru-RU" sz="2000" dirty="0">
                <a:solidFill>
                  <a:schemeClr val="tx2">
                    <a:lumMod val="60000"/>
                    <a:lumOff val="40000"/>
                  </a:schemeClr>
                </a:solidFill>
                <a:latin typeface="Times New Roman" pitchFamily="18" charset="0"/>
              </a:rPr>
              <a:t>   </a:t>
            </a:r>
            <a:r>
              <a:rPr lang="ru-RU" altLang="ru-RU" sz="2000" dirty="0">
                <a:solidFill>
                  <a:schemeClr val="tx2">
                    <a:lumMod val="60000"/>
                    <a:lumOff val="40000"/>
                  </a:schemeClr>
                </a:solidFill>
                <a:latin typeface="Times New Roman" pitchFamily="18" charset="0"/>
              </a:rPr>
              <a:t>это система мер и правил обеспечения качества производства, состоящая из нескольких направлений, которые включают в себя достаточно обширный ряд норм, указаний в отношении фармацевтической и микроэлектронной промышленности, высокотехнологичных отраслей промышленного производства (производства продуктов питания, оптической и упаковочной промышленности, медицинской и сенсорной технике, а также в микромеханической промышленности).</a:t>
            </a:r>
            <a:r>
              <a:rPr lang="en-US" altLang="ru-RU" sz="2000" dirty="0">
                <a:solidFill>
                  <a:schemeClr val="tx2">
                    <a:lumMod val="60000"/>
                    <a:lumOff val="40000"/>
                  </a:schemeClr>
                </a:solidFill>
                <a:latin typeface="Times New Roman" pitchFamily="18" charset="0"/>
              </a:rPr>
              <a:t> </a:t>
            </a:r>
            <a:r>
              <a:rPr lang="en-US" altLang="ru-RU" sz="2000" b="1" dirty="0">
                <a:solidFill>
                  <a:schemeClr val="tx2">
                    <a:lumMod val="60000"/>
                    <a:lumOff val="40000"/>
                  </a:schemeClr>
                </a:solidFill>
                <a:latin typeface="Times New Roman" pitchFamily="18" charset="0"/>
              </a:rPr>
              <a:t> </a:t>
            </a:r>
          </a:p>
          <a:p>
            <a:endParaRPr lang="ru-RU" altLang="ru-RU" sz="2000" dirty="0">
              <a:solidFill>
                <a:schemeClr val="tx2">
                  <a:lumMod val="60000"/>
                  <a:lumOff val="40000"/>
                </a:schemeClr>
              </a:solidFill>
              <a:latin typeface="Times New Roman" pitchFamily="18" charset="0"/>
            </a:endParaRPr>
          </a:p>
        </p:txBody>
      </p:sp>
    </p:spTree>
    <p:extLst>
      <p:ext uri="{BB962C8B-B14F-4D97-AF65-F5344CB8AC3E}">
        <p14:creationId xmlns:p14="http://schemas.microsoft.com/office/powerpoint/2010/main" xmlns="" val="378995193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test46"/>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contrast="40000"/>
                    </a14:imgEffect>
                  </a14:imgLayer>
                </a14:imgProps>
              </a:ex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102" name="Text Box 6"/>
          <p:cNvSpPr txBox="1">
            <a:spLocks noChangeArrowheads="1"/>
          </p:cNvSpPr>
          <p:nvPr/>
        </p:nvSpPr>
        <p:spPr bwMode="auto">
          <a:xfrm>
            <a:off x="395536" y="260647"/>
            <a:ext cx="8748464" cy="68018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ru-RU" altLang="ru-RU" sz="2400" b="1" dirty="0" smtClean="0">
                <a:solidFill>
                  <a:schemeClr val="accent5">
                    <a:lumMod val="50000"/>
                  </a:schemeClr>
                </a:solidFill>
              </a:rPr>
              <a:t>            </a:t>
            </a:r>
            <a:r>
              <a:rPr lang="ru-RU" altLang="ru-RU" sz="2800" b="1" dirty="0" smtClean="0">
                <a:solidFill>
                  <a:schemeClr val="accent5">
                    <a:lumMod val="50000"/>
                  </a:schemeClr>
                </a:solidFill>
              </a:rPr>
              <a:t>Основными </a:t>
            </a:r>
            <a:r>
              <a:rPr lang="ru-RU" altLang="ru-RU" sz="2800" b="1" dirty="0">
                <a:solidFill>
                  <a:schemeClr val="accent5">
                    <a:lumMod val="50000"/>
                  </a:schemeClr>
                </a:solidFill>
              </a:rPr>
              <a:t>проблемами отрасли являются:</a:t>
            </a:r>
            <a:endParaRPr lang="ru-RU" altLang="ru-RU" sz="2800" dirty="0">
              <a:solidFill>
                <a:schemeClr val="accent5">
                  <a:lumMod val="50000"/>
                </a:schemeClr>
              </a:solidFill>
            </a:endParaRPr>
          </a:p>
          <a:p>
            <a:r>
              <a:rPr lang="ru-RU" altLang="ru-RU" sz="2600" b="1" dirty="0" smtClean="0">
                <a:solidFill>
                  <a:schemeClr val="accent5">
                    <a:lumMod val="50000"/>
                  </a:schemeClr>
                </a:solidFill>
              </a:rPr>
              <a:t>            </a:t>
            </a:r>
            <a:r>
              <a:rPr lang="en-US" altLang="ru-RU" sz="2600" b="1" dirty="0" smtClean="0">
                <a:solidFill>
                  <a:schemeClr val="accent5">
                    <a:lumMod val="50000"/>
                  </a:schemeClr>
                </a:solidFill>
              </a:rPr>
              <a:t>1</a:t>
            </a:r>
            <a:r>
              <a:rPr lang="en-US" altLang="ru-RU" sz="2600" dirty="0">
                <a:solidFill>
                  <a:schemeClr val="accent5">
                    <a:lumMod val="50000"/>
                  </a:schemeClr>
                </a:solidFill>
              </a:rPr>
              <a:t>. </a:t>
            </a:r>
            <a:r>
              <a:rPr lang="ru-RU" altLang="ru-RU" sz="2600" b="1" dirty="0">
                <a:solidFill>
                  <a:schemeClr val="accent5">
                    <a:lumMod val="50000"/>
                  </a:schemeClr>
                </a:solidFill>
              </a:rPr>
              <a:t>Дефицит квалифицированных кадров.</a:t>
            </a:r>
            <a:r>
              <a:rPr lang="ru-RU" altLang="ru-RU" sz="2600" dirty="0">
                <a:solidFill>
                  <a:schemeClr val="accent5">
                    <a:lumMod val="50000"/>
                  </a:schemeClr>
                </a:solidFill>
              </a:rPr>
              <a:t/>
            </a:r>
            <a:br>
              <a:rPr lang="ru-RU" altLang="ru-RU" sz="2600" dirty="0">
                <a:solidFill>
                  <a:schemeClr val="accent5">
                    <a:lumMod val="50000"/>
                  </a:schemeClr>
                </a:solidFill>
              </a:rPr>
            </a:br>
            <a:r>
              <a:rPr lang="ru-RU" altLang="ru-RU" sz="2600" dirty="0">
                <a:solidFill>
                  <a:schemeClr val="accent5">
                    <a:lumMod val="50000"/>
                  </a:schemeClr>
                </a:solidFill>
              </a:rPr>
              <a:t>В настоящее время проблемой является дефицит квалифицированных кадров в фармацевтической промышленности, а также относительно высокие затраты для подготовки опытных сотрудников. Производители предлагают улучшить подготовку кадров в этой области: </a:t>
            </a:r>
            <a:r>
              <a:rPr lang="ru-RU" altLang="ru-RU" sz="2600" dirty="0" smtClean="0">
                <a:solidFill>
                  <a:schemeClr val="accent5">
                    <a:lumMod val="50000"/>
                  </a:schemeClr>
                </a:solidFill>
              </a:rPr>
              <a:t>финансировать обучение </a:t>
            </a:r>
            <a:r>
              <a:rPr lang="ru-RU" altLang="ru-RU" sz="2600" dirty="0">
                <a:solidFill>
                  <a:schemeClr val="accent5">
                    <a:lumMod val="50000"/>
                  </a:schemeClr>
                </a:solidFill>
              </a:rPr>
              <a:t>за рубежом и привлекать иностранных специалистов (особенно с опытом GMP), сделав это одним из национальных приоритетов.</a:t>
            </a:r>
          </a:p>
          <a:p>
            <a:r>
              <a:rPr lang="ru-RU" altLang="ru-RU" sz="2600" b="1" dirty="0" smtClean="0">
                <a:solidFill>
                  <a:schemeClr val="accent5">
                    <a:lumMod val="50000"/>
                  </a:schemeClr>
                </a:solidFill>
              </a:rPr>
              <a:t>          </a:t>
            </a:r>
            <a:r>
              <a:rPr lang="en-US" altLang="ru-RU" sz="2600" b="1" dirty="0" smtClean="0">
                <a:solidFill>
                  <a:schemeClr val="accent5">
                    <a:lumMod val="50000"/>
                  </a:schemeClr>
                </a:solidFill>
              </a:rPr>
              <a:t>2</a:t>
            </a:r>
            <a:r>
              <a:rPr lang="en-US" altLang="ru-RU" sz="2600" dirty="0">
                <a:solidFill>
                  <a:schemeClr val="accent5">
                    <a:lumMod val="50000"/>
                  </a:schemeClr>
                </a:solidFill>
              </a:rPr>
              <a:t>. </a:t>
            </a:r>
            <a:r>
              <a:rPr lang="ru-RU" altLang="ru-RU" sz="2600" dirty="0">
                <a:solidFill>
                  <a:schemeClr val="accent5">
                    <a:lumMod val="50000"/>
                  </a:schemeClr>
                </a:solidFill>
              </a:rPr>
              <a:t>Фармацевтическая отрасль - представлена превалированием производства главным образом </a:t>
            </a:r>
            <a:r>
              <a:rPr lang="ru-RU" altLang="ru-RU" sz="2600" dirty="0" err="1">
                <a:solidFill>
                  <a:schemeClr val="accent5">
                    <a:lumMod val="50000"/>
                  </a:schemeClr>
                </a:solidFill>
              </a:rPr>
              <a:t>дженериков</a:t>
            </a:r>
            <a:r>
              <a:rPr lang="ru-RU" altLang="ru-RU" sz="2600" dirty="0">
                <a:solidFill>
                  <a:schemeClr val="accent5">
                    <a:lumMod val="50000"/>
                  </a:schemeClr>
                </a:solidFill>
              </a:rPr>
              <a:t> и продукции </a:t>
            </a:r>
            <a:r>
              <a:rPr lang="en-US" altLang="ru-RU" sz="2600" dirty="0">
                <a:solidFill>
                  <a:schemeClr val="accent5">
                    <a:lumMod val="50000"/>
                  </a:schemeClr>
                </a:solidFill>
              </a:rPr>
              <a:t>«</a:t>
            </a:r>
            <a:r>
              <a:rPr lang="en-US" altLang="ru-RU" sz="2600" dirty="0" err="1">
                <a:solidFill>
                  <a:schemeClr val="accent5">
                    <a:lumMod val="50000"/>
                  </a:schemeClr>
                </a:solidFill>
              </a:rPr>
              <a:t>inbulk</a:t>
            </a:r>
            <a:r>
              <a:rPr lang="en-US" altLang="ru-RU" sz="2600" dirty="0">
                <a:solidFill>
                  <a:schemeClr val="accent5">
                    <a:lumMod val="50000"/>
                  </a:schemeClr>
                </a:solidFill>
              </a:rPr>
              <a:t>».</a:t>
            </a:r>
          </a:p>
          <a:p>
            <a:r>
              <a:rPr lang="ru-RU" altLang="ru-RU" sz="2600" dirty="0" smtClean="0">
                <a:solidFill>
                  <a:schemeClr val="accent5">
                    <a:lumMod val="50000"/>
                  </a:schemeClr>
                </a:solidFill>
              </a:rPr>
              <a:t>          </a:t>
            </a:r>
            <a:r>
              <a:rPr lang="en-US" altLang="ru-RU" sz="2600" b="1" dirty="0" smtClean="0">
                <a:solidFill>
                  <a:schemeClr val="accent5">
                    <a:lumMod val="50000"/>
                  </a:schemeClr>
                </a:solidFill>
              </a:rPr>
              <a:t>3</a:t>
            </a:r>
            <a:r>
              <a:rPr lang="en-US" altLang="ru-RU" sz="2600" dirty="0">
                <a:solidFill>
                  <a:schemeClr val="accent5">
                    <a:lumMod val="50000"/>
                  </a:schemeClr>
                </a:solidFill>
              </a:rPr>
              <a:t>. </a:t>
            </a:r>
            <a:r>
              <a:rPr lang="ru-RU" altLang="ru-RU" sz="2600" dirty="0">
                <a:solidFill>
                  <a:schemeClr val="accent5">
                    <a:lumMod val="50000"/>
                  </a:schemeClr>
                </a:solidFill>
              </a:rPr>
              <a:t>На предприятиях отсутствует сертификат соответствия GMP, что является основным барьеров на пути к экспорту.</a:t>
            </a:r>
          </a:p>
          <a:p>
            <a:endParaRPr lang="ru-RU" altLang="ru-RU" dirty="0">
              <a:solidFill>
                <a:schemeClr val="accent5">
                  <a:lumMod val="50000"/>
                </a:schemeClr>
              </a:solidFill>
            </a:endParaRPr>
          </a:p>
        </p:txBody>
      </p:sp>
    </p:spTree>
    <p:extLst>
      <p:ext uri="{BB962C8B-B14F-4D97-AF65-F5344CB8AC3E}">
        <p14:creationId xmlns:p14="http://schemas.microsoft.com/office/powerpoint/2010/main" xmlns="" val="78475587"/>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255772_s11"/>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126" name="Text Box 6"/>
          <p:cNvSpPr txBox="1">
            <a:spLocks noChangeArrowheads="1"/>
          </p:cNvSpPr>
          <p:nvPr/>
        </p:nvSpPr>
        <p:spPr bwMode="auto">
          <a:xfrm>
            <a:off x="0" y="0"/>
            <a:ext cx="4608637" cy="6524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ru-RU" sz="2000" b="1" dirty="0">
                <a:solidFill>
                  <a:schemeClr val="bg1"/>
                </a:solidFill>
              </a:rPr>
              <a:t>4. Отсутствие гарантированных рынков сбыта продукции</a:t>
            </a:r>
            <a:r>
              <a:rPr lang="ru-RU" sz="2000" dirty="0">
                <a:solidFill>
                  <a:schemeClr val="bg1"/>
                </a:solidFill>
              </a:rPr>
              <a:t/>
            </a:r>
            <a:br>
              <a:rPr lang="ru-RU" sz="2000" dirty="0">
                <a:solidFill>
                  <a:schemeClr val="bg1"/>
                </a:solidFill>
              </a:rPr>
            </a:br>
            <a:r>
              <a:rPr lang="ru-RU" sz="2000" dirty="0">
                <a:solidFill>
                  <a:schemeClr val="bg1"/>
                </a:solidFill>
              </a:rPr>
              <a:t>Для создания совместных предприятий и привлечения стратегических инвесторов фармацевтическим компаниям и производителям медицинского оборудования требуются долгосрочные гарантированные заказы со стороны государства и гарантированный возврат на инвестиции для всех сторон. В качестве возможности предоставления гарантии по инновационным проектам могло бы стать подписание долгосрочных договоров «</a:t>
            </a:r>
            <a:r>
              <a:rPr lang="ru-RU" sz="2000" dirty="0" err="1">
                <a:solidFill>
                  <a:schemeClr val="bg1"/>
                </a:solidFill>
              </a:rPr>
              <a:t>off-take</a:t>
            </a:r>
            <a:r>
              <a:rPr lang="ru-RU" sz="2000" dirty="0">
                <a:solidFill>
                  <a:schemeClr val="bg1"/>
                </a:solidFill>
              </a:rPr>
              <a:t>» с производителями на закупку у них лекарственных препаратов, ИМН, выпускаемых в рамках инвестиционных проектов или создание совместных предприятий.</a:t>
            </a:r>
          </a:p>
          <a:p>
            <a:endParaRPr lang="ru-RU" altLang="ru-RU" dirty="0">
              <a:solidFill>
                <a:schemeClr val="bg1"/>
              </a:solidFill>
              <a:latin typeface="Times New Roman" pitchFamily="18" charset="0"/>
            </a:endParaRPr>
          </a:p>
        </p:txBody>
      </p:sp>
      <p:sp>
        <p:nvSpPr>
          <p:cNvPr id="5127" name="Text Box 7"/>
          <p:cNvSpPr txBox="1">
            <a:spLocks noChangeArrowheads="1"/>
          </p:cNvSpPr>
          <p:nvPr/>
        </p:nvSpPr>
        <p:spPr bwMode="auto">
          <a:xfrm>
            <a:off x="4571999" y="-12701"/>
            <a:ext cx="4680521" cy="7140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ru-RU" sz="2000" b="1" dirty="0">
                <a:solidFill>
                  <a:schemeClr val="bg1"/>
                </a:solidFill>
              </a:rPr>
              <a:t>5. Дефицит кредитных средств</a:t>
            </a:r>
            <a:r>
              <a:rPr lang="ru-RU" sz="2000" dirty="0">
                <a:solidFill>
                  <a:schemeClr val="bg1"/>
                </a:solidFill>
              </a:rPr>
              <a:t/>
            </a:r>
            <a:br>
              <a:rPr lang="ru-RU" sz="2000" dirty="0">
                <a:solidFill>
                  <a:schemeClr val="bg1"/>
                </a:solidFill>
              </a:rPr>
            </a:br>
            <a:r>
              <a:rPr lang="ru-RU" sz="2000" dirty="0">
                <a:solidFill>
                  <a:schemeClr val="bg1"/>
                </a:solidFill>
              </a:rPr>
              <a:t>Мировой финансовый кризис резко ограничил доступ казахстанских компаний к кредитным рынкам. В ходе исследования компанией «</a:t>
            </a:r>
            <a:r>
              <a:rPr lang="ru-RU" sz="2000" dirty="0" err="1">
                <a:solidFill>
                  <a:schemeClr val="bg1"/>
                </a:solidFill>
              </a:rPr>
              <a:t>Баумгартнер</a:t>
            </a:r>
            <a:r>
              <a:rPr lang="ru-RU" sz="2000" dirty="0">
                <a:solidFill>
                  <a:schemeClr val="bg1"/>
                </a:solidFill>
              </a:rPr>
              <a:t>» было выявлено, что из запланированных предприятиями инвестиций в модернизацию заводов в размере 35,552 млрд. тенге примерно 16,3 млрд. тенге не могут предоставить ни Банк развития Казахстана, ни другие государственные финансовые институты развития, ни местные или иностранные инвесторы. Местные компании неоднократно выражали заинтересованность в получении дешевых кредитов на закупку оборудования для реализации инновационных проектов, однако стоимость кредитных ресурсов коммерческих банков за время кризиса повысилась.</a:t>
            </a:r>
          </a:p>
          <a:p>
            <a:endParaRPr lang="ru-RU" altLang="ru-RU" dirty="0">
              <a:solidFill>
                <a:schemeClr val="bg1"/>
              </a:solidFill>
              <a:latin typeface="Times New Roman" pitchFamily="18" charset="0"/>
            </a:endParaRPr>
          </a:p>
        </p:txBody>
      </p:sp>
    </p:spTree>
    <p:extLst>
      <p:ext uri="{BB962C8B-B14F-4D97-AF65-F5344CB8AC3E}">
        <p14:creationId xmlns:p14="http://schemas.microsoft.com/office/powerpoint/2010/main" xmlns="" val="27862851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ANd9GcTHXqDUYBHEKuv7iUyTJHwPgV267MKhgxlzN61N4BQLSqusBlu0"/>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6150" name="Text Box 6"/>
          <p:cNvSpPr txBox="1">
            <a:spLocks noChangeArrowheads="1"/>
          </p:cNvSpPr>
          <p:nvPr/>
        </p:nvSpPr>
        <p:spPr bwMode="auto">
          <a:xfrm>
            <a:off x="323528" y="38976"/>
            <a:ext cx="8424936" cy="7017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ru-RU" sz="2400" dirty="0">
                <a:solidFill>
                  <a:schemeClr val="bg1"/>
                </a:solidFill>
              </a:rPr>
              <a:t>6. </a:t>
            </a:r>
            <a:r>
              <a:rPr lang="ru-RU" altLang="ru-RU" sz="2400" dirty="0">
                <a:solidFill>
                  <a:schemeClr val="bg1"/>
                </a:solidFill>
              </a:rPr>
              <a:t>Научная отсталость, неразвитость научных исследований, отсутствие новых разработок и препаратов.</a:t>
            </a:r>
          </a:p>
          <a:p>
            <a:r>
              <a:rPr lang="en-US" altLang="ru-RU" sz="2400" dirty="0">
                <a:solidFill>
                  <a:schemeClr val="bg1"/>
                </a:solidFill>
              </a:rPr>
              <a:t>7. </a:t>
            </a:r>
            <a:r>
              <a:rPr lang="ru-RU" altLang="ru-RU" sz="2400" dirty="0">
                <a:solidFill>
                  <a:schemeClr val="bg1"/>
                </a:solidFill>
              </a:rPr>
              <a:t>Недостаточное развитие производства оригинальных препаратов.</a:t>
            </a:r>
          </a:p>
          <a:p>
            <a:r>
              <a:rPr lang="en-US" altLang="ru-RU" sz="2400" dirty="0">
                <a:solidFill>
                  <a:schemeClr val="bg1"/>
                </a:solidFill>
              </a:rPr>
              <a:t>8. </a:t>
            </a:r>
            <a:r>
              <a:rPr lang="ru-RU" altLang="ru-RU" sz="2400" dirty="0">
                <a:solidFill>
                  <a:schemeClr val="bg1"/>
                </a:solidFill>
              </a:rPr>
              <a:t>Постоянный</a:t>
            </a:r>
            <a:r>
              <a:rPr lang="en-US" altLang="ru-RU" sz="2400" dirty="0">
                <a:solidFill>
                  <a:schemeClr val="bg1"/>
                </a:solidFill>
              </a:rPr>
              <a:t> </a:t>
            </a:r>
            <a:r>
              <a:rPr lang="ru-RU" altLang="ru-RU" sz="2400" dirty="0">
                <a:solidFill>
                  <a:schemeClr val="bg1"/>
                </a:solidFill>
              </a:rPr>
              <a:t>рост цен</a:t>
            </a:r>
            <a:r>
              <a:rPr lang="en-US" altLang="ru-RU" sz="2400" dirty="0">
                <a:solidFill>
                  <a:schemeClr val="bg1"/>
                </a:solidFill>
              </a:rPr>
              <a:t> </a:t>
            </a:r>
            <a:r>
              <a:rPr lang="ru-RU" altLang="ru-RU" sz="2400" dirty="0">
                <a:solidFill>
                  <a:schemeClr val="bg1"/>
                </a:solidFill>
              </a:rPr>
              <a:t>на лекарственные препараты зарубежных производителей, превышение международных медианных цен на отдельные препараты и большой разброс (на 30-50%) цен между областями на лекарственные средства.</a:t>
            </a:r>
          </a:p>
          <a:p>
            <a:r>
              <a:rPr lang="en-US" altLang="ru-RU" sz="2400" dirty="0">
                <a:solidFill>
                  <a:schemeClr val="bg1"/>
                </a:solidFill>
              </a:rPr>
              <a:t>9. </a:t>
            </a:r>
            <a:r>
              <a:rPr lang="ru-RU" altLang="ru-RU" sz="2400" dirty="0">
                <a:solidFill>
                  <a:schemeClr val="bg1"/>
                </a:solidFill>
              </a:rPr>
              <a:t>Отсутствие в сельской местности сети объектов фармацевтической деятельности. Кроме того, система закупа лекарственных средств для оказания гарантированного объема бесплатной медицинской помощи децентрализована, и не позволяет оперативно и бесперебойно обеспечивать население и организации здравоохранения лекарственными средствами.</a:t>
            </a:r>
          </a:p>
          <a:p>
            <a:r>
              <a:rPr lang="en-US" altLang="ru-RU" sz="2400" dirty="0">
                <a:solidFill>
                  <a:schemeClr val="bg1"/>
                </a:solidFill>
              </a:rPr>
              <a:t>10. </a:t>
            </a:r>
            <a:r>
              <a:rPr lang="ru-RU" altLang="ru-RU" sz="2400" dirty="0">
                <a:solidFill>
                  <a:schemeClr val="bg1"/>
                </a:solidFill>
              </a:rPr>
              <a:t>Практически все сырье для производства </a:t>
            </a:r>
            <a:r>
              <a:rPr lang="ru-RU" altLang="ru-RU" sz="2400" dirty="0" err="1" smtClean="0">
                <a:solidFill>
                  <a:schemeClr val="bg1"/>
                </a:solidFill>
              </a:rPr>
              <a:t>фарм</a:t>
            </a:r>
            <a:r>
              <a:rPr lang="ru-RU" altLang="ru-RU" sz="2400" dirty="0" smtClean="0">
                <a:solidFill>
                  <a:schemeClr val="bg1"/>
                </a:solidFill>
              </a:rPr>
              <a:t>-препаратов </a:t>
            </a:r>
            <a:r>
              <a:rPr lang="ru-RU" altLang="ru-RU" sz="2400" dirty="0">
                <a:solidFill>
                  <a:schemeClr val="bg1"/>
                </a:solidFill>
              </a:rPr>
              <a:t>является импортным, также как и оборудование, что ставит в большую зависимость отечественную </a:t>
            </a:r>
            <a:r>
              <a:rPr lang="ru-RU" altLang="ru-RU" sz="2400" dirty="0" err="1" smtClean="0">
                <a:solidFill>
                  <a:schemeClr val="bg1"/>
                </a:solidFill>
              </a:rPr>
              <a:t>фарм</a:t>
            </a:r>
            <a:r>
              <a:rPr lang="ru-RU" altLang="ru-RU" sz="2400" dirty="0" smtClean="0">
                <a:solidFill>
                  <a:schemeClr val="bg1"/>
                </a:solidFill>
              </a:rPr>
              <a:t>-промышленность</a:t>
            </a:r>
            <a:r>
              <a:rPr lang="ru-RU" altLang="ru-RU" sz="2400" dirty="0">
                <a:solidFill>
                  <a:schemeClr val="bg1"/>
                </a:solidFill>
              </a:rPr>
              <a:t>.</a:t>
            </a:r>
          </a:p>
          <a:p>
            <a:endParaRPr lang="ru-RU" altLang="ru-RU" dirty="0">
              <a:solidFill>
                <a:schemeClr val="hlink"/>
              </a:solidFill>
              <a:latin typeface="Times New Roman" pitchFamily="18" charset="0"/>
            </a:endParaRPr>
          </a:p>
        </p:txBody>
      </p:sp>
    </p:spTree>
    <p:extLst>
      <p:ext uri="{BB962C8B-B14F-4D97-AF65-F5344CB8AC3E}">
        <p14:creationId xmlns:p14="http://schemas.microsoft.com/office/powerpoint/2010/main" xmlns="" val="1454538649"/>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3789159657"/>
              </p:ext>
            </p:extLst>
          </p:nvPr>
        </p:nvGraphicFramePr>
        <p:xfrm>
          <a:off x="457200" y="980725"/>
          <a:ext cx="8229600" cy="5472610"/>
        </p:xfrm>
        <a:graphic>
          <a:graphicData uri="http://schemas.openxmlformats.org/drawingml/2006/table">
            <a:tbl>
              <a:tblPr firstRow="1" firstCol="1" bandRow="1">
                <a:tableStyleId>{5C22544A-7EE6-4342-B048-85BDC9FD1C3A}</a:tableStyleId>
              </a:tblPr>
              <a:tblGrid>
                <a:gridCol w="2743200"/>
                <a:gridCol w="2743200"/>
                <a:gridCol w="2743200"/>
              </a:tblGrid>
              <a:tr h="1094522">
                <a:tc>
                  <a:txBody>
                    <a:bodyPr/>
                    <a:lstStyle/>
                    <a:p>
                      <a:pPr algn="ctr">
                        <a:lnSpc>
                          <a:spcPts val="1225"/>
                        </a:lnSpc>
                        <a:spcAft>
                          <a:spcPts val="1000"/>
                        </a:spcAft>
                      </a:pPr>
                      <a:r>
                        <a:rPr lang="en-US" sz="2000" dirty="0" err="1">
                          <a:effectLst/>
                        </a:rPr>
                        <a:t>Год</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ru-RU" sz="2000" dirty="0">
                          <a:effectLst/>
                        </a:rPr>
                        <a:t>Объем продукции в действующих ценах, </a:t>
                      </a:r>
                      <a:r>
                        <a:rPr lang="ru-RU" sz="2000" dirty="0" err="1">
                          <a:effectLst/>
                        </a:rPr>
                        <a:t>млн.тенге</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dirty="0" err="1">
                          <a:effectLst/>
                        </a:rPr>
                        <a:t>Индекс</a:t>
                      </a:r>
                      <a:r>
                        <a:rPr lang="en-US" sz="2000" dirty="0">
                          <a:effectLst/>
                        </a:rPr>
                        <a:t> </a:t>
                      </a:r>
                      <a:r>
                        <a:rPr lang="en-US" sz="2000" dirty="0" err="1">
                          <a:effectLst/>
                        </a:rPr>
                        <a:t>физического</a:t>
                      </a:r>
                      <a:r>
                        <a:rPr lang="en-US" sz="2000" dirty="0">
                          <a:effectLst/>
                        </a:rPr>
                        <a:t> </a:t>
                      </a:r>
                      <a:r>
                        <a:rPr lang="en-US" sz="2000" dirty="0" err="1">
                          <a:effectLst/>
                        </a:rPr>
                        <a:t>объема</a:t>
                      </a:r>
                      <a:endParaRPr lang="ru-RU" sz="2000" dirty="0">
                        <a:effectLst/>
                        <a:latin typeface="Calibri"/>
                        <a:ea typeface="Calibri"/>
                        <a:cs typeface="Times New Roman"/>
                      </a:endParaRPr>
                    </a:p>
                  </a:txBody>
                  <a:tcPr marL="0" marR="0" marT="0" marB="0" anchor="ctr"/>
                </a:tc>
              </a:tr>
              <a:tr h="1094522">
                <a:tc>
                  <a:txBody>
                    <a:bodyPr/>
                    <a:lstStyle/>
                    <a:p>
                      <a:pPr algn="ctr">
                        <a:lnSpc>
                          <a:spcPts val="1225"/>
                        </a:lnSpc>
                        <a:spcAft>
                          <a:spcPts val="1000"/>
                        </a:spcAft>
                      </a:pPr>
                      <a:r>
                        <a:rPr lang="en-US" sz="2000" dirty="0" smtClean="0">
                          <a:effectLst/>
                        </a:rPr>
                        <a:t>201</a:t>
                      </a:r>
                      <a:r>
                        <a:rPr lang="ru-RU" sz="2000" dirty="0" smtClean="0">
                          <a:effectLst/>
                        </a:rPr>
                        <a:t>2</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dirty="0">
                          <a:effectLst/>
                        </a:rPr>
                        <a:t>19 979</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a:effectLst/>
                        </a:rPr>
                        <a:t>142,7</a:t>
                      </a:r>
                      <a:endParaRPr lang="ru-RU" sz="2000">
                        <a:effectLst/>
                        <a:latin typeface="Calibri"/>
                        <a:ea typeface="Calibri"/>
                        <a:cs typeface="Times New Roman"/>
                      </a:endParaRPr>
                    </a:p>
                  </a:txBody>
                  <a:tcPr marL="0" marR="0" marT="0" marB="0" anchor="ctr"/>
                </a:tc>
              </a:tr>
              <a:tr h="1094522">
                <a:tc>
                  <a:txBody>
                    <a:bodyPr/>
                    <a:lstStyle/>
                    <a:p>
                      <a:pPr algn="ctr">
                        <a:lnSpc>
                          <a:spcPts val="1225"/>
                        </a:lnSpc>
                        <a:spcAft>
                          <a:spcPts val="1000"/>
                        </a:spcAft>
                      </a:pPr>
                      <a:r>
                        <a:rPr lang="en-US" sz="2000" dirty="0" smtClean="0">
                          <a:effectLst/>
                        </a:rPr>
                        <a:t>201</a:t>
                      </a:r>
                      <a:r>
                        <a:rPr lang="ru-RU" sz="2000" dirty="0" smtClean="0">
                          <a:effectLst/>
                        </a:rPr>
                        <a:t>3</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dirty="0">
                          <a:effectLst/>
                        </a:rPr>
                        <a:t>27 064</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a:effectLst/>
                        </a:rPr>
                        <a:t>98,5</a:t>
                      </a:r>
                      <a:endParaRPr lang="ru-RU" sz="2000">
                        <a:effectLst/>
                        <a:latin typeface="Calibri"/>
                        <a:ea typeface="Calibri"/>
                        <a:cs typeface="Times New Roman"/>
                      </a:endParaRPr>
                    </a:p>
                  </a:txBody>
                  <a:tcPr marL="0" marR="0" marT="0" marB="0" anchor="ctr"/>
                </a:tc>
              </a:tr>
              <a:tr h="1094522">
                <a:tc>
                  <a:txBody>
                    <a:bodyPr/>
                    <a:lstStyle/>
                    <a:p>
                      <a:pPr algn="ctr">
                        <a:lnSpc>
                          <a:spcPts val="1225"/>
                        </a:lnSpc>
                        <a:spcAft>
                          <a:spcPts val="1000"/>
                        </a:spcAft>
                      </a:pPr>
                      <a:r>
                        <a:rPr lang="en-US" sz="2000" dirty="0" smtClean="0">
                          <a:effectLst/>
                        </a:rPr>
                        <a:t>201</a:t>
                      </a:r>
                      <a:r>
                        <a:rPr lang="ru-RU" sz="2000" dirty="0" smtClean="0">
                          <a:effectLst/>
                        </a:rPr>
                        <a:t>4</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dirty="0">
                          <a:effectLst/>
                        </a:rPr>
                        <a:t>33 885</a:t>
                      </a:r>
                      <a:endParaRPr lang="ru-RU" sz="2000" dirty="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2000" dirty="0">
                          <a:effectLst/>
                        </a:rPr>
                        <a:t>105,8</a:t>
                      </a:r>
                      <a:endParaRPr lang="ru-RU" sz="2000" dirty="0">
                        <a:effectLst/>
                        <a:latin typeface="Calibri"/>
                        <a:ea typeface="Calibri"/>
                        <a:cs typeface="Times New Roman"/>
                      </a:endParaRPr>
                    </a:p>
                  </a:txBody>
                  <a:tcPr marL="0" marR="0" marT="0" marB="0" anchor="ctr"/>
                </a:tc>
              </a:tr>
              <a:tr h="1094522">
                <a:tc gridSpan="3">
                  <a:txBody>
                    <a:bodyPr/>
                    <a:lstStyle/>
                    <a:p>
                      <a:pPr algn="ctr">
                        <a:lnSpc>
                          <a:spcPts val="1225"/>
                        </a:lnSpc>
                        <a:spcAft>
                          <a:spcPts val="1000"/>
                        </a:spcAft>
                      </a:pPr>
                      <a:r>
                        <a:rPr lang="ru-RU" sz="1600" dirty="0">
                          <a:effectLst/>
                        </a:rPr>
                        <a:t>Примечание – Составлено автором по данным Агентства по статистике РК.</a:t>
                      </a:r>
                      <a:endParaRPr lang="ru-RU" sz="1600" dirty="0">
                        <a:effectLst/>
                        <a:latin typeface="Calibri"/>
                        <a:ea typeface="Calibri"/>
                        <a:cs typeface="Times New Roman"/>
                      </a:endParaRPr>
                    </a:p>
                  </a:txBody>
                  <a:tcPr marL="0" marR="0" marT="0" marB="0" anchor="ctr"/>
                </a:tc>
                <a:tc hMerge="1">
                  <a:txBody>
                    <a:bodyPr/>
                    <a:lstStyle/>
                    <a:p>
                      <a:endParaRPr lang="ru-RU"/>
                    </a:p>
                  </a:txBody>
                  <a:tcPr/>
                </a:tc>
                <a:tc hMerge="1">
                  <a:txBody>
                    <a:bodyPr/>
                    <a:lstStyle/>
                    <a:p>
                      <a:endParaRPr lang="ru-RU"/>
                    </a:p>
                  </a:txBody>
                  <a:tcPr/>
                </a:tc>
              </a:tr>
            </a:tbl>
          </a:graphicData>
        </a:graphic>
      </p:graphicFrame>
      <p:sp>
        <p:nvSpPr>
          <p:cNvPr id="5" name="Rectangle 1"/>
          <p:cNvSpPr>
            <a:spLocks noChangeArrowheads="1"/>
          </p:cNvSpPr>
          <p:nvPr/>
        </p:nvSpPr>
        <p:spPr bwMode="auto">
          <a:xfrm>
            <a:off x="224178" y="348625"/>
            <a:ext cx="8478603"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2000" b="1" i="0" u="none" strike="noStrike" cap="none" normalizeH="0" baseline="0" dirty="0" smtClean="0">
                <a:ln>
                  <a:noFill/>
                </a:ln>
                <a:solidFill>
                  <a:srgbClr val="1B1B1B"/>
                </a:solidFill>
                <a:effectLst/>
                <a:latin typeface="Verdana" pitchFamily="34" charset="0"/>
                <a:ea typeface="Times New Roman" pitchFamily="18" charset="0"/>
                <a:cs typeface="Arial" pitchFamily="34" charset="0"/>
              </a:rPr>
              <a:t>Производство основных фармацевтических продуктов </a:t>
            </a:r>
            <a:endParaRPr kumimoji="0" lang="ru-RU" altLang="ru-RU"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32169961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764704"/>
            <a:ext cx="8229600" cy="5112568"/>
          </a:xfrm>
        </p:spPr>
        <p:txBody>
          <a:bodyPr>
            <a:normAutofit fontScale="85000" lnSpcReduction="10000"/>
          </a:bodyPr>
          <a:lstStyle/>
          <a:p>
            <a:pPr marL="0" indent="0">
              <a:buNone/>
            </a:pPr>
            <a:r>
              <a:rPr lang="ru-RU" dirty="0"/>
              <a:t>Роль государства как </a:t>
            </a:r>
            <a:r>
              <a:rPr lang="ru-RU" b="1" dirty="0"/>
              <a:t>регулятора</a:t>
            </a:r>
            <a:r>
              <a:rPr lang="ru-RU" dirty="0"/>
              <a:t> фармацевтической отрасли значительно усилилась во всех секторах рынка (розничном, госпитальных закупках и льготном лекарственном обеспечении) благодаря законодательным инициативам на высшем уровне (Кодекс РК «О здоровье народа и системе здравоохранения», Государственная программа развития здравоохранения «</a:t>
            </a:r>
            <a:r>
              <a:rPr lang="ru-RU" dirty="0" err="1"/>
              <a:t>Саламатты</a:t>
            </a:r>
            <a:r>
              <a:rPr lang="ru-RU" dirty="0"/>
              <a:t> Казахстан», Стратегия развития «Казахстан-2050 г.» и т.д.).</a:t>
            </a:r>
          </a:p>
          <a:p>
            <a:pPr marL="0" indent="0">
              <a:buNone/>
            </a:pPr>
            <a:endParaRPr lang="ru-RU" dirty="0" smtClean="0"/>
          </a:p>
          <a:p>
            <a:pPr marL="0" indent="0">
              <a:buNone/>
            </a:pPr>
            <a:r>
              <a:rPr lang="ru-RU" dirty="0" smtClean="0"/>
              <a:t>В </a:t>
            </a:r>
            <a:r>
              <a:rPr lang="ru-RU" dirty="0"/>
              <a:t>последние годы в связи с вступлением в Таможенный союз на казахстанском рынке существенно увеличился вклад российской продукции как в стоимостном, так и в натуральном </a:t>
            </a:r>
            <a:r>
              <a:rPr lang="ru-RU" dirty="0" smtClean="0"/>
              <a:t>выражении.</a:t>
            </a:r>
            <a:endParaRPr lang="ru-RU" dirty="0"/>
          </a:p>
          <a:p>
            <a:pPr marL="0" indent="0">
              <a:buNone/>
            </a:pPr>
            <a:endParaRPr lang="ru-RU" dirty="0"/>
          </a:p>
        </p:txBody>
      </p:sp>
    </p:spTree>
    <p:extLst>
      <p:ext uri="{BB962C8B-B14F-4D97-AF65-F5344CB8AC3E}">
        <p14:creationId xmlns:p14="http://schemas.microsoft.com/office/powerpoint/2010/main" xmlns="" val="835283796"/>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xmlns="" val="2177948802"/>
              </p:ext>
            </p:extLst>
          </p:nvPr>
        </p:nvGraphicFramePr>
        <p:xfrm>
          <a:off x="179510" y="620680"/>
          <a:ext cx="8784980" cy="6048676"/>
        </p:xfrm>
        <a:graphic>
          <a:graphicData uri="http://schemas.openxmlformats.org/drawingml/2006/table">
            <a:tbl>
              <a:tblPr firstRow="1" firstCol="1" bandRow="1">
                <a:tableStyleId>{5C22544A-7EE6-4342-B048-85BDC9FD1C3A}</a:tableStyleId>
              </a:tblPr>
              <a:tblGrid>
                <a:gridCol w="1756996"/>
                <a:gridCol w="1756996"/>
                <a:gridCol w="1756996"/>
                <a:gridCol w="1756996"/>
                <a:gridCol w="1756996"/>
              </a:tblGrid>
              <a:tr h="299770">
                <a:tc rowSpan="2">
                  <a:txBody>
                    <a:bodyPr/>
                    <a:lstStyle/>
                    <a:p>
                      <a:pPr algn="ctr">
                        <a:lnSpc>
                          <a:spcPts val="1225"/>
                        </a:lnSpc>
                        <a:spcAft>
                          <a:spcPts val="1000"/>
                        </a:spcAft>
                      </a:pPr>
                      <a:r>
                        <a:rPr lang="en-US" sz="1400" dirty="0" err="1">
                          <a:effectLst/>
                        </a:rPr>
                        <a:t>Рейтинг</a:t>
                      </a:r>
                      <a:endParaRPr lang="ru-RU" sz="1400" dirty="0">
                        <a:effectLst/>
                        <a:latin typeface="Calibri"/>
                        <a:ea typeface="Calibri"/>
                        <a:cs typeface="Times New Roman"/>
                      </a:endParaRPr>
                    </a:p>
                  </a:txBody>
                  <a:tcPr marL="0" marR="0" marT="0" marB="0" anchor="ctr"/>
                </a:tc>
                <a:tc rowSpan="2">
                  <a:txBody>
                    <a:bodyPr/>
                    <a:lstStyle/>
                    <a:p>
                      <a:pPr algn="ctr">
                        <a:lnSpc>
                          <a:spcPts val="1225"/>
                        </a:lnSpc>
                        <a:spcAft>
                          <a:spcPts val="1000"/>
                        </a:spcAft>
                      </a:pPr>
                      <a:r>
                        <a:rPr lang="en-US" sz="1400">
                          <a:effectLst/>
                        </a:rPr>
                        <a:t>Регион/область</a:t>
                      </a:r>
                      <a:endParaRPr lang="ru-RU" sz="1400">
                        <a:effectLst/>
                        <a:latin typeface="Calibri"/>
                        <a:ea typeface="Calibri"/>
                        <a:cs typeface="Times New Roman"/>
                      </a:endParaRPr>
                    </a:p>
                  </a:txBody>
                  <a:tcPr marL="0" marR="0" marT="0" marB="0" anchor="ctr"/>
                </a:tc>
                <a:tc gridSpan="3">
                  <a:txBody>
                    <a:bodyPr/>
                    <a:lstStyle/>
                    <a:p>
                      <a:pPr algn="ctr">
                        <a:lnSpc>
                          <a:spcPts val="1225"/>
                        </a:lnSpc>
                        <a:spcAft>
                          <a:spcPts val="1000"/>
                        </a:spcAft>
                      </a:pPr>
                      <a:r>
                        <a:rPr lang="en-US" sz="1400" dirty="0" err="1">
                          <a:effectLst/>
                        </a:rPr>
                        <a:t>Объем</a:t>
                      </a:r>
                      <a:r>
                        <a:rPr lang="en-US" sz="1400" dirty="0">
                          <a:effectLst/>
                        </a:rPr>
                        <a:t> </a:t>
                      </a:r>
                      <a:r>
                        <a:rPr lang="en-US" sz="1400" dirty="0" err="1">
                          <a:effectLst/>
                        </a:rPr>
                        <a:t>потребления</a:t>
                      </a:r>
                      <a:r>
                        <a:rPr lang="en-US" sz="1400" dirty="0">
                          <a:effectLst/>
                        </a:rPr>
                        <a:t>:</a:t>
                      </a:r>
                      <a:endParaRPr lang="ru-RU" sz="1400" dirty="0">
                        <a:effectLst/>
                        <a:latin typeface="Calibri"/>
                        <a:ea typeface="Calibri"/>
                        <a:cs typeface="Times New Roman"/>
                      </a:endParaRPr>
                    </a:p>
                  </a:txBody>
                  <a:tcPr marL="0" marR="0" marT="0" marB="0" anchor="ctr"/>
                </a:tc>
                <a:tc hMerge="1">
                  <a:txBody>
                    <a:bodyPr/>
                    <a:lstStyle/>
                    <a:p>
                      <a:endParaRPr lang="ru-RU"/>
                    </a:p>
                  </a:txBody>
                  <a:tcPr/>
                </a:tc>
                <a:tc hMerge="1">
                  <a:txBody>
                    <a:bodyPr/>
                    <a:lstStyle/>
                    <a:p>
                      <a:endParaRPr lang="ru-RU"/>
                    </a:p>
                  </a:txBody>
                  <a:tcPr/>
                </a:tc>
              </a:tr>
              <a:tr h="299770">
                <a:tc vMerge="1">
                  <a:txBody>
                    <a:bodyPr/>
                    <a:lstStyle/>
                    <a:p>
                      <a:endParaRPr lang="ru-RU"/>
                    </a:p>
                  </a:txBody>
                  <a:tcPr/>
                </a:tc>
                <a:tc vMerge="1">
                  <a:txBody>
                    <a:bodyPr/>
                    <a:lstStyle/>
                    <a:p>
                      <a:endParaRPr lang="ru-RU"/>
                    </a:p>
                  </a:txBody>
                  <a:tcPr/>
                </a:tc>
                <a:tc>
                  <a:txBody>
                    <a:bodyPr/>
                    <a:lstStyle/>
                    <a:p>
                      <a:pPr algn="ctr">
                        <a:lnSpc>
                          <a:spcPts val="1225"/>
                        </a:lnSpc>
                        <a:spcAft>
                          <a:spcPts val="1000"/>
                        </a:spcAft>
                      </a:pPr>
                      <a:r>
                        <a:rPr lang="en-US" sz="1400">
                          <a:effectLst/>
                        </a:rPr>
                        <a:t>упаковка</a:t>
                      </a:r>
                      <a:endParaRPr lang="ru-RU" sz="140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1400">
                          <a:effectLst/>
                        </a:rPr>
                        <a:t>дол.США</a:t>
                      </a:r>
                      <a:endParaRPr lang="ru-RU" sz="1400">
                        <a:effectLst/>
                        <a:latin typeface="Calibri"/>
                        <a:ea typeface="Calibri"/>
                        <a:cs typeface="Times New Roman"/>
                      </a:endParaRPr>
                    </a:p>
                  </a:txBody>
                  <a:tcPr marL="0" marR="0" marT="0" marB="0" anchor="ctr"/>
                </a:tc>
                <a:tc>
                  <a:txBody>
                    <a:bodyPr/>
                    <a:lstStyle/>
                    <a:p>
                      <a:pPr algn="ctr">
                        <a:lnSpc>
                          <a:spcPts val="1225"/>
                        </a:lnSpc>
                        <a:spcAft>
                          <a:spcPts val="1000"/>
                        </a:spcAft>
                      </a:pPr>
                      <a:r>
                        <a:rPr lang="en-US" sz="1400">
                          <a:effectLst/>
                        </a:rPr>
                        <a:t>тенге</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1</a:t>
                      </a:r>
                      <a:endParaRPr lang="ru-RU" sz="1400">
                        <a:effectLst/>
                        <a:latin typeface="Calibri"/>
                        <a:ea typeface="Calibri"/>
                        <a:cs typeface="Times New Roman"/>
                      </a:endParaRPr>
                    </a:p>
                  </a:txBody>
                  <a:tcPr marL="0" marR="0" marT="0" marB="0" anchor="ctr"/>
                </a:tc>
                <a:tc>
                  <a:txBody>
                    <a:bodyPr/>
                    <a:lstStyle/>
                    <a:p>
                      <a:pPr>
                        <a:lnSpc>
                          <a:spcPts val="1225"/>
                        </a:lnSpc>
                        <a:spcAft>
                          <a:spcPts val="1290"/>
                        </a:spcAft>
                      </a:pPr>
                      <a:r>
                        <a:rPr lang="ru-RU" sz="1400">
                          <a:effectLst/>
                        </a:rPr>
                        <a:t>г. Алматы</a:t>
                      </a:r>
                      <a:endParaRPr lang="ru-RU" sz="1400">
                        <a:effectLst/>
                        <a:latin typeface="Calibri"/>
                        <a:ea typeface="Times New Roman"/>
                      </a:endParaRPr>
                    </a:p>
                  </a:txBody>
                  <a:tcPr marL="0" marR="0" marT="0" marB="0" anchor="ctr"/>
                </a:tc>
                <a:tc>
                  <a:txBody>
                    <a:bodyPr/>
                    <a:lstStyle/>
                    <a:p>
                      <a:pPr>
                        <a:lnSpc>
                          <a:spcPts val="1225"/>
                        </a:lnSpc>
                        <a:spcAft>
                          <a:spcPts val="1290"/>
                        </a:spcAft>
                      </a:pPr>
                      <a:r>
                        <a:rPr lang="ru-RU" sz="1400">
                          <a:effectLst/>
                        </a:rPr>
                        <a:t>60,0</a:t>
                      </a:r>
                      <a:endParaRPr lang="ru-RU" sz="1400">
                        <a:effectLst/>
                        <a:latin typeface="Calibri"/>
                        <a:ea typeface="Times New Roman"/>
                      </a:endParaRPr>
                    </a:p>
                  </a:txBody>
                  <a:tcPr marL="0" marR="0" marT="0" marB="0" anchor="ctr"/>
                </a:tc>
                <a:tc>
                  <a:txBody>
                    <a:bodyPr/>
                    <a:lstStyle/>
                    <a:p>
                      <a:pPr>
                        <a:lnSpc>
                          <a:spcPts val="1225"/>
                        </a:lnSpc>
                        <a:spcAft>
                          <a:spcPts val="1290"/>
                        </a:spcAft>
                      </a:pPr>
                      <a:r>
                        <a:rPr lang="ru-RU" sz="1400">
                          <a:effectLst/>
                        </a:rPr>
                        <a:t>197,0</a:t>
                      </a:r>
                      <a:endParaRPr lang="ru-RU" sz="1400">
                        <a:effectLst/>
                        <a:latin typeface="Calibri"/>
                        <a:ea typeface="Times New Roman"/>
                      </a:endParaRPr>
                    </a:p>
                  </a:txBody>
                  <a:tcPr marL="0" marR="0" marT="0" marB="0" anchor="ctr"/>
                </a:tc>
                <a:tc>
                  <a:txBody>
                    <a:bodyPr/>
                    <a:lstStyle/>
                    <a:p>
                      <a:pPr>
                        <a:lnSpc>
                          <a:spcPts val="1225"/>
                        </a:lnSpc>
                        <a:spcAft>
                          <a:spcPts val="1290"/>
                        </a:spcAft>
                      </a:pPr>
                      <a:r>
                        <a:rPr lang="ru-RU" sz="1400">
                          <a:effectLst/>
                        </a:rPr>
                        <a:t>29 156</a:t>
                      </a:r>
                      <a:endParaRPr lang="ru-RU" sz="1400">
                        <a:effectLst/>
                        <a:latin typeface="Calibri"/>
                        <a:ea typeface="Times New Roman"/>
                      </a:endParaRPr>
                    </a:p>
                  </a:txBody>
                  <a:tcPr marL="0" marR="0" marT="0" marB="0" anchor="ctr"/>
                </a:tc>
              </a:tr>
              <a:tr h="299770">
                <a:tc>
                  <a:txBody>
                    <a:bodyPr/>
                    <a:lstStyle/>
                    <a:p>
                      <a:pPr algn="ctr">
                        <a:lnSpc>
                          <a:spcPts val="1225"/>
                        </a:lnSpc>
                        <a:spcAft>
                          <a:spcPts val="1000"/>
                        </a:spcAft>
                      </a:pPr>
                      <a:r>
                        <a:rPr lang="en-US" sz="1400">
                          <a:effectLst/>
                        </a:rPr>
                        <a:t>2</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г. Астана</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29,5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104,9</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15 525,2</a:t>
                      </a:r>
                      <a:endParaRPr lang="ru-RU" sz="1400">
                        <a:effectLst/>
                        <a:latin typeface="Calibri"/>
                        <a:ea typeface="Calibri"/>
                        <a:cs typeface="Times New Roman"/>
                      </a:endParaRPr>
                    </a:p>
                  </a:txBody>
                  <a:tcPr marL="0" marR="0" marT="0" marB="0" anchor="ctr"/>
                </a:tc>
              </a:tr>
              <a:tr h="326408">
                <a:tc>
                  <a:txBody>
                    <a:bodyPr/>
                    <a:lstStyle/>
                    <a:p>
                      <a:pPr algn="ctr">
                        <a:lnSpc>
                          <a:spcPts val="1225"/>
                        </a:lnSpc>
                        <a:spcAft>
                          <a:spcPts val="1000"/>
                        </a:spcAft>
                      </a:pPr>
                      <a:r>
                        <a:rPr lang="en-US" sz="1400">
                          <a:effectLst/>
                        </a:rPr>
                        <a:t>3</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Восточно-Казахстанская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39,1</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92,2</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13 645,6</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4</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Западно-Казахстанская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dirty="0">
                          <a:effectLst/>
                        </a:rPr>
                        <a:t>35,6</a:t>
                      </a:r>
                      <a:endParaRPr lang="ru-RU" sz="1400" dirty="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85,7</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12 683,6</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Павлодарская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37,2</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81,9</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12 121,2</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6</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Северо-Казахстанская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27,1</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80,4</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11 899,2</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7</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Мангыстауская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32,3</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74,9</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11 085,2</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8</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Акмолинская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27,7</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72,8</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10 774,4</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9</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Актюбинская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26,6</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72,5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10 730</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10</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Карагандинская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24,4</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97,3</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14 400,4</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11</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Атырауская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25,0</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59,7</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8 835,6</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12</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Южно-Казахстанская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20,3</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57,5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8 510</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13</a:t>
                      </a:r>
                      <a:endParaRPr lang="ru-RU" sz="1400">
                        <a:effectLst/>
                        <a:latin typeface="Calibri"/>
                        <a:ea typeface="Calibri"/>
                        <a:cs typeface="Times New Roman"/>
                      </a:endParaRPr>
                    </a:p>
                  </a:txBody>
                  <a:tcPr marL="0" marR="0" marT="0" marB="0" anchor="ctr"/>
                </a:tc>
                <a:tc>
                  <a:txBody>
                    <a:bodyPr/>
                    <a:lstStyle/>
                    <a:p>
                      <a:pPr>
                        <a:lnSpc>
                          <a:spcPts val="1225"/>
                        </a:lnSpc>
                        <a:spcAft>
                          <a:spcPts val="1290"/>
                        </a:spcAft>
                      </a:pPr>
                      <a:r>
                        <a:rPr lang="ru-RU" sz="1400">
                          <a:effectLst/>
                        </a:rPr>
                        <a:t>Костанайская</a:t>
                      </a:r>
                      <a:endParaRPr lang="ru-RU" sz="1400">
                        <a:effectLst/>
                        <a:latin typeface="Calibri"/>
                        <a:ea typeface="Times New Roman"/>
                      </a:endParaRPr>
                    </a:p>
                  </a:txBody>
                  <a:tcPr marL="0" marR="0" marT="0" marB="0" anchor="ctr"/>
                </a:tc>
                <a:tc>
                  <a:txBody>
                    <a:bodyPr/>
                    <a:lstStyle/>
                    <a:p>
                      <a:pPr>
                        <a:lnSpc>
                          <a:spcPts val="1225"/>
                        </a:lnSpc>
                        <a:spcAft>
                          <a:spcPts val="1290"/>
                        </a:spcAft>
                      </a:pPr>
                      <a:r>
                        <a:rPr lang="ru-RU" sz="1400">
                          <a:effectLst/>
                        </a:rPr>
                        <a:t>18,8</a:t>
                      </a:r>
                      <a:endParaRPr lang="ru-RU" sz="1400">
                        <a:effectLst/>
                        <a:latin typeface="Calibri"/>
                        <a:ea typeface="Times New Roman"/>
                      </a:endParaRPr>
                    </a:p>
                  </a:txBody>
                  <a:tcPr marL="0" marR="0" marT="0" marB="0" anchor="ctr"/>
                </a:tc>
                <a:tc>
                  <a:txBody>
                    <a:bodyPr/>
                    <a:lstStyle/>
                    <a:p>
                      <a:pPr>
                        <a:lnSpc>
                          <a:spcPts val="1225"/>
                        </a:lnSpc>
                        <a:spcAft>
                          <a:spcPts val="1290"/>
                        </a:spcAft>
                      </a:pPr>
                      <a:r>
                        <a:rPr lang="ru-RU" sz="1400">
                          <a:effectLst/>
                        </a:rPr>
                        <a:t>57,3</a:t>
                      </a:r>
                      <a:endParaRPr lang="ru-RU" sz="1400">
                        <a:effectLst/>
                        <a:latin typeface="Calibri"/>
                        <a:ea typeface="Times New Roman"/>
                      </a:endParaRPr>
                    </a:p>
                  </a:txBody>
                  <a:tcPr marL="0" marR="0" marT="0" marB="0" anchor="ctr"/>
                </a:tc>
                <a:tc>
                  <a:txBody>
                    <a:bodyPr/>
                    <a:lstStyle/>
                    <a:p>
                      <a:pPr>
                        <a:lnSpc>
                          <a:spcPts val="1225"/>
                        </a:lnSpc>
                        <a:spcAft>
                          <a:spcPts val="1290"/>
                        </a:spcAft>
                      </a:pPr>
                      <a:r>
                        <a:rPr lang="ru-RU" sz="1400">
                          <a:effectLst/>
                        </a:rPr>
                        <a:t>8 480,4</a:t>
                      </a:r>
                      <a:endParaRPr lang="ru-RU" sz="1400">
                        <a:effectLst/>
                        <a:latin typeface="Calibri"/>
                        <a:ea typeface="Times New Roman"/>
                      </a:endParaRPr>
                    </a:p>
                  </a:txBody>
                  <a:tcPr marL="0" marR="0" marT="0" marB="0" anchor="ctr"/>
                </a:tc>
              </a:tr>
              <a:tr h="299770">
                <a:tc>
                  <a:txBody>
                    <a:bodyPr/>
                    <a:lstStyle/>
                    <a:p>
                      <a:pPr algn="ctr">
                        <a:lnSpc>
                          <a:spcPts val="1225"/>
                        </a:lnSpc>
                        <a:spcAft>
                          <a:spcPts val="1000"/>
                        </a:spcAft>
                      </a:pPr>
                      <a:r>
                        <a:rPr lang="en-US" sz="1400">
                          <a:effectLst/>
                        </a:rPr>
                        <a:t>14</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Жамбылская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20,7</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51,8</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7 666,4</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a:effectLst/>
                        </a:rPr>
                        <a:t>15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Алматинская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26,3</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48,8</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7 222,4</a:t>
                      </a:r>
                      <a:endParaRPr lang="ru-RU" sz="1400">
                        <a:effectLst/>
                        <a:latin typeface="Calibri"/>
                        <a:ea typeface="Calibri"/>
                        <a:cs typeface="Times New Roman"/>
                      </a:endParaRPr>
                    </a:p>
                  </a:txBody>
                  <a:tcPr marL="0" marR="0" marT="0" marB="0" anchor="ctr"/>
                </a:tc>
              </a:tr>
              <a:tr h="299770">
                <a:tc>
                  <a:txBody>
                    <a:bodyPr/>
                    <a:lstStyle/>
                    <a:p>
                      <a:pPr algn="ctr">
                        <a:lnSpc>
                          <a:spcPts val="1225"/>
                        </a:lnSpc>
                        <a:spcAft>
                          <a:spcPts val="1000"/>
                        </a:spcAft>
                      </a:pPr>
                      <a:r>
                        <a:rPr lang="en-US" sz="1400" dirty="0">
                          <a:effectLst/>
                        </a:rPr>
                        <a:t>16</a:t>
                      </a:r>
                      <a:endParaRPr lang="ru-RU" sz="1400" dirty="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Кызылординская</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21,6</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47,7</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7 059,6</a:t>
                      </a:r>
                      <a:endParaRPr lang="ru-RU" sz="1400">
                        <a:effectLst/>
                        <a:latin typeface="Calibri"/>
                        <a:ea typeface="Calibri"/>
                        <a:cs typeface="Times New Roman"/>
                      </a:endParaRPr>
                    </a:p>
                  </a:txBody>
                  <a:tcPr marL="0" marR="0" marT="0" marB="0" anchor="ctr"/>
                </a:tc>
              </a:tr>
              <a:tr h="299770">
                <a:tc gridSpan="2">
                  <a:txBody>
                    <a:bodyPr/>
                    <a:lstStyle/>
                    <a:p>
                      <a:pPr>
                        <a:lnSpc>
                          <a:spcPts val="1225"/>
                        </a:lnSpc>
                        <a:spcAft>
                          <a:spcPts val="1000"/>
                        </a:spcAft>
                      </a:pPr>
                      <a:r>
                        <a:rPr lang="en-US" sz="1400">
                          <a:effectLst/>
                        </a:rPr>
                        <a:t>Казахстан</a:t>
                      </a:r>
                      <a:endParaRPr lang="ru-RU" sz="1400">
                        <a:effectLst/>
                        <a:latin typeface="Calibri"/>
                        <a:ea typeface="Calibri"/>
                        <a:cs typeface="Times New Roman"/>
                      </a:endParaRPr>
                    </a:p>
                  </a:txBody>
                  <a:tcPr marL="0" marR="0" marT="0" marB="0" anchor="ctr"/>
                </a:tc>
                <a:tc hMerge="1">
                  <a:txBody>
                    <a:bodyPr/>
                    <a:lstStyle/>
                    <a:p>
                      <a:endParaRPr lang="ru-RU"/>
                    </a:p>
                  </a:txBody>
                  <a:tcPr/>
                </a:tc>
                <a:tc>
                  <a:txBody>
                    <a:bodyPr/>
                    <a:lstStyle/>
                    <a:p>
                      <a:pPr>
                        <a:lnSpc>
                          <a:spcPts val="1225"/>
                        </a:lnSpc>
                        <a:spcAft>
                          <a:spcPts val="1000"/>
                        </a:spcAft>
                      </a:pPr>
                      <a:r>
                        <a:rPr lang="en-US" sz="1400">
                          <a:effectLst/>
                        </a:rPr>
                        <a:t>29,5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78,5</a:t>
                      </a:r>
                      <a:endParaRPr lang="ru-RU" sz="1400">
                        <a:effectLst/>
                        <a:latin typeface="Calibri"/>
                        <a:ea typeface="Calibri"/>
                        <a:cs typeface="Times New Roman"/>
                      </a:endParaRPr>
                    </a:p>
                  </a:txBody>
                  <a:tcPr marL="0" marR="0" marT="0" marB="0" anchor="ctr"/>
                </a:tc>
                <a:tc>
                  <a:txBody>
                    <a:bodyPr/>
                    <a:lstStyle/>
                    <a:p>
                      <a:pPr>
                        <a:lnSpc>
                          <a:spcPts val="1225"/>
                        </a:lnSpc>
                        <a:spcAft>
                          <a:spcPts val="1000"/>
                        </a:spcAft>
                      </a:pPr>
                      <a:r>
                        <a:rPr lang="en-US" sz="1400">
                          <a:effectLst/>
                        </a:rPr>
                        <a:t>11 618</a:t>
                      </a:r>
                      <a:endParaRPr lang="ru-RU" sz="1400">
                        <a:effectLst/>
                        <a:latin typeface="Calibri"/>
                        <a:ea typeface="Calibri"/>
                        <a:cs typeface="Times New Roman"/>
                      </a:endParaRPr>
                    </a:p>
                  </a:txBody>
                  <a:tcPr marL="0" marR="0" marT="0" marB="0" anchor="ctr"/>
                </a:tc>
              </a:tr>
              <a:tr h="326408">
                <a:tc gridSpan="5">
                  <a:txBody>
                    <a:bodyPr/>
                    <a:lstStyle/>
                    <a:p>
                      <a:pPr algn="ctr">
                        <a:lnSpc>
                          <a:spcPts val="1225"/>
                        </a:lnSpc>
                        <a:spcAft>
                          <a:spcPts val="1000"/>
                        </a:spcAft>
                      </a:pPr>
                      <a:r>
                        <a:rPr lang="ru-RU" sz="1200" dirty="0">
                          <a:effectLst/>
                        </a:rPr>
                        <a:t>Источник: данные Агентства по статистике РК, БД «Мониторинг розничных продаж и государственных закупок ГЛС в РК», </a:t>
                      </a:r>
                      <a:r>
                        <a:rPr lang="en-US" sz="1200" dirty="0">
                          <a:effectLst/>
                        </a:rPr>
                        <a:t>Vi</a:t>
                      </a:r>
                      <a:r>
                        <a:rPr lang="ru-RU" sz="1200" dirty="0">
                          <a:effectLst/>
                        </a:rPr>
                        <a:t>-</a:t>
                      </a:r>
                      <a:r>
                        <a:rPr lang="en-US" sz="1200" dirty="0">
                          <a:effectLst/>
                        </a:rPr>
                        <a:t>ORTIS </a:t>
                      </a:r>
                      <a:r>
                        <a:rPr lang="en-US" sz="1200" dirty="0" err="1">
                          <a:effectLst/>
                        </a:rPr>
                        <a:t>GroupConsulting</a:t>
                      </a:r>
                      <a:r>
                        <a:rPr lang="ru-RU" sz="1200" dirty="0">
                          <a:effectLst/>
                        </a:rPr>
                        <a:t>.</a:t>
                      </a:r>
                      <a:endParaRPr lang="ru-RU" sz="1200" dirty="0">
                        <a:effectLst/>
                        <a:latin typeface="Calibri"/>
                        <a:ea typeface="Calibri"/>
                        <a:cs typeface="Times New Roman"/>
                      </a:endParaRPr>
                    </a:p>
                  </a:txBody>
                  <a:tcPr marL="0" marR="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
        <p:nvSpPr>
          <p:cNvPr id="5" name="Rectangle 1"/>
          <p:cNvSpPr>
            <a:spLocks noChangeArrowheads="1"/>
          </p:cNvSpPr>
          <p:nvPr/>
        </p:nvSpPr>
        <p:spPr bwMode="auto">
          <a:xfrm>
            <a:off x="599598" y="181471"/>
            <a:ext cx="7944804"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solidFill>
                  <a:srgbClr val="1B1B1B"/>
                </a:solidFill>
                <a:effectLst/>
                <a:latin typeface="Verdana" pitchFamily="34" charset="0"/>
                <a:ea typeface="Times New Roman" pitchFamily="18" charset="0"/>
                <a:cs typeface="Arial" pitchFamily="34" charset="0"/>
              </a:rPr>
              <a:t>Потребление готовых лекарственных средств на душу населения в 2014г</a:t>
            </a:r>
            <a:r>
              <a:rPr kumimoji="0" lang="ru-RU" altLang="ru-RU" sz="800" b="1" i="0" u="none" strike="noStrike" cap="none" normalizeH="0" baseline="0" dirty="0" smtClean="0">
                <a:ln>
                  <a:noFill/>
                </a:ln>
                <a:solidFill>
                  <a:srgbClr val="1B1B1B"/>
                </a:solidFill>
                <a:effectLst/>
                <a:latin typeface="Verdana" pitchFamily="34" charset="0"/>
                <a:ea typeface="Times New Roman" pitchFamily="18" charset="0"/>
                <a:cs typeface="Arial" pitchFamily="34" charset="0"/>
              </a:rPr>
              <a:t>.</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34925622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573</Words>
  <Application>Microsoft Office PowerPoint</Application>
  <PresentationFormat>Экран (4:3)</PresentationFormat>
  <Paragraphs>143</Paragraphs>
  <Slides>16</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16</vt:i4>
      </vt:variant>
    </vt:vector>
  </HeadingPairs>
  <TitlesOfParts>
    <vt:vector size="18" baseType="lpstr">
      <vt:lpstr>Тема Office</vt:lpstr>
      <vt:lpstr>Городская</vt:lpstr>
      <vt:lpstr>Экономика предприятия СРС #1 на тему: «Фармацевтика»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Заключение</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k18</cp:lastModifiedBy>
  <cp:revision>8</cp:revision>
  <dcterms:created xsi:type="dcterms:W3CDTF">2015-02-18T17:13:32Z</dcterms:created>
  <dcterms:modified xsi:type="dcterms:W3CDTF">2015-03-16T07:58:10Z</dcterms:modified>
</cp:coreProperties>
</file>