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55"/>
  </p:notesMasterIdLst>
  <p:sldIdLst>
    <p:sldId id="256" r:id="rId2"/>
    <p:sldId id="298" r:id="rId3"/>
    <p:sldId id="295" r:id="rId4"/>
    <p:sldId id="258" r:id="rId5"/>
    <p:sldId id="293" r:id="rId6"/>
    <p:sldId id="259" r:id="rId7"/>
    <p:sldId id="260" r:id="rId8"/>
    <p:sldId id="261" r:id="rId9"/>
    <p:sldId id="262" r:id="rId10"/>
    <p:sldId id="290" r:id="rId11"/>
    <p:sldId id="289" r:id="rId12"/>
    <p:sldId id="264" r:id="rId13"/>
    <p:sldId id="288" r:id="rId14"/>
    <p:sldId id="271" r:id="rId15"/>
    <p:sldId id="265" r:id="rId16"/>
    <p:sldId id="266" r:id="rId17"/>
    <p:sldId id="273" r:id="rId18"/>
    <p:sldId id="274" r:id="rId19"/>
    <p:sldId id="275" r:id="rId20"/>
    <p:sldId id="310" r:id="rId21"/>
    <p:sldId id="292" r:id="rId22"/>
    <p:sldId id="311" r:id="rId23"/>
    <p:sldId id="276" r:id="rId24"/>
    <p:sldId id="277" r:id="rId25"/>
    <p:sldId id="278" r:id="rId26"/>
    <p:sldId id="279" r:id="rId27"/>
    <p:sldId id="286" r:id="rId28"/>
    <p:sldId id="280" r:id="rId29"/>
    <p:sldId id="281" r:id="rId30"/>
    <p:sldId id="282" r:id="rId31"/>
    <p:sldId id="268" r:id="rId32"/>
    <p:sldId id="267" r:id="rId33"/>
    <p:sldId id="283" r:id="rId34"/>
    <p:sldId id="269" r:id="rId35"/>
    <p:sldId id="297" r:id="rId36"/>
    <p:sldId id="270" r:id="rId37"/>
    <p:sldId id="284" r:id="rId38"/>
    <p:sldId id="285" r:id="rId39"/>
    <p:sldId id="287" r:id="rId40"/>
    <p:sldId id="296" r:id="rId41"/>
    <p:sldId id="291" r:id="rId42"/>
    <p:sldId id="272" r:id="rId43"/>
    <p:sldId id="299" r:id="rId44"/>
    <p:sldId id="300" r:id="rId45"/>
    <p:sldId id="304" r:id="rId46"/>
    <p:sldId id="305" r:id="rId47"/>
    <p:sldId id="306" r:id="rId48"/>
    <p:sldId id="307" r:id="rId49"/>
    <p:sldId id="308" r:id="rId50"/>
    <p:sldId id="309" r:id="rId51"/>
    <p:sldId id="301" r:id="rId52"/>
    <p:sldId id="302" r:id="rId53"/>
    <p:sldId id="303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DF3426D-A7DC-425C-9E61-2CC4CE414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538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4ADFE9-9185-445B-94E0-441A1E194722}" type="slidenum">
              <a:rPr lang="ru-RU" altLang="ru-RU"/>
              <a:pPr eaLnBrk="1" hangingPunct="1"/>
              <a:t>11</a:t>
            </a:fld>
            <a:endParaRPr lang="ru-RU" altLang="ru-RU"/>
          </a:p>
        </p:txBody>
      </p:sp>
      <p:sp>
        <p:nvSpPr>
          <p:cNvPr id="583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При определенных обстоятельствах любой препарат может оказать тератогенное или другое вредное воздействие на плод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D01266-4186-4AF4-B2F7-A50028937787}" type="slidenum">
              <a:rPr lang="ru-RU" altLang="ru-RU"/>
              <a:pPr eaLnBrk="1" hangingPunct="1"/>
              <a:t>13</a:t>
            </a:fld>
            <a:endParaRPr lang="ru-RU" altLang="ru-RU"/>
          </a:p>
        </p:txBody>
      </p:sp>
      <p:sp>
        <p:nvSpPr>
          <p:cNvPr id="593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smtClean="0"/>
              <a:t>Снотворное средство, не проявившее тератогенных свойств в опытах на животных – у каждого пятого ребенка – дефекты развития конечностей. Атрезия пищевода, ДПК, ануса, ЖВП, дефекты развития органов слуха и зрения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431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431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0579A2-87C8-49AF-83DE-4233EC5A4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06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B5D31-97FA-435E-8153-0E2344EC4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97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03395-6C5C-41D3-B468-AA28BF0CC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75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3097C-C41E-4B3C-8644-01012D46D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076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0979A-9726-4499-BF21-08FCB9379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77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1F773-E094-4613-8162-409915005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006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C1421-B286-4813-9150-5D13282C4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136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9DAA3-7C81-4DCE-9A34-AE480E5FB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344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2BE710-7FCC-40A8-9288-EA21379EF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9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1A25A-BDB4-40C0-A239-5C8D187BF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743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75A350-A814-40D5-B072-C1C46E41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C7227-604C-4A41-8EF6-54E36CD868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9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52CE92-3012-40CF-AA75-E0895235B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0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325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6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7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328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68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5328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28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329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329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329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9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9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4EE79E7-3412-42D9-89ED-14FB5C421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5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7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jpeg"/><Relationship Id="rId7" Type="http://schemas.openxmlformats.org/officeDocument/2006/relationships/hyperlink" Target="http://zhurnal.lib.ru/img/m/melxnik_anatolij_antonowich/znaete_li_vi-04-meditinadoc/talidomid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hyperlink" Target="http://courier.ua/Store/GN_Article/2/2536/Talidomid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52413" y="1600200"/>
            <a:ext cx="7416801" cy="1828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</a:rPr>
              <a:t>Лекарства и беременность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3886200"/>
            <a:ext cx="6408738" cy="175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/>
                <a:latin typeface="Times New Roman" pitchFamily="18" charset="0"/>
              </a:rPr>
              <a:t>Тюменская медицинская академия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/>
                <a:latin typeface="Times New Roman" pitchFamily="18" charset="0"/>
              </a:rPr>
              <a:t>Кафедра клинической фармакологии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effectLst/>
                <a:latin typeface="Times New Roman" pitchFamily="18" charset="0"/>
              </a:rPr>
              <a:t>к.м.н., доцент </a:t>
            </a:r>
            <a:r>
              <a:rPr lang="ru-RU" sz="2800" b="1" dirty="0" err="1" smtClean="0">
                <a:effectLst/>
                <a:latin typeface="Times New Roman" pitchFamily="18" charset="0"/>
              </a:rPr>
              <a:t>И.М.Вешкурцева</a:t>
            </a:r>
            <a:endParaRPr lang="ru-RU" sz="2800" b="1" dirty="0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800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147050" cy="34845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smtClean="0">
                <a:latin typeface="Times New Roman" pitchFamily="18" charset="0"/>
              </a:rPr>
              <a:t>   </a:t>
            </a:r>
            <a:r>
              <a:rPr lang="ru-RU" sz="3600" b="1" smtClean="0">
                <a:effectLst/>
                <a:latin typeface="Times New Roman" pitchFamily="18" charset="0"/>
              </a:rPr>
              <a:t>« Graviora quadem sunt remedia periculis» -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3600" b="1" smtClean="0">
              <a:effectLst/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smtClean="0">
                <a:effectLst/>
                <a:latin typeface="Times New Roman" pitchFamily="18" charset="0"/>
              </a:rPr>
              <a:t>    «Некоторые лекарства хуже       	болезни» (лат.) 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00788" y="4221163"/>
            <a:ext cx="2557462" cy="23717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8785225" cy="10080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Классификация ЛС по категориям безопасности при беременности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964612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</a:t>
            </a:r>
            <a:r>
              <a:rPr lang="ru-RU" altLang="ru-RU" b="1" smtClean="0">
                <a:effectLst/>
                <a:latin typeface="Times New Roman" pitchFamily="18" charset="0"/>
              </a:rPr>
              <a:t> – безопасны у Ч (фолиевая кислота)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В</a:t>
            </a:r>
            <a:r>
              <a:rPr lang="ru-RU" altLang="ru-RU" b="1" smtClean="0">
                <a:effectLst/>
                <a:latin typeface="Times New Roman" pitchFamily="18" charset="0"/>
              </a:rPr>
              <a:t> – (</a:t>
            </a:r>
            <a:r>
              <a:rPr lang="en-US" altLang="ru-RU" b="1" smtClean="0">
                <a:effectLst/>
                <a:latin typeface="Times New Roman" pitchFamily="18" charset="0"/>
              </a:rPr>
              <a:t>best</a:t>
            </a:r>
            <a:r>
              <a:rPr lang="ru-RU" altLang="ru-RU" b="1" smtClean="0">
                <a:effectLst/>
                <a:latin typeface="Times New Roman" pitchFamily="18" charset="0"/>
              </a:rPr>
              <a:t> - лучше</a:t>
            </a:r>
            <a:r>
              <a:rPr lang="en-US" altLang="ru-RU" b="1" smtClean="0">
                <a:effectLst/>
                <a:latin typeface="Times New Roman" pitchFamily="18" charset="0"/>
              </a:rPr>
              <a:t>) </a:t>
            </a:r>
            <a:r>
              <a:rPr lang="ru-RU" altLang="ru-RU" b="1" smtClean="0">
                <a:effectLst/>
                <a:latin typeface="Times New Roman" pitchFamily="18" charset="0"/>
              </a:rPr>
              <a:t>безопасны у Ж, данных об опасности у Ч нет (Пенициллины, в т.ч. ИЗАП, ЦС, Макролиды (кроме К), НФ, Клиндамицин, Диазепам, Метилдопа, Ацебуталол)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С</a:t>
            </a:r>
            <a:r>
              <a:rPr lang="ru-RU" altLang="ru-RU" b="1" smtClean="0">
                <a:effectLst/>
                <a:latin typeface="Times New Roman" pitchFamily="18" charset="0"/>
              </a:rPr>
              <a:t> – </a:t>
            </a:r>
            <a:r>
              <a:rPr lang="en-US" altLang="ru-RU" b="1" smtClean="0">
                <a:effectLst/>
                <a:latin typeface="Times New Roman" pitchFamily="18" charset="0"/>
              </a:rPr>
              <a:t>(cantion</a:t>
            </a:r>
            <a:r>
              <a:rPr lang="ru-RU" altLang="ru-RU" b="1" smtClean="0">
                <a:effectLst/>
                <a:latin typeface="Times New Roman" pitchFamily="18" charset="0"/>
              </a:rPr>
              <a:t> - осторожно</a:t>
            </a:r>
            <a:r>
              <a:rPr lang="en-US" altLang="ru-RU" b="1" smtClean="0">
                <a:effectLst/>
                <a:latin typeface="Times New Roman" pitchFamily="18" charset="0"/>
              </a:rPr>
              <a:t>) </a:t>
            </a:r>
            <a:r>
              <a:rPr lang="ru-RU" altLang="ru-RU" b="1" smtClean="0">
                <a:effectLst/>
                <a:latin typeface="Times New Roman" pitchFamily="18" charset="0"/>
              </a:rPr>
              <a:t>опасны у Ж, данных об опасности у Ч нет (Ф/х, Гентамицин,  Кларитромицин, Имипенем, Ванкомицин, Ко-тримоксазол, Нифедипин, Лоперамид Хлорамфеникол, Ферменты ПЖ</a:t>
            </a:r>
            <a:r>
              <a:rPr lang="en-US" altLang="ru-RU" b="1" smtClean="0">
                <a:effectLst/>
                <a:latin typeface="Times New Roman" pitchFamily="18" charset="0"/>
              </a:rPr>
              <a:t>)</a:t>
            </a:r>
            <a:r>
              <a:rPr lang="ru-RU" altLang="ru-RU" b="1" smtClean="0">
                <a:effectLst/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Классификация ЛС по категориям безопасности при беременности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effectLst/>
                <a:latin typeface="Times New Roman" pitchFamily="18" charset="0"/>
              </a:rPr>
              <a:t>Д – (</a:t>
            </a:r>
            <a:r>
              <a:rPr lang="en-US" altLang="ru-RU" b="1" smtClean="0">
                <a:effectLst/>
                <a:latin typeface="Times New Roman" pitchFamily="18" charset="0"/>
              </a:rPr>
              <a:t>dangerous – </a:t>
            </a:r>
            <a:r>
              <a:rPr lang="ru-RU" altLang="ru-RU" b="1" smtClean="0">
                <a:effectLst/>
                <a:latin typeface="Times New Roman" pitchFamily="18" charset="0"/>
              </a:rPr>
              <a:t>опасны) есть данные об опасности у Ч, но польза иногда преобладает (Тетрациклины, Аминогликозиды, Амиодарон, ИАПФ, Варфарин, Антидепрессанты, А/тиреоидные)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effectLst/>
                <a:latin typeface="Times New Roman" pitchFamily="18" charset="0"/>
              </a:rPr>
              <a:t>Х – Столь опасны для плода  Ч., что позитивный эффект не компенсируется (Стрептомицин, цитостатики</a:t>
            </a:r>
            <a:r>
              <a:rPr lang="ru-RU" altLang="ru-RU" sz="2800" b="1" smtClean="0">
                <a:effectLst/>
                <a:latin typeface="Times New Roman" pitchFamily="18" charset="0"/>
              </a:rPr>
              <a:t>, </a:t>
            </a:r>
            <a:r>
              <a:rPr lang="ru-RU" altLang="ru-RU" b="1" smtClean="0">
                <a:effectLst/>
                <a:latin typeface="Times New Roman" pitchFamily="18" charset="0"/>
              </a:rPr>
              <a:t>андрогены</a:t>
            </a:r>
            <a:r>
              <a:rPr lang="ru-RU" altLang="ru-RU" sz="2800" b="1" smtClean="0">
                <a:effectLst/>
                <a:latin typeface="Times New Roman" pitchFamily="18" charset="0"/>
              </a:rPr>
              <a:t>, </a:t>
            </a:r>
            <a:r>
              <a:rPr lang="ru-RU" altLang="ru-RU" b="1" smtClean="0">
                <a:effectLst/>
                <a:latin typeface="Times New Roman" pitchFamily="18" charset="0"/>
              </a:rPr>
              <a:t>высокие дозы витамина А)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252413" y="188913"/>
            <a:ext cx="4537076" cy="20875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Последствия использования необоснованной практики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88913"/>
            <a:ext cx="4716462" cy="19446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i="1" smtClean="0">
                <a:effectLst/>
                <a:latin typeface="Times New Roman" pitchFamily="18" charset="0"/>
              </a:rPr>
              <a:t>Врачебные ошибки: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>
                <a:effectLst/>
                <a:latin typeface="Times New Roman" pitchFamily="18" charset="0"/>
              </a:rPr>
              <a:t>Талидомид («Грюненталь»)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>
                <a:effectLst/>
                <a:latin typeface="Times New Roman" pitchFamily="18" charset="0"/>
              </a:rPr>
              <a:t>     1957 – 1961-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>
                <a:effectLst/>
                <a:latin typeface="Times New Roman" pitchFamily="18" charset="0"/>
              </a:rPr>
              <a:t>    Эпидемия ахондроплазии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smtClean="0">
                <a:effectLst/>
                <a:latin typeface="Times New Roman" pitchFamily="18" charset="0"/>
              </a:rPr>
              <a:t>    (до 10 тыс.детей в мире)</a:t>
            </a:r>
            <a:endParaRPr lang="en-GB" sz="24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smtClean="0"/>
          </a:p>
        </p:txBody>
      </p:sp>
      <p:pic>
        <p:nvPicPr>
          <p:cNvPr id="15364" name="Picture 4" descr="60thalidomide-boy-deformed-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3929063"/>
            <a:ext cx="2462212" cy="271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 descr="Картинка 7 из 12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2420938"/>
            <a:ext cx="230505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U158049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205038"/>
            <a:ext cx="2557462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7" descr="Картинка 2 из 123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4305300"/>
            <a:ext cx="371475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25538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Антибиотики при беременности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85225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Пенициллины, в т.ч. ИЗАП, ЦС, меропенем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В:</a:t>
            </a:r>
          </a:p>
          <a:p>
            <a:pPr eaLnBrk="1" hangingPunct="1">
              <a:lnSpc>
                <a:spcPct val="80000"/>
              </a:lnSpc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Ампициллин</a:t>
            </a:r>
            <a:r>
              <a:rPr lang="ru-RU" altLang="ru-RU" b="1" smtClean="0">
                <a:effectLst/>
                <a:latin typeface="Times New Roman" pitchFamily="18" charset="0"/>
              </a:rPr>
              <a:t> – не обладает тератогенным действием, но увеличивает частоту осложнений в родах (преэклампсия)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Оксациллин</a:t>
            </a:r>
            <a:r>
              <a:rPr lang="ru-RU" altLang="ru-RU" b="1" smtClean="0">
                <a:effectLst/>
                <a:latin typeface="Times New Roman" pitchFamily="18" charset="0"/>
              </a:rPr>
              <a:t> – плохо через плацентарный барьер</a:t>
            </a:r>
          </a:p>
          <a:p>
            <a:pPr eaLnBrk="1" hangingPunct="1">
              <a:lnSpc>
                <a:spcPct val="80000"/>
              </a:lnSpc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Имипенем-циластатин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Рекомендации по применению макролидов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85225" cy="540067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Азитромицин</a:t>
            </a:r>
            <a:r>
              <a:rPr lang="ru-RU" b="1" smtClean="0">
                <a:latin typeface="Times New Roman" pitchFamily="18" charset="0"/>
              </a:rPr>
              <a:t> – Категория В (Применять при отсутствии альтернативных препаратов), Риск Пилоростеноза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Кларитромицин</a:t>
            </a:r>
            <a:r>
              <a:rPr lang="ru-RU" b="1" smtClean="0">
                <a:latin typeface="Times New Roman" pitchFamily="18" charset="0"/>
              </a:rPr>
              <a:t> – Категория С (риск спонтанных выкидышей)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Спирамицин</a:t>
            </a:r>
            <a:r>
              <a:rPr lang="ru-RU" b="1" smtClean="0">
                <a:latin typeface="Times New Roman" pitchFamily="18" charset="0"/>
              </a:rPr>
              <a:t> – Разрешен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Эритромицин</a:t>
            </a:r>
            <a:r>
              <a:rPr lang="ru-RU" b="1" smtClean="0">
                <a:latin typeface="Times New Roman" pitchFamily="18" charset="0"/>
              </a:rPr>
              <a:t> – Разрешен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Джозамицин</a:t>
            </a:r>
            <a:r>
              <a:rPr lang="ru-RU" b="1" smtClean="0">
                <a:latin typeface="Times New Roman" pitchFamily="18" charset="0"/>
              </a:rPr>
              <a:t> – Разрешен </a:t>
            </a:r>
            <a:r>
              <a:rPr lang="en-US" b="1" smtClean="0">
                <a:latin typeface="Times New Roman" pitchFamily="18" charset="0"/>
              </a:rPr>
              <a:t>(</a:t>
            </a:r>
            <a:r>
              <a:rPr lang="ru-RU" b="1" smtClean="0">
                <a:latin typeface="Times New Roman" pitchFamily="18" charset="0"/>
              </a:rPr>
              <a:t>Европейские и Российские рекомендации</a:t>
            </a:r>
            <a:r>
              <a:rPr lang="en-US" b="1" smtClean="0">
                <a:latin typeface="Times New Roman" pitchFamily="18" charset="0"/>
              </a:rPr>
              <a:t>)</a:t>
            </a:r>
            <a:r>
              <a:rPr lang="ru-RU" sz="1800" b="1" smtClean="0">
                <a:latin typeface="Times New Roman" pitchFamily="18" charset="0"/>
              </a:rPr>
              <a:t>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b="1" smtClean="0">
                <a:latin typeface="Times New Roman" pitchFamily="18" charset="0"/>
              </a:rPr>
              <a:t>                                    «Руководство по рациональному использованию ЛС» (формуляр), 2012 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Эритромицин при беременности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99745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/>
                <a:latin typeface="Times New Roman" pitchFamily="18" charset="0"/>
              </a:rPr>
              <a:t>Всасывание - 30% - низкие концентрации</a:t>
            </a:r>
          </a:p>
          <a:p>
            <a:pPr eaLnBrk="1" hangingPunct="1">
              <a:defRPr/>
            </a:pPr>
            <a:r>
              <a:rPr lang="ru-RU" b="1" smtClean="0">
                <a:effectLst/>
                <a:latin typeface="Times New Roman" pitchFamily="18" charset="0"/>
              </a:rPr>
              <a:t>Гастрокинетическое действие – в 27%</a:t>
            </a:r>
          </a:p>
          <a:p>
            <a:pPr eaLnBrk="1" hangingPunct="1">
              <a:defRPr/>
            </a:pPr>
            <a:r>
              <a:rPr lang="ru-RU" b="1" smtClean="0">
                <a:effectLst/>
                <a:latin typeface="Times New Roman" pitchFamily="18" charset="0"/>
              </a:rPr>
              <a:t>Гепатотоксичность – за счет образования нитрозоалкановых метаболитов</a:t>
            </a:r>
          </a:p>
          <a:p>
            <a:pPr eaLnBrk="1" hangingPunct="1">
              <a:defRPr/>
            </a:pPr>
            <a:endParaRPr lang="ru-RU" b="1" u="sng" smtClean="0">
              <a:effectLst/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b="1" u="sng" smtClean="0">
                <a:effectLst/>
                <a:latin typeface="Times New Roman" pitchFamily="18" charset="0"/>
              </a:rPr>
              <a:t>При назначении в последнем триместре беременности – выше риск развития пило-ростеноза у новорожденных </a:t>
            </a:r>
          </a:p>
          <a:p>
            <a:pPr eaLnBrk="1" hangingPunct="1">
              <a:defRPr/>
            </a:pPr>
            <a:endParaRPr lang="ru-RU" b="1" u="sng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Антибиотики при беременности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85225" cy="540067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Линкосамиды</a:t>
            </a:r>
            <a:r>
              <a:rPr lang="ru-RU" altLang="ru-RU" b="1" smtClean="0">
                <a:effectLst/>
                <a:latin typeface="Times New Roman" pitchFamily="18" charset="0"/>
              </a:rPr>
              <a:t>– категория В (</a:t>
            </a:r>
            <a:r>
              <a:rPr lang="en-US" altLang="ru-RU" b="1" smtClean="0">
                <a:effectLst/>
                <a:latin typeface="Times New Roman" pitchFamily="18" charset="0"/>
              </a:rPr>
              <a:t>&gt;</a:t>
            </a:r>
            <a:r>
              <a:rPr lang="ru-RU" altLang="ru-RU" b="1" smtClean="0">
                <a:effectLst/>
                <a:latin typeface="Times New Roman" pitchFamily="18" charset="0"/>
              </a:rPr>
              <a:t> риск псевдомембранозного колита)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Аминогликозиды</a:t>
            </a:r>
            <a:r>
              <a:rPr lang="ru-RU" altLang="ru-RU" b="1" smtClean="0">
                <a:effectLst/>
                <a:latin typeface="Times New Roman" pitchFamily="18" charset="0"/>
              </a:rPr>
              <a:t> (кроме Г) – категория Д – ОТ и НТ (2-5%). Аномалии костей скелета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Ф/Х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С, вероятность артропатий, официально запрещен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Тетрациклины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Д – дефекты ЦНС, закладки зубов, расщелина неба, катаракты (не рекомендуют и до планируемой беременности)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Антибиотики при беременности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713788" cy="48625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Метронидазол</a:t>
            </a:r>
            <a:r>
              <a:rPr lang="ru-RU" altLang="ru-RU" b="1" smtClean="0">
                <a:effectLst/>
                <a:latin typeface="Times New Roman" pitchFamily="18" charset="0"/>
              </a:rPr>
              <a:t>– категория В, но не назначать в высоких дозах</a:t>
            </a:r>
          </a:p>
          <a:p>
            <a:pPr eaLnBrk="1" hangingPunct="1">
              <a:lnSpc>
                <a:spcPct val="80000"/>
              </a:lnSpc>
            </a:pPr>
            <a:endParaRPr lang="ru-RU" altLang="ru-RU" b="1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Ко-тримаксозол </a:t>
            </a:r>
            <a:r>
              <a:rPr lang="ru-RU" altLang="ru-RU" b="1" smtClean="0">
                <a:effectLst/>
                <a:latin typeface="Times New Roman" pitchFamily="18" charset="0"/>
              </a:rPr>
              <a:t>– категория Д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smtClean="0">
                <a:effectLst/>
                <a:latin typeface="Times New Roman" pitchFamily="18" charset="0"/>
              </a:rPr>
              <a:t>   1триместр - дефекты ССС, МВС, расщелина неба, пороки развития конечностей, диафрагмальная грыжа;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b="1" smtClean="0">
                <a:effectLst/>
                <a:latin typeface="Times New Roman" pitchFamily="18" charset="0"/>
              </a:rPr>
              <a:t>   3 триместр  – билир. энцефалопатия, гемолитическая анемия</a:t>
            </a:r>
          </a:p>
          <a:p>
            <a:pPr eaLnBrk="1" hangingPunct="1">
              <a:lnSpc>
                <a:spcPct val="80000"/>
              </a:lnSpc>
            </a:pPr>
            <a:endParaRPr lang="ru-RU" altLang="ru-RU" b="1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Хлорамфеникол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С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800" b="1" smtClean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Антибиотики при беременности</a:t>
            </a:r>
            <a:r>
              <a:rPr lang="ru-RU" smtClean="0">
                <a:latin typeface="Times New Roman" pitchFamily="18" charset="0"/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916113"/>
            <a:ext cx="8713787" cy="46466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Нитрофураны</a:t>
            </a:r>
            <a:r>
              <a:rPr lang="ru-RU" sz="3600" b="1" smtClean="0">
                <a:effectLst/>
                <a:latin typeface="Times New Roman" pitchFamily="18" charset="0"/>
              </a:rPr>
              <a:t> – категория В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36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3600" b="1" smtClean="0">
                <a:effectLst/>
                <a:latin typeface="Times New Roman" pitchFamily="18" charset="0"/>
              </a:rPr>
              <a:t>Но! </a:t>
            </a:r>
            <a:r>
              <a:rPr 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Нитрофурантоин (фурадонин</a:t>
            </a:r>
            <a:r>
              <a:rPr lang="ru-RU" sz="3600" b="1" smtClean="0">
                <a:effectLst/>
                <a:latin typeface="Times New Roman" pitchFamily="18" charset="0"/>
              </a:rPr>
              <a:t>) - </a:t>
            </a:r>
            <a:r>
              <a:rPr lang="en-US" sz="3600" b="1" smtClean="0">
                <a:effectLst/>
                <a:latin typeface="Times New Roman" pitchFamily="18" charset="0"/>
              </a:rPr>
              <a:t>&gt;</a:t>
            </a:r>
            <a:r>
              <a:rPr lang="ru-RU" sz="3600" b="1" smtClean="0">
                <a:effectLst/>
                <a:latin typeface="Times New Roman" pitchFamily="18" charset="0"/>
              </a:rPr>
              <a:t> риск ВПССС (коарктации аорты, гипоплазия левых отделов сердца, ДМПП), микрофтальм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effectLst/>
                <a:latin typeface="Times New Roman" pitchFamily="18" charset="0"/>
              </a:rPr>
              <a:t>					   К. Шефер, Х. Шпильманн, К. Феттер, 2010 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713788" cy="45307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Б – это специфическое состояние женщины, при котором требуется особая осторожность при назначении ЛС</a:t>
            </a:r>
          </a:p>
          <a:p>
            <a:pPr eaLnBrk="1" hangingPunct="1"/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Принцип – «</a:t>
            </a:r>
            <a:r>
              <a:rPr lang="en-US" altLang="ru-RU" b="1" smtClean="0">
                <a:effectLst/>
                <a:latin typeface="Times New Roman" pitchFamily="18" charset="0"/>
              </a:rPr>
              <a:t>Non nocere!</a:t>
            </a:r>
            <a:r>
              <a:rPr lang="ru-RU" altLang="ru-RU" b="1" smtClean="0">
                <a:effectLst/>
                <a:latin typeface="Times New Roman" pitchFamily="18" charset="0"/>
              </a:rPr>
              <a:t>» - Не навреди!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90805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Антибиотики резерва и беременность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613"/>
            <a:ext cx="8686800" cy="583247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Ванкомицин – категория С</a:t>
            </a:r>
          </a:p>
          <a:p>
            <a:pPr eaLnBrk="1" hangingPunct="1"/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Линезолид – категория С</a:t>
            </a:r>
          </a:p>
          <a:p>
            <a:pPr eaLnBrk="1" hangingPunct="1"/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Полимиксин – категория С</a:t>
            </a:r>
          </a:p>
          <a:p>
            <a:pPr eaLnBrk="1" hangingPunct="1"/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Рифампицин – категория С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Фосфомицин – категория 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effectLst/>
                <a:latin typeface="Times New Roman" pitchFamily="18" charset="0"/>
              </a:rPr>
              <a:t>                                                       Антимикробная терапия по Джею Сэнфорду, 2013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964612" cy="11430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Противовирусные средства и беременность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589587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Амантадин, римантадин </a:t>
            </a:r>
            <a:r>
              <a:rPr lang="ru-RU" altLang="ru-RU" b="1" smtClean="0">
                <a:effectLst/>
                <a:latin typeface="Times New Roman" pitchFamily="18" charset="0"/>
              </a:rPr>
              <a:t>(С) -  тетрада Фалло и др ВПС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Ацикловир, валацикловир</a:t>
            </a:r>
            <a:r>
              <a:rPr lang="ru-RU" altLang="ru-RU" b="1" smtClean="0">
                <a:effectLst/>
                <a:latin typeface="Times New Roman" pitchFamily="18" charset="0"/>
              </a:rPr>
              <a:t> (В) – осторожно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Ганцикловир</a:t>
            </a:r>
            <a:r>
              <a:rPr lang="ru-RU" altLang="ru-RU" b="1" smtClean="0">
                <a:effectLst/>
                <a:latin typeface="Times New Roman" pitchFamily="18" charset="0"/>
              </a:rPr>
              <a:t> (С) 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Занамивир</a:t>
            </a:r>
            <a:r>
              <a:rPr lang="ru-RU" altLang="ru-RU" b="1" smtClean="0">
                <a:effectLst/>
                <a:latin typeface="Times New Roman" pitchFamily="18" charset="0"/>
              </a:rPr>
              <a:t> (С) – при эпидемии гриппа разрешен (ВОЗ)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Осельтамивир</a:t>
            </a:r>
            <a:r>
              <a:rPr lang="ru-RU" altLang="ru-RU" b="1" smtClean="0">
                <a:effectLst/>
                <a:latin typeface="Times New Roman" pitchFamily="18" charset="0"/>
                <a:cs typeface="Times New Roman" pitchFamily="18" charset="0"/>
              </a:rPr>
              <a:t> (С) -</a:t>
            </a:r>
            <a:r>
              <a:rPr lang="ru-RU" altLang="ru-RU" b="1" smtClean="0">
                <a:effectLst/>
                <a:latin typeface="Times New Roman" pitchFamily="18" charset="0"/>
              </a:rPr>
              <a:t>при эпидемии гриппа разрешен (ВОЗ)</a:t>
            </a:r>
          </a:p>
          <a:p>
            <a:pPr eaLnBrk="1" hangingPunct="1"/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ИФН</a:t>
            </a:r>
            <a:r>
              <a:rPr lang="el-GR" altLang="ru-RU" b="1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altLang="ru-RU" b="1" smtClean="0">
                <a:effectLst/>
                <a:latin typeface="Times New Roman" pitchFamily="18" charset="0"/>
                <a:cs typeface="Times New Roman" pitchFamily="18" charset="0"/>
              </a:rPr>
              <a:t> (С) – самопроизвольные аборты у Ж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1800" b="1" smtClean="0">
                <a:effectLst/>
                <a:latin typeface="Times New Roman" pitchFamily="18" charset="0"/>
              </a:rPr>
              <a:t>                                                              Антимикробная терапия по Джею Сэнфорду, 2013</a:t>
            </a:r>
            <a:endParaRPr lang="ru-RU" altLang="ru-RU" b="1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l-GR" altLang="ru-RU" b="1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7813"/>
            <a:ext cx="864235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Противогрибковые препараты и беременность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4924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/>
                <a:latin typeface="Times New Roman" pitchFamily="18" charset="0"/>
              </a:rPr>
              <a:t>Категория В – Амфотерецин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/>
                <a:latin typeface="Times New Roman" pitchFamily="18" charset="0"/>
              </a:rPr>
              <a:t>Категория С – флуконазол*, итраконазол*,  			   каспофунгин, микафунгин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/>
                <a:latin typeface="Times New Roman" pitchFamily="18" charset="0"/>
              </a:rPr>
              <a:t>Категория Д - вориконазол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smtClean="0">
                <a:effectLst/>
                <a:latin typeface="Times New Roman" pitchFamily="18" charset="0"/>
              </a:rPr>
              <a:t>*Аномалии развития конечностей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effectLst/>
                <a:latin typeface="Times New Roman" pitchFamily="18" charset="0"/>
              </a:rPr>
              <a:t>                                                     Антимикробная терапия по Джею Сэнфорду, 2013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СС-средства и беременность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85225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АГ – у 4-8% беременных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АГ - второе место (20-30%) среди причин материнской смертности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АГ – причина преждевременных родов в 10-12% случаев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ПВ –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Метилдопа </a:t>
            </a:r>
            <a:r>
              <a:rPr lang="ru-RU" b="1" smtClean="0">
                <a:latin typeface="Times New Roman" pitchFamily="18" charset="0"/>
              </a:rPr>
              <a:t>– категория В, 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НО! В 16-20 нед.- </a:t>
            </a:r>
            <a:r>
              <a:rPr lang="en-US" b="1" smtClean="0">
                <a:latin typeface="Times New Roman" pitchFamily="18" charset="0"/>
              </a:rPr>
              <a:t>&lt;</a:t>
            </a:r>
            <a:r>
              <a:rPr lang="ru-RU" b="1" smtClean="0">
                <a:latin typeface="Times New Roman" pitchFamily="18" charset="0"/>
              </a:rPr>
              <a:t> допамина в нервной системе плода (депрессивный синдром)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СС-средства и беременность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Неселективные В-блокаторы</a:t>
            </a:r>
            <a:r>
              <a:rPr lang="ru-RU" b="1" smtClean="0">
                <a:latin typeface="Times New Roman" pitchFamily="18" charset="0"/>
              </a:rPr>
              <a:t> - </a:t>
            </a: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тонус матки, </a:t>
            </a:r>
            <a:r>
              <a:rPr lang="en-US" b="1" smtClean="0">
                <a:latin typeface="Times New Roman" pitchFamily="18" charset="0"/>
              </a:rPr>
              <a:t>&lt;</a:t>
            </a:r>
            <a:r>
              <a:rPr lang="ru-RU" b="1" smtClean="0">
                <a:latin typeface="Times New Roman" pitchFamily="18" charset="0"/>
              </a:rPr>
              <a:t> МП кровотока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u="sng" smtClean="0">
                <a:latin typeface="Times New Roman" pitchFamily="18" charset="0"/>
              </a:rPr>
              <a:t>Атен-, мето-, тимо-, окспрено-, пропран-, лабетолол</a:t>
            </a:r>
            <a:r>
              <a:rPr lang="ru-RU" b="1" smtClean="0">
                <a:latin typeface="Times New Roman" pitchFamily="18" charset="0"/>
              </a:rPr>
              <a:t> – категория С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Пиндо-, ацебутолол</a:t>
            </a:r>
            <a:r>
              <a:rPr lang="ru-RU" b="1" smtClean="0">
                <a:latin typeface="Times New Roman" pitchFamily="18" charset="0"/>
              </a:rPr>
              <a:t> – категория В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! </a:t>
            </a:r>
            <a:r>
              <a:rPr lang="ru-RU" b="1" u="sng" smtClean="0">
                <a:solidFill>
                  <a:srgbClr val="FFFF00"/>
                </a:solidFill>
                <a:latin typeface="Times New Roman" pitchFamily="18" charset="0"/>
              </a:rPr>
              <a:t>ИАПФ </a:t>
            </a:r>
            <a:r>
              <a:rPr lang="ru-RU" b="1" smtClean="0">
                <a:latin typeface="Times New Roman" pitchFamily="18" charset="0"/>
              </a:rPr>
              <a:t>(Д) – костные дисплазии, дефекты черепа, гипоплазия легких, задержка ВУ-развития, нарушение функции почек и печени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СС-средства и беременность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964612" cy="55895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b="1" u="sng" smtClean="0">
                <a:solidFill>
                  <a:srgbClr val="FFFF00"/>
                </a:solidFill>
                <a:effectLst/>
                <a:latin typeface="Times New Roman" pitchFamily="18" charset="0"/>
              </a:rPr>
              <a:t>Нифедипин, амлодипин,фелодипин, исрадипин, дилтиазем</a:t>
            </a:r>
            <a:r>
              <a:rPr lang="ru-RU" altLang="ru-RU" b="1" smtClean="0">
                <a:effectLst/>
                <a:latin typeface="Times New Roman" pitchFamily="18" charset="0"/>
              </a:rPr>
              <a:t> – категория С</a:t>
            </a:r>
          </a:p>
          <a:p>
            <a:pPr eaLnBrk="1" hangingPunct="1">
              <a:lnSpc>
                <a:spcPct val="90000"/>
              </a:lnSpc>
            </a:pP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effectLst/>
                <a:latin typeface="Times New Roman" pitchFamily="18" charset="0"/>
              </a:rPr>
              <a:t>Быстрое снижение АД - </a:t>
            </a:r>
            <a:r>
              <a:rPr lang="en-US" altLang="ru-RU" b="1" smtClean="0">
                <a:effectLst/>
                <a:latin typeface="Times New Roman" pitchFamily="18" charset="0"/>
              </a:rPr>
              <a:t>&lt;</a:t>
            </a:r>
            <a:r>
              <a:rPr lang="ru-RU" altLang="ru-RU" b="1" smtClean="0">
                <a:effectLst/>
                <a:latin typeface="Times New Roman" pitchFamily="18" charset="0"/>
              </a:rPr>
              <a:t> МП кровотока, при ГК – нифедипин перорально!</a:t>
            </a:r>
          </a:p>
          <a:p>
            <a:pPr eaLnBrk="1" hangingPunct="1">
              <a:lnSpc>
                <a:spcPct val="90000"/>
              </a:lnSpc>
            </a:pPr>
            <a:endParaRPr lang="ru-RU" altLang="ru-RU" b="1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Верапамил</a:t>
            </a:r>
            <a:r>
              <a:rPr lang="ru-RU" altLang="ru-RU" b="1" smtClean="0">
                <a:effectLst/>
                <a:latin typeface="Times New Roman" pitchFamily="18" charset="0"/>
              </a:rPr>
              <a:t> –  в 1-2 триместре возможны пороки развития сердца, в 3 – можно</a:t>
            </a:r>
          </a:p>
          <a:p>
            <a:pPr eaLnBrk="1" hangingPunct="1">
              <a:lnSpc>
                <a:spcPct val="90000"/>
              </a:lnSpc>
            </a:pPr>
            <a:endParaRPr lang="ru-RU" altLang="ru-RU" b="1" u="sng" smtClean="0">
              <a:solidFill>
                <a:srgbClr val="FFFF00"/>
              </a:solidFill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b="1" u="sng" smtClean="0">
                <a:solidFill>
                  <a:srgbClr val="FFFF00"/>
                </a:solidFill>
                <a:effectLst/>
                <a:latin typeface="Times New Roman" pitchFamily="18" charset="0"/>
              </a:rPr>
              <a:t>Клонидин</a:t>
            </a:r>
            <a:r>
              <a:rPr lang="ru-RU" alt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 </a:t>
            </a:r>
            <a:r>
              <a:rPr lang="ru-RU" altLang="ru-RU" b="1" smtClean="0">
                <a:effectLst/>
                <a:latin typeface="Times New Roman" pitchFamily="18" charset="0"/>
              </a:rPr>
              <a:t>– категория С, в более поздние сроки – расстройства сна у детей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СС-средства и беременность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5435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Гипотиазид</a:t>
            </a:r>
            <a:r>
              <a:rPr lang="ru-RU" sz="2800" b="1" smtClean="0">
                <a:latin typeface="Times New Roman" pitchFamily="18" charset="0"/>
              </a:rPr>
              <a:t> – категория В, но </a:t>
            </a:r>
            <a:r>
              <a:rPr lang="en-US" sz="2800" b="1" smtClean="0">
                <a:latin typeface="Times New Roman" pitchFamily="18" charset="0"/>
              </a:rPr>
              <a:t>&gt;</a:t>
            </a:r>
            <a:r>
              <a:rPr lang="ru-RU" sz="2800" b="1" smtClean="0">
                <a:latin typeface="Times New Roman" pitchFamily="18" charset="0"/>
              </a:rPr>
              <a:t> риск выкидышей, </a:t>
            </a:r>
            <a:r>
              <a:rPr lang="en-US" sz="2800" b="1" smtClean="0">
                <a:latin typeface="Times New Roman" pitchFamily="18" charset="0"/>
              </a:rPr>
              <a:t>Tr</a:t>
            </a:r>
            <a:r>
              <a:rPr lang="ru-RU" sz="2800" b="1" smtClean="0">
                <a:latin typeface="Times New Roman" pitchFamily="18" charset="0"/>
              </a:rPr>
              <a:t>-пения, гемолиз эритроцитов, гипогликемия, гипоК-емия,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↓ </a:t>
            </a:r>
            <a:r>
              <a:rPr lang="en-US" sz="2800" b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 амниотической жидкости</a:t>
            </a:r>
          </a:p>
          <a:p>
            <a:pPr eaLnBrk="1" hangingPunct="1">
              <a:defRPr/>
            </a:pPr>
            <a:endParaRPr lang="ru-RU" sz="28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Фуросемид</a:t>
            </a:r>
            <a:r>
              <a:rPr lang="ru-RU" sz="2800" b="1" smtClean="0">
                <a:latin typeface="Times New Roman" pitchFamily="18" charset="0"/>
              </a:rPr>
              <a:t> –  </a:t>
            </a:r>
            <a:r>
              <a:rPr lang="en-US" sz="2800" b="1" smtClean="0">
                <a:latin typeface="Times New Roman" pitchFamily="18" charset="0"/>
              </a:rPr>
              <a:t>&gt;</a:t>
            </a:r>
            <a:r>
              <a:rPr lang="ru-RU" sz="2800" b="1" smtClean="0">
                <a:latin typeface="Times New Roman" pitchFamily="18" charset="0"/>
              </a:rPr>
              <a:t> риск ОТ</a:t>
            </a:r>
          </a:p>
          <a:p>
            <a:pPr eaLnBrk="1" hangingPunct="1">
              <a:defRPr/>
            </a:pPr>
            <a:endParaRPr lang="ru-RU" sz="28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Диакарб, Верошпирон</a:t>
            </a:r>
            <a:r>
              <a:rPr lang="ru-RU" sz="2800" b="1" smtClean="0">
                <a:latin typeface="Times New Roman" pitchFamily="18" charset="0"/>
              </a:rPr>
              <a:t> – нарушение ВЭО, формирование пороков верхних конечностей</a:t>
            </a:r>
          </a:p>
          <a:p>
            <a:pPr eaLnBrk="1" hangingPunct="1">
              <a:defRPr/>
            </a:pPr>
            <a:endParaRPr lang="ru-RU" sz="28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Празозин, теразозин</a:t>
            </a:r>
            <a:r>
              <a:rPr lang="ru-RU" sz="2800" b="1" smtClean="0">
                <a:latin typeface="Times New Roman" pitchFamily="18" charset="0"/>
              </a:rPr>
              <a:t> – категория С</a:t>
            </a:r>
            <a:endParaRPr lang="ru-RU" sz="28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Доксазозин</a:t>
            </a:r>
            <a:r>
              <a:rPr lang="ru-RU" sz="2800" b="1" smtClean="0">
                <a:latin typeface="Times New Roman" pitchFamily="18" charset="0"/>
              </a:rPr>
              <a:t> – категория 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СС-средства и беременность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964612" cy="5400675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СГ</a:t>
            </a:r>
            <a:r>
              <a:rPr lang="ru-RU" b="1" smtClean="0">
                <a:latin typeface="Times New Roman" pitchFamily="18" charset="0"/>
              </a:rPr>
              <a:t> – тератогенности нет, дозу </a:t>
            </a:r>
            <a:r>
              <a:rPr lang="en-US" b="1" smtClean="0">
                <a:latin typeface="Times New Roman" pitchFamily="18" charset="0"/>
              </a:rPr>
              <a:t>&gt;</a:t>
            </a:r>
            <a:endParaRPr lang="ru-RU" b="1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Лидокаин</a:t>
            </a:r>
            <a:r>
              <a:rPr lang="ru-RU" b="1" smtClean="0">
                <a:latin typeface="Times New Roman" pitchFamily="18" charset="0"/>
              </a:rPr>
              <a:t> – можно, НО! </a:t>
            </a:r>
            <a:r>
              <a:rPr lang="en-US" b="1" smtClean="0">
                <a:latin typeface="Times New Roman" pitchFamily="18" charset="0"/>
              </a:rPr>
              <a:t>&lt;</a:t>
            </a:r>
            <a:r>
              <a:rPr lang="ru-RU" b="1" smtClean="0">
                <a:latin typeface="Times New Roman" pitchFamily="18" charset="0"/>
              </a:rPr>
              <a:t> МП кровоток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Амиодарон</a:t>
            </a:r>
            <a:r>
              <a:rPr lang="ru-RU" b="1" smtClean="0">
                <a:latin typeface="Times New Roman" pitchFamily="18" charset="0"/>
              </a:rPr>
              <a:t> – категория Д – нарушение функции ЩЖ плода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Фибраты, статины</a:t>
            </a:r>
            <a:r>
              <a:rPr lang="ru-RU" b="1" smtClean="0">
                <a:latin typeface="Times New Roman" pitchFamily="18" charset="0"/>
              </a:rPr>
              <a:t> – категория Д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Гепарин</a:t>
            </a:r>
            <a:r>
              <a:rPr lang="ru-RU" b="1" smtClean="0">
                <a:latin typeface="Times New Roman" pitchFamily="18" charset="0"/>
              </a:rPr>
              <a:t> – ПВ!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Непрямые АК </a:t>
            </a:r>
            <a:r>
              <a:rPr lang="ru-RU" b="1" smtClean="0">
                <a:latin typeface="Times New Roman" pitchFamily="18" charset="0"/>
              </a:rPr>
              <a:t>(Д) – аномалии костей и хрящей, гидроцефалия,  умственная отсталость, гипоплазия носа</a:t>
            </a:r>
            <a:endParaRPr lang="en-US" b="1" smtClean="0">
              <a:latin typeface="Times New Roman" pitchFamily="18" charset="0"/>
            </a:endParaRPr>
          </a:p>
          <a:p>
            <a:pPr eaLnBrk="1" hangingPunct="1">
              <a:defRPr/>
            </a:pPr>
            <a:endParaRPr lang="ru-RU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ПВС и беременность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964612" cy="5400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НПВС</a:t>
            </a:r>
            <a:r>
              <a:rPr lang="ru-RU" b="1" smtClean="0">
                <a:latin typeface="Times New Roman" pitchFamily="18" charset="0"/>
              </a:rPr>
              <a:t> – категория Д  – преждевременное заращение артериального протока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→ легочная гипертензия (с 28-30 недели)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риск кровоизлияний и кефалогематом у ребенка и послеродовых кровотечений у женщин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Нарушение </a:t>
            </a:r>
            <a:r>
              <a:rPr lang="en-US" b="1" smtClean="0">
                <a:latin typeface="Times New Roman" pitchFamily="18" charset="0"/>
              </a:rPr>
              <a:t>f</a:t>
            </a:r>
            <a:r>
              <a:rPr lang="ru-RU" b="1" smtClean="0">
                <a:latin typeface="Times New Roman" pitchFamily="18" charset="0"/>
              </a:rPr>
              <a:t> почек, </a:t>
            </a: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риск НЭК у новорожденного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АСК</a:t>
            </a:r>
            <a:r>
              <a:rPr lang="ru-RU" b="1" smtClean="0">
                <a:latin typeface="Times New Roman" pitchFamily="18" charset="0"/>
              </a:rPr>
              <a:t> в </a:t>
            </a:r>
            <a:r>
              <a:rPr lang="en-US" b="1" smtClean="0">
                <a:latin typeface="Times New Roman" pitchFamily="18" charset="0"/>
              </a:rPr>
              <a:t>min</a:t>
            </a:r>
            <a:r>
              <a:rPr lang="ru-RU" b="1" smtClean="0">
                <a:latin typeface="Times New Roman" pitchFamily="18" charset="0"/>
              </a:rPr>
              <a:t> дозах в 2-3 триместре – безопасна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Метамизол </a:t>
            </a:r>
            <a:r>
              <a:rPr lang="ru-RU" b="1" smtClean="0">
                <a:latin typeface="Times New Roman" pitchFamily="18" charset="0"/>
              </a:rPr>
              <a:t>-  </a:t>
            </a: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риск о.лейкоза у Д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18 мес.</a:t>
            </a:r>
            <a:endParaRPr lang="en-US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ПВ –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парацетамол, </a:t>
            </a:r>
            <a:r>
              <a:rPr lang="ru-RU" b="1" smtClean="0">
                <a:latin typeface="Times New Roman" pitchFamily="18" charset="0"/>
              </a:rPr>
              <a:t>ибупрофен (но не с 28 нед.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ПВС и беременность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435975" cy="5329237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ГКС</a:t>
            </a:r>
            <a:r>
              <a:rPr lang="ru-RU" b="1" smtClean="0">
                <a:latin typeface="Times New Roman" pitchFamily="18" charset="0"/>
              </a:rPr>
              <a:t> – в дозах </a:t>
            </a: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10 мг/сут – угнетение надпочечников у плода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При необходимости – назначают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ПВ для длительной терапии -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Г, П, МП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Кортизон</a:t>
            </a:r>
            <a:r>
              <a:rPr lang="ru-RU" b="1" smtClean="0">
                <a:latin typeface="Times New Roman" pitchFamily="18" charset="0"/>
              </a:rPr>
              <a:t> – категория Х</a:t>
            </a:r>
          </a:p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Дексаметазон</a:t>
            </a:r>
            <a:r>
              <a:rPr lang="ru-RU" b="1" smtClean="0">
                <a:latin typeface="Times New Roman" pitchFamily="18" charset="0"/>
              </a:rPr>
              <a:t> – профилактика РДС у плода при угрозе преждевремен. родов (стимуляция созревания сурфактанта)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9144000" cy="53292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b="1" smtClean="0">
                <a:effectLst/>
                <a:latin typeface="Times New Roman" pitchFamily="18" charset="0"/>
              </a:rPr>
              <a:t>   «Если это не диктуется крайней необходимостью, следует избегать назначения любых медикаментов в 1-м триместре беременности и по возможности во время второй половины менструального цикла у женщин с сохраненной детородной функцией. На протяжении всей беременности нужно использовать минимум ЛС». 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b="1" smtClean="0">
              <a:effectLst/>
              <a:latin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5926138"/>
            <a:ext cx="9324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>
                <a:latin typeface="Times New Roman" pitchFamily="18" charset="0"/>
              </a:rPr>
              <a:t>«Терапевтическом справочнике Вашингтонского университета» (1998), 28 переиздание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ПВС и беременность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5400675" cy="499745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Базисные ПВС</a:t>
            </a:r>
            <a:r>
              <a:rPr lang="ru-RU" sz="2800" b="1" smtClean="0">
                <a:latin typeface="Times New Roman" pitchFamily="18" charset="0"/>
              </a:rPr>
              <a:t> – глухота, пороки развития внутренних органов, конечностей, умственная отсталость </a:t>
            </a:r>
          </a:p>
          <a:p>
            <a:pPr eaLnBrk="1" hangingPunct="1">
              <a:defRPr/>
            </a:pPr>
            <a:endParaRPr lang="ru-RU" sz="2800" b="1" smtClean="0"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Цитостатики</a:t>
            </a:r>
            <a:r>
              <a:rPr lang="ru-RU" sz="2800" b="1" smtClean="0">
                <a:latin typeface="Times New Roman" pitchFamily="18" charset="0"/>
              </a:rPr>
              <a:t> – (Д и Х) – дефекты конечностей и черепа, ЦНС, органов зрения, расщелина твердого неба, отсутствие почек, аномалии развития гонад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57875" y="2143125"/>
            <a:ext cx="2708275" cy="34051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ИГКС и беременность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Будесонид</a:t>
            </a:r>
            <a:r>
              <a:rPr lang="ru-RU" b="1" smtClean="0">
                <a:latin typeface="Times New Roman" pitchFamily="18" charset="0"/>
              </a:rPr>
              <a:t> – категория В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Исследован у 6600 беременных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Не увеличивает риск мертворождения или развития врожденных пороков</a:t>
            </a:r>
          </a:p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Не влияет на нормальный рост плода</a:t>
            </a:r>
          </a:p>
          <a:p>
            <a:pPr eaLnBrk="1" hangingPunct="1">
              <a:defRPr/>
            </a:pPr>
            <a:r>
              <a:rPr lang="ru-RU" b="1" u="sng" smtClean="0">
                <a:latin typeface="Times New Roman" pitchFamily="18" charset="0"/>
              </a:rPr>
              <a:t>Препарат выбора у беременных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1600" b="1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1600" smtClean="0">
                <a:latin typeface="Times New Roman" pitchFamily="18" charset="0"/>
              </a:rPr>
              <a:t>					</a:t>
            </a:r>
            <a:endParaRPr lang="ru-RU" sz="16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smtClean="0">
                <a:latin typeface="Times New Roman" pitchFamily="18" charset="0"/>
              </a:rPr>
              <a:t>					          </a:t>
            </a:r>
            <a:r>
              <a:rPr lang="en-US" sz="1600" smtClean="0">
                <a:latin typeface="Times New Roman" pitchFamily="18" charset="0"/>
              </a:rPr>
              <a:t>Gluck P.A., et al., 2005, Osur S.L., et al., 2005.</a:t>
            </a:r>
            <a:endParaRPr lang="ru-RU" sz="1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sz="3800" b="1" smtClean="0">
                <a:solidFill>
                  <a:srgbClr val="FFFF00"/>
                </a:solidFill>
                <a:latin typeface="Times New Roman" pitchFamily="18" charset="0"/>
              </a:rPr>
              <a:t>ИГКС, мембраностабилизаторы и беременность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424863" cy="4997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	-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Беклометазон</a:t>
            </a:r>
            <a:r>
              <a:rPr lang="ru-RU" b="1" smtClean="0">
                <a:latin typeface="Times New Roman" pitchFamily="18" charset="0"/>
              </a:rPr>
              <a:t> – категория С, замедление роста плода, </a:t>
            </a:r>
            <a:r>
              <a:rPr lang="en-US" b="1" smtClean="0">
                <a:latin typeface="Times New Roman" pitchFamily="18" charset="0"/>
              </a:rPr>
              <a:t>&gt;</a:t>
            </a:r>
            <a:r>
              <a:rPr lang="ru-RU" b="1" smtClean="0">
                <a:latin typeface="Times New Roman" pitchFamily="18" charset="0"/>
              </a:rPr>
              <a:t> риск системных ПЭ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Флутиказон</a:t>
            </a:r>
            <a:r>
              <a:rPr lang="ru-RU" b="1" smtClean="0">
                <a:latin typeface="Times New Roman" pitchFamily="18" charset="0"/>
              </a:rPr>
              <a:t> – риск системных ПЭ минимален, но отнесен к категории С?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Кромолин </a:t>
            </a:r>
            <a:r>
              <a:rPr lang="en-US" b="1" smtClean="0">
                <a:solidFill>
                  <a:srgbClr val="FFFF00"/>
                </a:solidFill>
                <a:latin typeface="Times New Roman" pitchFamily="18" charset="0"/>
              </a:rPr>
              <a:t>Na</a:t>
            </a:r>
            <a:r>
              <a:rPr lang="ru-RU" b="1" smtClean="0">
                <a:latin typeface="Times New Roman" pitchFamily="18" charset="0"/>
              </a:rPr>
              <a:t> – категория В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Недокромил</a:t>
            </a:r>
            <a:r>
              <a:rPr lang="ru-RU" b="1" smtClean="0">
                <a:latin typeface="Times New Roman" pitchFamily="18" charset="0"/>
              </a:rPr>
              <a:t> </a:t>
            </a:r>
            <a:r>
              <a:rPr lang="en-US" b="1" smtClean="0">
                <a:solidFill>
                  <a:srgbClr val="FFFF00"/>
                </a:solidFill>
                <a:latin typeface="Times New Roman" pitchFamily="18" charset="0"/>
              </a:rPr>
              <a:t>Na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r>
              <a:rPr lang="ru-RU" b="1" smtClean="0">
                <a:latin typeface="Times New Roman" pitchFamily="18" charset="0"/>
              </a:rPr>
              <a:t>– нет достаточных данных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Кетотифен</a:t>
            </a:r>
            <a:r>
              <a:rPr lang="ru-RU" b="1" smtClean="0">
                <a:latin typeface="Times New Roman" pitchFamily="18" charset="0"/>
              </a:rPr>
              <a:t> – задержка психического развития ребенка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effectLst/>
                <a:latin typeface="Times New Roman" pitchFamily="18" charset="0"/>
              </a:rPr>
              <a:t>                                                                          К. Шефер, Х. Шпильманн, К. Феттер, 2010 г.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800" b="1" smtClean="0">
                <a:solidFill>
                  <a:srgbClr val="FFFF00"/>
                </a:solidFill>
                <a:latin typeface="Times New Roman" pitchFamily="18" charset="0"/>
              </a:rPr>
              <a:t>Бронхолитики и беременность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435975" cy="5327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ПВ – 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В</a:t>
            </a: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 агонисты - </a:t>
            </a:r>
            <a:r>
              <a:rPr lang="ru-RU" b="1" smtClean="0">
                <a:latin typeface="Times New Roman" pitchFamily="18" charset="0"/>
              </a:rPr>
              <a:t> + токолитики,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 +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↑↑</a:t>
            </a:r>
            <a:r>
              <a:rPr lang="ru-RU" b="1" smtClean="0">
                <a:latin typeface="Times New Roman" pitchFamily="18" charset="0"/>
              </a:rPr>
              <a:t> синтез сурфактанта (НО! тахикардия у плода и новорожденного)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Гексопреналин (гинипрал)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Сальбутамол (сальгим)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  - Фенотерол (партусистен)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Аминофиллин</a:t>
            </a:r>
            <a:r>
              <a:rPr lang="ru-RU" b="1" smtClean="0">
                <a:latin typeface="Times New Roman" pitchFamily="18" charset="0"/>
              </a:rPr>
              <a:t> -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↓</a:t>
            </a:r>
            <a:r>
              <a:rPr lang="ru-RU" b="1" smtClean="0">
                <a:latin typeface="Times New Roman" pitchFamily="18" charset="0"/>
              </a:rPr>
              <a:t> тонус матки,</a:t>
            </a:r>
            <a:r>
              <a:rPr lang="en-US" b="1" smtClean="0">
                <a:latin typeface="Times New Roman" pitchFamily="18" charset="0"/>
              </a:rPr>
              <a:t>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ru-RU" b="1" smtClean="0">
                <a:latin typeface="Times New Roman" pitchFamily="18" charset="0"/>
              </a:rPr>
              <a:t> МП кровоток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Ипратропия бромид</a:t>
            </a:r>
            <a:r>
              <a:rPr lang="ru-RU" b="1" smtClean="0">
                <a:latin typeface="Times New Roman" pitchFamily="18" charset="0"/>
              </a:rPr>
              <a:t>  – указания на токсичность отсутствуют (НО!п/п – Б- </a:t>
            </a:r>
            <a:r>
              <a:rPr lang="en-US" b="1" smtClean="0">
                <a:latin typeface="Times New Roman" pitchFamily="18" charset="0"/>
              </a:rPr>
              <a:t>I</a:t>
            </a:r>
            <a:r>
              <a:rPr lang="ru-RU" b="1" smtClean="0">
                <a:latin typeface="Times New Roman" pitchFamily="18" charset="0"/>
              </a:rPr>
              <a:t>)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Деконгестанты при беременности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Системные</a:t>
            </a:r>
            <a:r>
              <a:rPr lang="ru-RU" b="1" smtClean="0">
                <a:latin typeface="Times New Roman" pitchFamily="18" charset="0"/>
              </a:rPr>
              <a:t> – тератогенны в опытах на животных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Местные</a:t>
            </a:r>
            <a:r>
              <a:rPr lang="ru-RU" b="1" smtClean="0">
                <a:latin typeface="Times New Roman" pitchFamily="18" charset="0"/>
              </a:rPr>
              <a:t> – сведения о тератогенности отсутствуют, но выше риск развития «медикаментозного» ринита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Назначать только коротким курсом и при отсутствии эффекта от другой терапии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b="1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smtClean="0">
                <a:latin typeface="Times New Roman" pitchFamily="18" charset="0"/>
              </a:rPr>
              <a:t>					       Keles N., 2004., Osur S.L., et al., 2005.</a:t>
            </a:r>
            <a:endParaRPr lang="ru-RU" sz="18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Муколитики и беременность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42350" cy="45307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АЦЦ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Амброксол      нет  тератогенного эффекта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Бромгексин</a:t>
            </a:r>
          </a:p>
          <a:p>
            <a:pPr eaLnBrk="1" hangingPunct="1"/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Карбоцистеин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Плющ                    нет достаточных данных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Тимьян</a:t>
            </a:r>
          </a:p>
        </p:txBody>
      </p:sp>
      <p:sp>
        <p:nvSpPr>
          <p:cNvPr id="37892" name="AutoShape 6"/>
          <p:cNvSpPr>
            <a:spLocks/>
          </p:cNvSpPr>
          <p:nvPr/>
        </p:nvSpPr>
        <p:spPr bwMode="auto">
          <a:xfrm>
            <a:off x="2987675" y="1700213"/>
            <a:ext cx="288925" cy="1728787"/>
          </a:xfrm>
          <a:prstGeom prst="rightBrace">
            <a:avLst>
              <a:gd name="adj1" fmla="val 498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893" name="AutoShape 7"/>
          <p:cNvSpPr>
            <a:spLocks/>
          </p:cNvSpPr>
          <p:nvPr/>
        </p:nvSpPr>
        <p:spPr bwMode="auto">
          <a:xfrm>
            <a:off x="3492500" y="4221163"/>
            <a:ext cx="214313" cy="1512887"/>
          </a:xfrm>
          <a:prstGeom prst="rightBrace">
            <a:avLst>
              <a:gd name="adj1" fmla="val 5882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894" name="Rectangle 8"/>
          <p:cNvSpPr>
            <a:spLocks noChangeArrowheads="1"/>
          </p:cNvSpPr>
          <p:nvPr/>
        </p:nvSpPr>
        <p:spPr bwMode="auto">
          <a:xfrm>
            <a:off x="3851275" y="6167438"/>
            <a:ext cx="48291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None/>
            </a:pPr>
            <a:r>
              <a:rPr lang="ru-RU" altLang="ru-RU" b="1">
                <a:latin typeface="Times New Roman" pitchFamily="18" charset="0"/>
              </a:rPr>
              <a:t>К. Шефер, Х. Шпильманн, К. Феттер, 2010 г.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smtClean="0">
                <a:solidFill>
                  <a:srgbClr val="FFFF00"/>
                </a:solidFill>
                <a:latin typeface="Times New Roman" pitchFamily="18" charset="0"/>
              </a:rPr>
              <a:t>Антигистаминные средства и беременность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125538"/>
            <a:ext cx="8964612" cy="55435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effectLst/>
                <a:latin typeface="Times New Roman" pitchFamily="18" charset="0"/>
              </a:rPr>
              <a:t>Категория В – Дифенгидрамин (димедрол)*, Клемастин (тавегил), </a:t>
            </a:r>
            <a:r>
              <a:rPr lang="ru-RU" sz="2800" b="1" u="sng" smtClean="0">
                <a:effectLst/>
                <a:latin typeface="Times New Roman" pitchFamily="18" charset="0"/>
              </a:rPr>
              <a:t>Цетиризин</a:t>
            </a:r>
            <a:r>
              <a:rPr lang="ru-RU" sz="2800" b="1" smtClean="0">
                <a:effectLst/>
                <a:latin typeface="Times New Roman" pitchFamily="18" charset="0"/>
              </a:rPr>
              <a:t>, </a:t>
            </a:r>
            <a:r>
              <a:rPr lang="ru-RU" sz="2800" b="1" u="sng" smtClean="0">
                <a:effectLst/>
                <a:latin typeface="Times New Roman" pitchFamily="18" charset="0"/>
              </a:rPr>
              <a:t>Лоратадин</a:t>
            </a:r>
            <a:r>
              <a:rPr lang="ru-RU" sz="2800" b="1" smtClean="0">
                <a:effectLst/>
                <a:latin typeface="Times New Roman" pitchFamily="18" charset="0"/>
              </a:rPr>
              <a:t>, Астемизол, Фексофенадин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effectLst/>
                <a:latin typeface="Times New Roman" pitchFamily="18" charset="0"/>
              </a:rPr>
              <a:t>                                                                      Kallen , 2002, Schardein, 2000</a:t>
            </a:r>
            <a:r>
              <a:rPr lang="ru-RU" sz="1800" b="1" smtClean="0">
                <a:latin typeface="Times New Roman" pitchFamily="18" charset="0"/>
              </a:rPr>
              <a:t> </a:t>
            </a:r>
            <a:r>
              <a:rPr lang="de-DE" sz="1800" b="1" smtClean="0">
                <a:latin typeface="Times New Roman" pitchFamily="18" charset="0"/>
              </a:rPr>
              <a:t>Paulus, 2004</a:t>
            </a:r>
            <a:r>
              <a:rPr lang="ru-RU" sz="2800" smtClean="0"/>
              <a:t>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mtClean="0"/>
              <a:t>* </a:t>
            </a:r>
            <a:r>
              <a:rPr lang="ru-RU" sz="2800" b="1" smtClean="0">
                <a:effectLst/>
                <a:latin typeface="Times New Roman" pitchFamily="18" charset="0"/>
              </a:rPr>
              <a:t>В последние сроки Б – синдром отмены у новорожденного</a:t>
            </a:r>
            <a:endParaRPr 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effectLst/>
                <a:latin typeface="Times New Roman" pitchFamily="18" charset="0"/>
              </a:rPr>
              <a:t>Категория С -  Эбастин</a:t>
            </a:r>
            <a:r>
              <a:rPr lang="ru-RU" sz="2800" b="1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latin typeface="Times New Roman" pitchFamily="18" charset="0"/>
              </a:rPr>
              <a:t>Нет данных о левоцетиризине (ксизал),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latin typeface="Times New Roman" pitchFamily="18" charset="0"/>
              </a:rPr>
              <a:t>                             дезлоратадине (эриус)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16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smtClean="0">
                <a:effectLst/>
                <a:latin typeface="Times New Roman" pitchFamily="18" charset="0"/>
              </a:rPr>
              <a:t>                                           К. Шефер, Х. Шпильманн, К. Феттер, 2010 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b="1" smtClean="0">
              <a:latin typeface="Times New Roman" pitchFamily="18" charset="0"/>
            </a:endParaRPr>
          </a:p>
        </p:txBody>
      </p:sp>
      <p:pic>
        <p:nvPicPr>
          <p:cNvPr id="38916" name="Picture 7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0" y="4514850"/>
            <a:ext cx="1622425" cy="1914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800" b="1" smtClean="0">
                <a:solidFill>
                  <a:srgbClr val="FFFF00"/>
                </a:solidFill>
                <a:latin typeface="Times New Roman" pitchFamily="18" charset="0"/>
              </a:rPr>
              <a:t>ФТ патологии ЖКТ и беременность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85225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b="1" smtClean="0">
                <a:solidFill>
                  <a:srgbClr val="FFFF00"/>
                </a:solidFill>
                <a:latin typeface="Times New Roman" pitchFamily="18" charset="0"/>
              </a:rPr>
              <a:t>Al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- антациды</a:t>
            </a:r>
            <a:r>
              <a:rPr lang="ru-RU" b="1" smtClean="0">
                <a:latin typeface="Times New Roman" pitchFamily="18" charset="0"/>
              </a:rPr>
              <a:t> – нежелательны – риск </a:t>
            </a:r>
            <a:r>
              <a:rPr lang="en-US" b="1" smtClean="0">
                <a:latin typeface="Times New Roman" pitchFamily="18" charset="0"/>
              </a:rPr>
              <a:t>Al</a:t>
            </a:r>
            <a:r>
              <a:rPr lang="ru-RU" b="1" smtClean="0">
                <a:latin typeface="Times New Roman" pitchFamily="18" charset="0"/>
              </a:rPr>
              <a:t> интоксикации (кости, мозг, кровь)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b="1" smtClean="0">
                <a:solidFill>
                  <a:srgbClr val="FFFF00"/>
                </a:solidFill>
                <a:latin typeface="Times New Roman" pitchFamily="18" charset="0"/>
              </a:rPr>
              <a:t>Mg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-антациды</a:t>
            </a:r>
            <a:r>
              <a:rPr lang="ru-RU" b="1" smtClean="0">
                <a:latin typeface="Times New Roman" pitchFamily="18" charset="0"/>
              </a:rPr>
              <a:t> (Рени, Тамс) – можно с 2 триместра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Са-антациды</a:t>
            </a:r>
            <a:r>
              <a:rPr lang="ru-RU" b="1" smtClean="0">
                <a:latin typeface="Times New Roman" pitchFamily="18" charset="0"/>
              </a:rPr>
              <a:t> (Гевискон) – можно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Препараты </a:t>
            </a:r>
            <a:r>
              <a:rPr lang="en-US" b="1" smtClean="0">
                <a:solidFill>
                  <a:srgbClr val="FFFF00"/>
                </a:solidFill>
                <a:latin typeface="Times New Roman" pitchFamily="18" charset="0"/>
              </a:rPr>
              <a:t>Vi</a:t>
            </a:r>
            <a:r>
              <a:rPr lang="ru-RU" b="1" smtClean="0">
                <a:latin typeface="Times New Roman" pitchFamily="18" charset="0"/>
              </a:rPr>
              <a:t> (висмута субцитрат) -риск висмутовой энцефалопатии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Н</a:t>
            </a: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 блокаторы</a:t>
            </a:r>
            <a:r>
              <a:rPr lang="ru-RU" b="1" smtClean="0">
                <a:latin typeface="Times New Roman" pitchFamily="18" charset="0"/>
              </a:rPr>
              <a:t> – категория С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ИПП</a:t>
            </a:r>
            <a:r>
              <a:rPr lang="ru-RU" b="1" smtClean="0">
                <a:latin typeface="Times New Roman" pitchFamily="18" charset="0"/>
              </a:rPr>
              <a:t> - категория С, но по показаниям - можно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800" b="1" smtClean="0">
                <a:solidFill>
                  <a:srgbClr val="FFFF00"/>
                </a:solidFill>
                <a:latin typeface="Times New Roman" pitchFamily="18" charset="0"/>
              </a:rPr>
              <a:t>ФТ патологии ЖКТ и беременность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Прокинетики</a:t>
            </a:r>
            <a:r>
              <a:rPr lang="ru-RU" b="1" smtClean="0">
                <a:latin typeface="Times New Roman" pitchFamily="18" charset="0"/>
              </a:rPr>
              <a:t> (метоклопрамид, домперидон) – нет тератогенности, но в 1 триместре – лучше воздержаться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Слабительные </a:t>
            </a:r>
            <a:r>
              <a:rPr lang="ru-RU" b="1" smtClean="0">
                <a:latin typeface="Times New Roman" pitchFamily="18" charset="0"/>
              </a:rPr>
              <a:t>– ПВ – лактулоза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Ферменты ПЖЖ</a:t>
            </a:r>
            <a:r>
              <a:rPr lang="ru-RU" b="1" smtClean="0">
                <a:latin typeface="Times New Roman" pitchFamily="18" charset="0"/>
              </a:rPr>
              <a:t> – подозрительны, лучше воздержаться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Инсулин</a:t>
            </a:r>
            <a:r>
              <a:rPr lang="ru-RU" b="1" smtClean="0">
                <a:latin typeface="Times New Roman" pitchFamily="18" charset="0"/>
              </a:rPr>
              <a:t> – можно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ПСП</a:t>
            </a:r>
            <a:r>
              <a:rPr lang="ru-RU" b="1" smtClean="0">
                <a:latin typeface="Times New Roman" pitchFamily="18" charset="0"/>
              </a:rPr>
              <a:t> – отказаться, категория Д – пороки развития конечностей, сердца, ушей и пальцев, гипоплазия легких, почек, мочевого пузыря, бесплодие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b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ЛС и беременность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91440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Йодиды</a:t>
            </a:r>
            <a:r>
              <a:rPr lang="ru-RU" b="1" smtClean="0">
                <a:effectLst/>
                <a:latin typeface="Times New Roman" pitchFamily="18" charset="0"/>
              </a:rPr>
              <a:t> – тератогенны, но!</a:t>
            </a:r>
            <a:r>
              <a:rPr lang="ru-RU" sz="2800" b="1" smtClean="0">
                <a:effectLst/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effectLst/>
                <a:latin typeface="Times New Roman" pitchFamily="18" charset="0"/>
              </a:rPr>
              <a:t>В эндемических регионах йодного дефицита – йодиды при беременности обязательны в СД – 200 мкг!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А/тиреоидные</a:t>
            </a:r>
            <a:r>
              <a:rPr lang="ru-RU" b="1" smtClean="0">
                <a:effectLst/>
                <a:latin typeface="Times New Roman" pitchFamily="18" charset="0"/>
              </a:rPr>
              <a:t> – тератогенны – неонатальный зоб, гипотиреоз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Препараты </a:t>
            </a:r>
            <a:r>
              <a:rPr lang="en-US" sz="28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Fe</a:t>
            </a:r>
            <a:r>
              <a:rPr lang="en-US" sz="2800" b="1" smtClean="0">
                <a:effectLst/>
                <a:latin typeface="Times New Roman" pitchFamily="18" charset="0"/>
              </a:rPr>
              <a:t> - </a:t>
            </a:r>
            <a:r>
              <a:rPr lang="ru-RU" sz="2800" b="1" smtClean="0">
                <a:effectLst/>
                <a:latin typeface="Times New Roman" pitchFamily="18" charset="0"/>
              </a:rPr>
              <a:t> в 1 триместре м.б.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mtClean="0">
                <a:effectLst/>
                <a:latin typeface="Times New Roman" pitchFamily="18" charset="0"/>
              </a:rPr>
              <a:t>   тератогенное действие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smtClean="0">
                <a:effectLst/>
                <a:latin typeface="Times New Roman" pitchFamily="18" charset="0"/>
              </a:rPr>
              <a:t>Разрешены во 2-3 триместре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1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600" b="1" smtClean="0">
              <a:latin typeface="Times New Roman" pitchFamily="18" charset="0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00813" y="4357688"/>
            <a:ext cx="2057400" cy="1898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307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86% женщин во время беременности употребляют ЛС (</a:t>
            </a:r>
            <a:r>
              <a:rPr lang="en-US" altLang="ru-RU" b="1" smtClean="0">
                <a:effectLst/>
                <a:latin typeface="Times New Roman" pitchFamily="18" charset="0"/>
              </a:rPr>
              <a:t>n=</a:t>
            </a:r>
            <a:r>
              <a:rPr lang="ru-RU" altLang="ru-RU" b="1" smtClean="0">
                <a:effectLst/>
                <a:latin typeface="Times New Roman" pitchFamily="18" charset="0"/>
              </a:rPr>
              <a:t> 14778, 22 страны) </a:t>
            </a:r>
            <a:r>
              <a:rPr lang="ru-RU" altLang="ru-RU" sz="1600" b="1" smtClean="0">
                <a:effectLst/>
                <a:latin typeface="Times New Roman" pitchFamily="18" charset="0"/>
              </a:rPr>
              <a:t>ВОЗ, 1988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Среднее число ЛС – 2,9 (1-15)</a:t>
            </a:r>
            <a:r>
              <a:rPr lang="ru-RU" altLang="ru-RU" sz="1600" b="1" smtClean="0">
                <a:effectLst/>
                <a:latin typeface="Times New Roman" pitchFamily="18" charset="0"/>
              </a:rPr>
              <a:t> </a:t>
            </a:r>
            <a:r>
              <a:rPr lang="en-US" altLang="ru-RU" sz="1600" b="1" smtClean="0">
                <a:effectLst/>
                <a:latin typeface="Times New Roman" pitchFamily="18" charset="0"/>
              </a:rPr>
              <a:t>                 Steers et all., 2007</a:t>
            </a:r>
            <a:endParaRPr lang="ru-RU" altLang="ru-RU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1 место – антибактериальные средства (в 29,4% случаев)</a:t>
            </a:r>
            <a:r>
              <a:rPr lang="ru-RU" altLang="ru-RU" sz="1600" b="1" smtClean="0">
                <a:effectLst/>
                <a:latin typeface="Times New Roman" pitchFamily="18" charset="0"/>
              </a:rPr>
              <a:t>Национальное исследование по профилактике ВП, США,2009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2 место – противоанемические средства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3 место – психотропные средства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4 место - анальгетики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ЛС и беременность ( 1 триместр)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1438"/>
            <a:ext cx="87852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 C</a:t>
            </a:r>
            <a:r>
              <a:rPr lang="ru-RU" altLang="ru-RU" b="1" smtClean="0">
                <a:effectLst/>
                <a:latin typeface="Times New Roman" pitchFamily="18" charset="0"/>
              </a:rPr>
              <a:t> – гибель эмбриона, самопроизвольный выкидыш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</a:t>
            </a:r>
            <a:r>
              <a:rPr lang="ru-RU" altLang="ru-RU" b="1" smtClean="0">
                <a:effectLst/>
                <a:latin typeface="Times New Roman" pitchFamily="18" charset="0"/>
              </a:rPr>
              <a:t> А (</a:t>
            </a:r>
            <a:r>
              <a:rPr lang="en-US" altLang="ru-RU" b="1" smtClean="0">
                <a:effectLst/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b="1" smtClean="0">
                <a:effectLst/>
                <a:latin typeface="Times New Roman" pitchFamily="18" charset="0"/>
              </a:rPr>
              <a:t>10 тыс.МЕ) множественные пороки     				(ЦНС, глаза, сердце, небо)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</a:t>
            </a:r>
            <a:r>
              <a:rPr lang="ru-RU" altLang="ru-RU" b="1" smtClean="0">
                <a:effectLst/>
                <a:latin typeface="Times New Roman" pitchFamily="18" charset="0"/>
              </a:rPr>
              <a:t> Е – пороки ЦНС, глаза, скелета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</a:t>
            </a:r>
            <a:r>
              <a:rPr lang="ru-RU" altLang="ru-RU" b="1" smtClean="0">
                <a:effectLst/>
                <a:latin typeface="Times New Roman" pitchFamily="18" charset="0"/>
              </a:rPr>
              <a:t> РР - пороки ЦНС, гибель эмбриона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</a:t>
            </a:r>
            <a:r>
              <a:rPr lang="ru-RU" altLang="ru-RU" b="1" smtClean="0">
                <a:effectLst/>
                <a:latin typeface="Times New Roman" pitchFamily="18" charset="0"/>
              </a:rPr>
              <a:t> Д – кальцификация органов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b="1" smtClean="0">
                <a:effectLst/>
                <a:latin typeface="Times New Roman" pitchFamily="18" charset="0"/>
              </a:rPr>
              <a:t>Vit</a:t>
            </a:r>
            <a:r>
              <a:rPr lang="ru-RU" altLang="ru-RU" b="1" smtClean="0">
                <a:effectLst/>
                <a:latin typeface="Times New Roman" pitchFamily="18" charset="0"/>
              </a:rPr>
              <a:t> К – гемолиз эритроцитов, пороки ЦНС, скелета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b="1" smtClean="0">
                <a:effectLst/>
                <a:latin typeface="Times New Roman" pitchFamily="18" charset="0"/>
              </a:rPr>
              <a:t>Со 2-го семестра – безопасны!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911475" y="6376988"/>
            <a:ext cx="6053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i="1"/>
              <a:t>                            </a:t>
            </a:r>
            <a:r>
              <a:rPr lang="ru-RU" altLang="ru-RU" b="1">
                <a:latin typeface="Times New Roman" pitchFamily="18" charset="0"/>
              </a:rPr>
              <a:t>М.М.Шехтман, О.В.Козинова, 2008 г.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Эстрогенсодержащие контрацептивы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5041900" cy="518477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Б наступившая сразу после отмены ОК часто заканчивается рождением ребенка с недоразвитием нервной трубки.</a:t>
            </a:r>
          </a:p>
          <a:p>
            <a:pPr eaLnBrk="1" hangingPunct="1"/>
            <a:r>
              <a:rPr lang="ru-RU" altLang="ru-RU" b="1" smtClean="0">
                <a:effectLst/>
                <a:latin typeface="Times New Roman" pitchFamily="18" charset="0"/>
              </a:rPr>
              <a:t>Эстрогены в ранние сроки Б – риск аденокарциномы у девочек подростков</a:t>
            </a:r>
          </a:p>
        </p:txBody>
      </p:sp>
      <p:pic>
        <p:nvPicPr>
          <p:cNvPr id="44036" name="Picture 4" descr="spina-7556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4286250"/>
            <a:ext cx="2563812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5" descr="1908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75" y="1500188"/>
            <a:ext cx="2568575" cy="2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620713"/>
            <a:ext cx="8027987" cy="2303462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Щадящее лечение беременных женщин – это правильное* лечение</a:t>
            </a: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/>
            </a:r>
            <a:b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</a:b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                                          </a:t>
            </a:r>
            <a:r>
              <a:rPr lang="ru-RU" sz="1600" smtClean="0"/>
              <a:t>Народная мудрость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92500" y="3886200"/>
            <a:ext cx="5400675" cy="1752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200" b="1" smtClean="0">
                <a:latin typeface="Times New Roman" pitchFamily="18" charset="0"/>
              </a:rPr>
              <a:t>* Эффективное лечение,</a:t>
            </a:r>
          </a:p>
          <a:p>
            <a:pPr eaLnBrk="1" hangingPunct="1">
              <a:buFontTx/>
              <a:buNone/>
              <a:defRPr/>
            </a:pPr>
            <a:r>
              <a:rPr lang="ru-RU" sz="3200" b="1" smtClean="0">
                <a:latin typeface="Times New Roman" pitchFamily="18" charset="0"/>
              </a:rPr>
              <a:t>Безопасное лечение</a:t>
            </a:r>
          </a:p>
          <a:p>
            <a:pPr eaLnBrk="1" hangingPunct="1">
              <a:buFontTx/>
              <a:buNone/>
              <a:defRPr/>
            </a:pPr>
            <a:r>
              <a:rPr lang="ru-RU" sz="3200" b="1" smtClean="0">
                <a:latin typeface="Times New Roman" pitchFamily="18" charset="0"/>
              </a:rPr>
              <a:t>И удобное лечение</a:t>
            </a:r>
          </a:p>
          <a:p>
            <a:pPr eaLnBrk="1" hangingPunct="1">
              <a:defRPr/>
            </a:pPr>
            <a:endParaRPr lang="ru-RU" sz="3200" b="1" smtClean="0">
              <a:latin typeface="Times New Roman" pitchFamily="18" charset="0"/>
            </a:endParaRPr>
          </a:p>
        </p:txBody>
      </p:sp>
      <p:pic>
        <p:nvPicPr>
          <p:cNvPr id="4506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2428875"/>
            <a:ext cx="2490787" cy="393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Регуляция функции ПЖ</a:t>
            </a:r>
            <a:r>
              <a:rPr lang="ru-RU" sz="4000" b="1" smtClean="0">
                <a:latin typeface="Times New Roman" pitchFamily="18" charset="0"/>
              </a:rPr>
              <a:t> 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400" smtClean="0">
                <a:latin typeface="Times New Roman" pitchFamily="18" charset="0"/>
              </a:rPr>
              <a:t>   </a:t>
            </a:r>
            <a:r>
              <a:rPr lang="ru-RU" smtClean="0">
                <a:latin typeface="Times New Roman" pitchFamily="18" charset="0"/>
              </a:rPr>
              <a:t>Дофамин (</a:t>
            </a:r>
            <a:r>
              <a:rPr lang="ru-RU" smtClean="0">
                <a:latin typeface="Times New Roman" pitchFamily="18" charset="0"/>
                <a:cs typeface="Arial" charset="0"/>
              </a:rPr>
              <a:t>↓)</a:t>
            </a:r>
            <a:r>
              <a:rPr lang="ru-RU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Arial" charset="0"/>
              </a:rPr>
              <a:t>→</a:t>
            </a:r>
            <a:r>
              <a:rPr lang="ru-RU" smtClean="0">
                <a:latin typeface="Times New Roman" pitchFamily="18" charset="0"/>
              </a:rPr>
              <a:t>    </a:t>
            </a:r>
            <a:r>
              <a:rPr lang="ru-RU" b="1" smtClean="0">
                <a:latin typeface="Times New Roman" pitchFamily="18" charset="0"/>
              </a:rPr>
              <a:t>ЦНС</a:t>
            </a:r>
            <a:r>
              <a:rPr lang="ru-RU" smtClean="0">
                <a:latin typeface="Times New Roman" pitchFamily="18" charset="0"/>
              </a:rPr>
              <a:t>    </a:t>
            </a:r>
            <a:r>
              <a:rPr lang="ru-RU" smtClean="0">
                <a:latin typeface="Times New Roman" pitchFamily="18" charset="0"/>
                <a:cs typeface="Arial" charset="0"/>
              </a:rPr>
              <a:t>←</a:t>
            </a:r>
            <a:r>
              <a:rPr lang="ru-RU" smtClean="0">
                <a:latin typeface="Times New Roman" pitchFamily="18" charset="0"/>
              </a:rPr>
              <a:t> Серотонин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					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                          </a:t>
            </a:r>
            <a:r>
              <a:rPr lang="ru-RU" b="1" smtClean="0">
                <a:latin typeface="Times New Roman" pitchFamily="18" charset="0"/>
              </a:rPr>
              <a:t>Гипоталамус</a:t>
            </a:r>
            <a:r>
              <a:rPr lang="ru-RU" smtClean="0">
                <a:latin typeface="Times New Roman" pitchFamily="18" charset="0"/>
              </a:rPr>
              <a:t> (ГТРФ)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  <a:cs typeface="Arial" charset="0"/>
              </a:rPr>
              <a:t>                                        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                                  </a:t>
            </a:r>
            <a:r>
              <a:rPr lang="ru-RU" b="1" smtClean="0">
                <a:latin typeface="Times New Roman" pitchFamily="18" charset="0"/>
              </a:rPr>
              <a:t>Гипофиз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ФСГ                       ЛГ                     Пролактин</a:t>
            </a:r>
            <a:r>
              <a:rPr lang="ru-RU" sz="2800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  <a:cs typeface="Arial" charset="0"/>
              </a:rPr>
              <a:t>    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↓   </a:t>
            </a:r>
            <a:r>
              <a:rPr lang="ru-RU" sz="2800" smtClean="0">
                <a:latin typeface="Times New Roman" pitchFamily="18" charset="0"/>
                <a:cs typeface="Arial" charset="0"/>
              </a:rPr>
              <a:t>                               </a:t>
            </a:r>
            <a:r>
              <a:rPr lang="ru-RU" sz="2400" smtClean="0">
                <a:latin typeface="Times New Roman" pitchFamily="18" charset="0"/>
                <a:cs typeface="Arial" charset="0"/>
              </a:rPr>
              <a:t>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                              </a:t>
            </a:r>
            <a:r>
              <a:rPr lang="ru-RU" b="1" smtClean="0">
                <a:latin typeface="Times New Roman" pitchFamily="18" charset="0"/>
              </a:rPr>
              <a:t>Яичники (ж)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Развитие я/кл         Овуляция            Образование ЖТ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  <a:cs typeface="Arial" charset="0"/>
              </a:rPr>
              <a:t>       ↓                                                                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Эстрогены                                             Гестагены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2800" smtClean="0">
                <a:latin typeface="Times New Roman" pitchFamily="18" charset="0"/>
              </a:rPr>
              <a:t>				</a:t>
            </a:r>
            <a:endParaRPr lang="ru-RU" sz="2800" b="1" smtClean="0">
              <a:latin typeface="Times New Roman" pitchFamily="18" charset="0"/>
            </a:endParaRPr>
          </a:p>
        </p:txBody>
      </p:sp>
      <p:sp>
        <p:nvSpPr>
          <p:cNvPr id="46084" name="Line 4"/>
          <p:cNvSpPr>
            <a:spLocks noChangeShapeType="1"/>
          </p:cNvSpPr>
          <p:nvPr/>
        </p:nvSpPr>
        <p:spPr bwMode="auto">
          <a:xfrm>
            <a:off x="4495800" y="3657600"/>
            <a:ext cx="2362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Регуляция функции ПЖ у М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525780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 Дофамин (</a:t>
            </a:r>
            <a:r>
              <a:rPr lang="ru-RU" smtClean="0">
                <a:latin typeface="Times New Roman" pitchFamily="18" charset="0"/>
                <a:cs typeface="Arial" charset="0"/>
              </a:rPr>
              <a:t>↓)</a:t>
            </a:r>
            <a:r>
              <a:rPr lang="ru-RU" smtClean="0">
                <a:latin typeface="Times New Roman" pitchFamily="18" charset="0"/>
              </a:rPr>
              <a:t> </a:t>
            </a:r>
            <a:r>
              <a:rPr lang="ru-RU" smtClean="0">
                <a:latin typeface="Times New Roman" pitchFamily="18" charset="0"/>
                <a:cs typeface="Arial" charset="0"/>
              </a:rPr>
              <a:t>→</a:t>
            </a:r>
            <a:r>
              <a:rPr lang="ru-RU" smtClean="0">
                <a:latin typeface="Times New Roman" pitchFamily="18" charset="0"/>
              </a:rPr>
              <a:t>    </a:t>
            </a:r>
            <a:r>
              <a:rPr lang="ru-RU" b="1" smtClean="0">
                <a:latin typeface="Times New Roman" pitchFamily="18" charset="0"/>
              </a:rPr>
              <a:t>ЦНС</a:t>
            </a:r>
            <a:r>
              <a:rPr lang="ru-RU" smtClean="0">
                <a:latin typeface="Times New Roman" pitchFamily="18" charset="0"/>
              </a:rPr>
              <a:t>    </a:t>
            </a:r>
            <a:r>
              <a:rPr lang="ru-RU" smtClean="0">
                <a:latin typeface="Times New Roman" pitchFamily="18" charset="0"/>
                <a:cs typeface="Arial" charset="0"/>
              </a:rPr>
              <a:t>←</a:t>
            </a:r>
            <a:r>
              <a:rPr lang="ru-RU" smtClean="0">
                <a:latin typeface="Times New Roman" pitchFamily="18" charset="0"/>
              </a:rPr>
              <a:t>     Серотонин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					</a:t>
            </a:r>
            <a:r>
              <a:rPr lang="ru-RU" smtClean="0">
                <a:latin typeface="Times New Roman" pitchFamily="18" charset="0"/>
                <a:cs typeface="Arial" charset="0"/>
              </a:rPr>
              <a:t>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                    </a:t>
            </a:r>
            <a:r>
              <a:rPr lang="ru-RU" b="1" smtClean="0">
                <a:latin typeface="Times New Roman" pitchFamily="18" charset="0"/>
              </a:rPr>
              <a:t>Гипоталамус</a:t>
            </a:r>
            <a:r>
              <a:rPr lang="ru-RU" smtClean="0">
                <a:latin typeface="Times New Roman" pitchFamily="18" charset="0"/>
              </a:rPr>
              <a:t> (ГТРФ)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  <a:cs typeface="Arial" charset="0"/>
              </a:rPr>
              <a:t>                                    ↓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                           </a:t>
            </a:r>
            <a:r>
              <a:rPr lang="ru-RU" b="1" smtClean="0">
                <a:latin typeface="Times New Roman" pitchFamily="18" charset="0"/>
              </a:rPr>
              <a:t>Гипофиз</a:t>
            </a:r>
            <a:r>
              <a:rPr lang="ru-RU" smtClean="0"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        ФСГ                                        ЛГ 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  <a:cs typeface="Arial" charset="0"/>
              </a:rPr>
              <a:t>          ↓                                             ↓</a:t>
            </a:r>
            <a:endParaRPr lang="ru-RU" smtClean="0">
              <a:latin typeface="Times New Roman" pitchFamily="18" charset="0"/>
            </a:endParaRP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</a:rPr>
              <a:t>Сперматогенез</a:t>
            </a:r>
            <a:r>
              <a:rPr lang="ru-RU" smtClean="0">
                <a:latin typeface="Times New Roman" pitchFamily="18" charset="0"/>
              </a:rPr>
              <a:t>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←</a:t>
            </a:r>
            <a:r>
              <a:rPr lang="ru-RU" smtClean="0">
                <a:latin typeface="Times New Roman" pitchFamily="18" charset="0"/>
              </a:rPr>
              <a:t>  </a:t>
            </a:r>
            <a:r>
              <a:rPr lang="ru-RU" b="1" smtClean="0">
                <a:latin typeface="Times New Roman" pitchFamily="18" charset="0"/>
              </a:rPr>
              <a:t>Выработка андрогенов</a:t>
            </a:r>
          </a:p>
          <a:p>
            <a:pPr eaLnBrk="1" hangingPunct="1">
              <a:lnSpc>
                <a:spcPct val="70000"/>
              </a:lnSpc>
              <a:buFont typeface="Wingdings" pitchFamily="2" charset="2"/>
              <a:buNone/>
              <a:defRPr/>
            </a:pPr>
            <a:r>
              <a:rPr lang="ru-RU" sz="3600" smtClean="0">
                <a:latin typeface="Times New Roman" pitchFamily="18" charset="0"/>
                <a:cs typeface="Arial" charset="0"/>
              </a:rPr>
              <a:t>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ДГПЖ (аденома ПЖ)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ДГПЖ – доброкачественная гиперплазия ПЖ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У мужчин </a:t>
            </a:r>
            <a:r>
              <a:rPr lang="en-US" smtClean="0">
                <a:latin typeface="Times New Roman" pitchFamily="18" charset="0"/>
              </a:rPr>
              <a:t>&gt; </a:t>
            </a:r>
            <a:r>
              <a:rPr lang="ru-RU" smtClean="0">
                <a:latin typeface="Times New Roman" pitchFamily="18" charset="0"/>
              </a:rPr>
              <a:t> 50 лет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Из-за избыточного образования ДГТС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Обструкция выходного отдела МИК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Дизурические проявления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Симптоматическая терапия: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Блокаторы - 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-рецепторов в ПЖ, шейке МП и уретре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↓ тонус МИК, улучшение оттока мочи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Эффект – через 48 ч - 2 недели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Старые 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Празозин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Доксазозин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Новые 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Тамсулозин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* (омник),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-Алфузозин*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(дальфаз),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Теразозин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(сетегис)</a:t>
            </a: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sz="4000" b="1" smtClean="0">
                <a:latin typeface="Times New Roman" pitchFamily="18" charset="0"/>
              </a:rPr>
              <a:t>                     </a:t>
            </a: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ФТ ДГПЖ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ПЭ </a:t>
            </a: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блокаторов - </a:t>
            </a:r>
            <a:r>
              <a:rPr lang="el-GR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4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-рецепторов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↓ АД без тахикардии,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&lt;&lt;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у Тамсулазина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Головокружение, гол.боль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Отеки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Сонливость, реже – возбуждение, тремор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Диспепсия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Редко - ↓ либидо, потенции</a:t>
            </a:r>
          </a:p>
          <a:p>
            <a:pPr eaLnBrk="1" hangingPunct="1">
              <a:defRPr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ФТ ДГПЖ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latin typeface="Times New Roman" pitchFamily="18" charset="0"/>
              </a:rPr>
              <a:t>Патогенетическая ФТ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1.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↓ выработки ТС:</a:t>
            </a:r>
          </a:p>
          <a:p>
            <a:pPr eaLnBrk="1" hangingPunct="1">
              <a:buFontTx/>
              <a:buChar char="-"/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Ципротерон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(Андрокур) - ↓ ЛГ и АКТГ в гипофизе → к ↓ выработки ТС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Чаще при раке ПЖ 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ПЭ: ↑АД, ↑ веса, ↓ либидо, потенции, отеки, гинекомастия, АР</a:t>
            </a:r>
          </a:p>
          <a:p>
            <a:pPr eaLnBrk="1" hangingPunct="1">
              <a:buFontTx/>
              <a:buNone/>
              <a:defRPr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ФТ ДГПЖ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>
                <a:latin typeface="Times New Roman" pitchFamily="18" charset="0"/>
              </a:rPr>
              <a:t>Патогенетическая ФТ:   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↓ выработки ДГТС: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Финастерид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(Проскар)–блокатор 5</a:t>
            </a:r>
            <a:r>
              <a:rPr lang="el-GR" sz="280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-редуктазы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↓ размеров ПЖ, улучшение уродинамики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Эффект медленно – ч/з </a:t>
            </a:r>
            <a:r>
              <a:rPr lang="en-US" sz="2800" u="sng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мес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b="1" smtClean="0">
                <a:latin typeface="Times New Roman" pitchFamily="18" charset="0"/>
              </a:rPr>
              <a:t>Дутастерид</a:t>
            </a:r>
            <a:r>
              <a:rPr lang="ru-RU" sz="2800" smtClean="0"/>
              <a:t> </a:t>
            </a:r>
            <a:r>
              <a:rPr lang="ru-RU" sz="2800" smtClean="0">
                <a:latin typeface="Times New Roman" pitchFamily="18" charset="0"/>
              </a:rPr>
              <a:t>(Аводарт)-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блокатор 5</a:t>
            </a:r>
            <a:r>
              <a:rPr lang="el-GR" sz="280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-редуктазы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1,2 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Эффект – быстрее – ч/з 1-3 мес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ПЭ – реже - ↓ либидо, эректильная дисфункция, Редко - АР, гинекомастия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  <a:defRPr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74700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8964613" cy="55435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2800" b="1" smtClean="0">
                <a:effectLst/>
                <a:latin typeface="Times New Roman" pitchFamily="18" charset="0"/>
              </a:rPr>
              <a:t>n</a:t>
            </a:r>
            <a:r>
              <a:rPr lang="ru-RU" altLang="ru-RU" sz="2800" b="1" smtClean="0">
                <a:effectLst/>
                <a:latin typeface="Times New Roman" pitchFamily="18" charset="0"/>
              </a:rPr>
              <a:t>= 703 амбулаторных карт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smtClean="0">
                <a:effectLst/>
                <a:latin typeface="Times New Roman" pitchFamily="18" charset="0"/>
              </a:rPr>
              <a:t>Срок беременности от 3 до 32 недель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smtClean="0">
                <a:effectLst/>
                <a:latin typeface="Times New Roman" pitchFamily="18" charset="0"/>
              </a:rPr>
              <a:t>41,8% - ЛС категории С, </a:t>
            </a:r>
            <a:r>
              <a:rPr lang="en-US" altLang="ru-RU" sz="2800" b="1" smtClean="0">
                <a:effectLst/>
                <a:latin typeface="Times New Roman" pitchFamily="18" charset="0"/>
              </a:rPr>
              <a:t>D</a:t>
            </a:r>
            <a:r>
              <a:rPr lang="ru-RU" altLang="ru-RU" sz="2800" b="1" smtClean="0">
                <a:effectLst/>
                <a:latin typeface="Times New Roman" pitchFamily="18" charset="0"/>
              </a:rPr>
              <a:t>, Х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smtClean="0">
                <a:effectLst/>
                <a:latin typeface="Times New Roman" pitchFamily="18" charset="0"/>
              </a:rPr>
              <a:t>28,3% - риск для плода не известен, т.к. не включен в классификацию </a:t>
            </a:r>
            <a:r>
              <a:rPr lang="en-US" altLang="ru-RU" sz="2800" b="1" smtClean="0">
                <a:effectLst/>
                <a:latin typeface="Times New Roman" pitchFamily="18" charset="0"/>
              </a:rPr>
              <a:t>FDA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800" b="1" smtClean="0">
                <a:effectLst/>
                <a:latin typeface="Times New Roman" pitchFamily="18" charset="0"/>
              </a:rPr>
              <a:t>Только 3,8% - ЛС безопасны!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1600" b="1" smtClean="0">
                <a:effectLst/>
                <a:latin typeface="Times New Roman" pitchFamily="18" charset="0"/>
              </a:rPr>
              <a:t>                                                                                                      Е.В.Елисеева, 2000 г.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ФТ ДГПЖ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</a:rPr>
              <a:t>Дутастерид</a:t>
            </a:r>
            <a:r>
              <a:rPr lang="ru-RU" smtClean="0"/>
              <a:t> </a:t>
            </a:r>
            <a:r>
              <a:rPr lang="ru-RU" smtClean="0">
                <a:latin typeface="Times New Roman" pitchFamily="18" charset="0"/>
              </a:rPr>
              <a:t>(Аводарт)-</a:t>
            </a:r>
            <a:r>
              <a:rPr lang="ru-RU" smtClean="0"/>
              <a:t>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блокатор 5-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-редуктазы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1 и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типов</a:t>
            </a:r>
          </a:p>
          <a:p>
            <a:pPr eaLnBrk="1" hangingPunct="1"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Эффект – быстрее – ч/з 1-3 мес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ПЭ -  ↓ либидо (3,5-6,5%), 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Эректильная дисфункция (6-8%), 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Редко - АР, гинекомастия</a:t>
            </a:r>
          </a:p>
          <a:p>
            <a:pPr eaLnBrk="1" hangingPunct="1">
              <a:defRPr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Коррекция мужской половой сферы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Заместительная терапия (</a:t>
            </a:r>
            <a:r>
              <a:rPr lang="ru-RU" b="1" i="1" smtClean="0">
                <a:latin typeface="Times New Roman" pitchFamily="18" charset="0"/>
              </a:rPr>
              <a:t>ТС</a:t>
            </a:r>
            <a:r>
              <a:rPr lang="ru-RU" b="1" smtClean="0">
                <a:latin typeface="Times New Roman" pitchFamily="18" charset="0"/>
              </a:rPr>
              <a:t>):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Андрогенный эффект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Анаболический (синтез белка, плотность костей)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 Репродуктивный (сперматогенез)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Гемопоэтический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↑</a:t>
            </a:r>
            <a:r>
              <a:rPr lang="ru-RU" smtClean="0">
                <a:latin typeface="Times New Roman" pitchFamily="18" charset="0"/>
              </a:rPr>
              <a:t> эритропоэза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 2 р/мес. - № 10-15, депо – 1 р/2-3 мес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</a:rPr>
              <a:t>Анаболические стероиды (</a:t>
            </a:r>
            <a:r>
              <a:rPr lang="ru-RU" b="1" i="1" smtClean="0">
                <a:latin typeface="Times New Roman" pitchFamily="18" charset="0"/>
              </a:rPr>
              <a:t>нандролон</a:t>
            </a:r>
            <a:r>
              <a:rPr lang="ru-RU" b="1" smtClean="0">
                <a:latin typeface="Times New Roman" pitchFamily="18" charset="0"/>
              </a:rPr>
              <a:t>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Эректильная дисфункия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>
                <a:latin typeface="Times New Roman" pitchFamily="18" charset="0"/>
              </a:rPr>
              <a:t>Блокаторы ФДЭ</a:t>
            </a:r>
            <a:r>
              <a:rPr lang="ru-RU" sz="2400" smtClean="0">
                <a:latin typeface="Times New Roman" pitchFamily="18" charset="0"/>
              </a:rPr>
              <a:t>5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</a:rPr>
              <a:t>- Усиливает расслабляющее действие </a:t>
            </a:r>
            <a:r>
              <a:rPr lang="en-US" smtClean="0">
                <a:latin typeface="Times New Roman" pitchFamily="18" charset="0"/>
              </a:rPr>
              <a:t>NO</a:t>
            </a:r>
            <a:r>
              <a:rPr lang="ru-RU" smtClean="0">
                <a:latin typeface="Times New Roman" pitchFamily="18" charset="0"/>
              </a:rPr>
              <a:t> на кавернозные тела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- ↑ кровотока в ПЧ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Силденафил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(Виагра) – за 1 час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Варденафил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(Левитра) – за 25 мин – 4-5 ч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Тадалафил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(Сиалис) –за 15 мин, эф-т – 36ч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Уденафил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(Зидена)-  за 30 мин, эф-т – 24 ч.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Эректильная дисфункия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ПЭ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–Гол.боль, головокружение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Нарушение зрения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Заложенность носа, приливы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Диспепсия</a:t>
            </a:r>
          </a:p>
          <a:p>
            <a:pPr eaLnBrk="1" hangingPunct="1">
              <a:buFontTx/>
              <a:buChar char="-"/>
              <a:defRPr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Осторожно!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– при ССЗ, патологии печени, почек</a:t>
            </a:r>
          </a:p>
          <a:p>
            <a:pPr eaLnBrk="1" hangingPunct="1">
              <a:buFontTx/>
              <a:buChar char="-"/>
              <a:defRPr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↑↑ действие нитратов, БКК, БАБ – возможен летальный исход</a:t>
            </a:r>
          </a:p>
          <a:p>
            <a:pPr eaLnBrk="1" hangingPunct="1">
              <a:defRPr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968875" cy="4924425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effectLst/>
                <a:latin typeface="Times New Roman" pitchFamily="18" charset="0"/>
              </a:rPr>
              <a:t>У 1/3 новорожденных – различные реакции, связанные с приемом ЛС во время беременности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 b="1" smtClean="0">
              <a:effectLst/>
              <a:latin typeface="Times New Roman" pitchFamily="18" charset="0"/>
            </a:endParaRPr>
          </a:p>
          <a:p>
            <a:pPr eaLnBrk="1" hangingPunct="1"/>
            <a:r>
              <a:rPr lang="ru-RU" altLang="ru-RU" sz="2800" b="1" smtClean="0">
                <a:effectLst/>
                <a:latin typeface="Times New Roman" pitchFamily="18" charset="0"/>
              </a:rPr>
              <a:t>В 5% случаев ЛС - причины дефектов развития  плода</a:t>
            </a:r>
            <a:r>
              <a:rPr lang="ru-RU" altLang="ru-RU" sz="2800" b="1" smtClean="0">
                <a:effectLst/>
              </a:rPr>
              <a:t> </a:t>
            </a:r>
          </a:p>
        </p:txBody>
      </p:sp>
      <p:pic>
        <p:nvPicPr>
          <p:cNvPr id="8196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9188" y="1928813"/>
            <a:ext cx="3743325" cy="32146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effectLst/>
                <a:latin typeface="Times New Roman" pitchFamily="18" charset="0"/>
              </a:rPr>
              <a:t>Характер поражения зависит от:</a:t>
            </a:r>
          </a:p>
          <a:p>
            <a:pPr eaLnBrk="1" hangingPunct="1">
              <a:buFontTx/>
              <a:buChar char="-"/>
            </a:pPr>
            <a:r>
              <a:rPr lang="ru-RU" altLang="ru-RU" sz="3600" b="1" u="sng" smtClean="0">
                <a:effectLst/>
                <a:latin typeface="Times New Roman" pitchFamily="18" charset="0"/>
              </a:rPr>
              <a:t>Срока беременности</a:t>
            </a:r>
            <a:endParaRPr lang="ru-RU" altLang="ru-RU" sz="3600" b="1" smtClean="0">
              <a:effectLst/>
              <a:latin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Вида препарата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Дозы препарата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Длительности лечения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Возраста женщины (</a:t>
            </a:r>
            <a:r>
              <a:rPr lang="en-US" altLang="ru-RU" sz="3600" b="1" smtClean="0">
                <a:effectLst/>
                <a:latin typeface="Times New Roman" pitchFamily="18" charset="0"/>
              </a:rPr>
              <a:t>&lt; </a:t>
            </a:r>
            <a:r>
              <a:rPr lang="ru-RU" altLang="ru-RU" sz="3600" b="1" smtClean="0">
                <a:effectLst/>
                <a:latin typeface="Times New Roman" pitchFamily="18" charset="0"/>
              </a:rPr>
              <a:t>17  и </a:t>
            </a:r>
            <a:r>
              <a:rPr lang="en-US" altLang="ru-RU" sz="3600" b="1" smtClean="0">
                <a:effectLst/>
                <a:latin typeface="Times New Roman" pitchFamily="18" charset="0"/>
              </a:rPr>
              <a:t>&gt;</a:t>
            </a:r>
            <a:r>
              <a:rPr lang="ru-RU" altLang="ru-RU" sz="3600" b="1" smtClean="0">
                <a:effectLst/>
                <a:latin typeface="Times New Roman" pitchFamily="18" charset="0"/>
              </a:rPr>
              <a:t> 35 лет)</a:t>
            </a:r>
          </a:p>
          <a:p>
            <a:pPr eaLnBrk="1" hangingPunct="1">
              <a:buFontTx/>
              <a:buChar char="-"/>
            </a:pPr>
            <a:endParaRPr lang="ru-RU" altLang="ru-RU" sz="3600" b="1" u="sng" smtClean="0"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964612" cy="84772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341438"/>
            <a:ext cx="8820150" cy="39592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effectLst/>
                <a:latin typeface="Times New Roman" pitchFamily="18" charset="0"/>
              </a:rPr>
              <a:t>До 11 дней беременности – закон «Все или ничего»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u="sng" smtClean="0">
              <a:effectLst/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u="sng" smtClean="0">
                <a:effectLst/>
                <a:latin typeface="Times New Roman" pitchFamily="18" charset="0"/>
              </a:rPr>
              <a:t>11 дней – 9-12 недели – органогенез - тератогенное действие</a:t>
            </a:r>
            <a:r>
              <a:rPr lang="ru-RU" sz="2800" b="1" smtClean="0">
                <a:effectLst/>
                <a:latin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smtClean="0">
              <a:effectLst/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ru-RU" sz="2800" b="1" smtClean="0">
                <a:effectLst/>
                <a:latin typeface="Times New Roman" pitchFamily="18" charset="0"/>
              </a:rPr>
              <a:t>12-38 недели – физиологические дефекты</a:t>
            </a:r>
            <a:r>
              <a:rPr lang="ru-RU" sz="2800" b="1" smtClean="0">
                <a:latin typeface="Times New Roman" pitchFamily="18" charset="0"/>
              </a:rPr>
              <a:t> </a:t>
            </a:r>
          </a:p>
        </p:txBody>
      </p:sp>
      <p:pic>
        <p:nvPicPr>
          <p:cNvPr id="10244" name="Picture 8"/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188" y="4357688"/>
            <a:ext cx="2411412" cy="22050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357688"/>
            <a:ext cx="2843213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AutoShape 12"/>
          <p:cNvSpPr>
            <a:spLocks noChangeArrowheads="1"/>
          </p:cNvSpPr>
          <p:nvPr/>
        </p:nvSpPr>
        <p:spPr bwMode="auto">
          <a:xfrm>
            <a:off x="4071938" y="5357813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FFFF00"/>
                </a:solidFill>
                <a:effectLst/>
                <a:latin typeface="Times New Roman" pitchFamily="18" charset="0"/>
              </a:rPr>
              <a:t>Лекарственные средства и беременность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effectLst/>
                <a:latin typeface="Times New Roman" pitchFamily="18" charset="0"/>
              </a:rPr>
              <a:t>Характер поражения зависит от:</a:t>
            </a:r>
          </a:p>
          <a:p>
            <a:pPr eaLnBrk="1" hangingPunct="1">
              <a:buFontTx/>
              <a:buChar char="-"/>
            </a:pPr>
            <a:r>
              <a:rPr lang="ru-RU" altLang="ru-RU" sz="3600" b="1" u="sng" smtClean="0">
                <a:effectLst/>
                <a:latin typeface="Times New Roman" pitchFamily="18" charset="0"/>
              </a:rPr>
              <a:t>Вида препарата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Дозы препарата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Длительности лечения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Возраста женщины (</a:t>
            </a:r>
            <a:r>
              <a:rPr lang="en-US" altLang="ru-RU" sz="3600" b="1" smtClean="0">
                <a:effectLst/>
                <a:latin typeface="Times New Roman" pitchFamily="18" charset="0"/>
              </a:rPr>
              <a:t>&lt; </a:t>
            </a:r>
            <a:r>
              <a:rPr lang="ru-RU" altLang="ru-RU" sz="3600" b="1" smtClean="0">
                <a:effectLst/>
                <a:latin typeface="Times New Roman" pitchFamily="18" charset="0"/>
              </a:rPr>
              <a:t>17  и </a:t>
            </a:r>
            <a:r>
              <a:rPr lang="en-US" altLang="ru-RU" sz="3600" b="1" smtClean="0">
                <a:effectLst/>
                <a:latin typeface="Times New Roman" pitchFamily="18" charset="0"/>
              </a:rPr>
              <a:t>&gt;</a:t>
            </a:r>
            <a:r>
              <a:rPr lang="ru-RU" altLang="ru-RU" sz="3600" b="1" smtClean="0">
                <a:effectLst/>
                <a:latin typeface="Times New Roman" pitchFamily="18" charset="0"/>
              </a:rPr>
              <a:t> 35 лет)</a:t>
            </a:r>
          </a:p>
          <a:p>
            <a:pPr eaLnBrk="1" hangingPunct="1">
              <a:buFontTx/>
              <a:buChar char="-"/>
            </a:pPr>
            <a:r>
              <a:rPr lang="ru-RU" altLang="ru-RU" sz="3600" b="1" smtClean="0">
                <a:effectLst/>
                <a:latin typeface="Times New Roman" pitchFamily="18" charset="0"/>
              </a:rPr>
              <a:t>Срока беременности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b="1" smtClean="0"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905</TotalTime>
  <Words>2348</Words>
  <Application>Microsoft Office PowerPoint</Application>
  <PresentationFormat>Экран (4:3)</PresentationFormat>
  <Paragraphs>380</Paragraphs>
  <Slides>53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7" baseType="lpstr">
      <vt:lpstr>Arial</vt:lpstr>
      <vt:lpstr>Wingdings</vt:lpstr>
      <vt:lpstr>Times New Roman</vt:lpstr>
      <vt:lpstr>Лучи</vt:lpstr>
      <vt:lpstr>Лекарства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Лекарственные средства и беременность</vt:lpstr>
      <vt:lpstr>Классификация ЛС по категориям безопасности при беременности</vt:lpstr>
      <vt:lpstr>Классификация ЛС по категориям безопасности при беременности</vt:lpstr>
      <vt:lpstr>Последствия использования необоснованной практики</vt:lpstr>
      <vt:lpstr>Антибиотики при беременности</vt:lpstr>
      <vt:lpstr>Рекомендации по применению макролидов</vt:lpstr>
      <vt:lpstr>Эритромицин при беременности</vt:lpstr>
      <vt:lpstr>Антибиотики при беременности</vt:lpstr>
      <vt:lpstr>Антибиотики при беременности</vt:lpstr>
      <vt:lpstr>Антибиотики при беременности </vt:lpstr>
      <vt:lpstr>Антибиотики резерва и беременность</vt:lpstr>
      <vt:lpstr>Противовирусные средства и беременность</vt:lpstr>
      <vt:lpstr>Противогрибковые препараты и беременность</vt:lpstr>
      <vt:lpstr>СС-средства и беременность</vt:lpstr>
      <vt:lpstr>СС-средства и беременность</vt:lpstr>
      <vt:lpstr>СС-средства и беременность</vt:lpstr>
      <vt:lpstr>СС-средства и беременность</vt:lpstr>
      <vt:lpstr>СС-средства и беременность</vt:lpstr>
      <vt:lpstr>ПВС и беременность</vt:lpstr>
      <vt:lpstr>ПВС и беременность</vt:lpstr>
      <vt:lpstr>ПВС и беременность</vt:lpstr>
      <vt:lpstr>ИГКС и беременность</vt:lpstr>
      <vt:lpstr> ИГКС, мембраностабилизаторы и беременность</vt:lpstr>
      <vt:lpstr>Бронхолитики и беременность</vt:lpstr>
      <vt:lpstr>Деконгестанты при беременности</vt:lpstr>
      <vt:lpstr>Муколитики и беременность</vt:lpstr>
      <vt:lpstr>Антигистаминные средства и беременность</vt:lpstr>
      <vt:lpstr>ФТ патологии ЖКТ и беременность</vt:lpstr>
      <vt:lpstr>ФТ патологии ЖКТ и беременность</vt:lpstr>
      <vt:lpstr>ЛС и беременность</vt:lpstr>
      <vt:lpstr>ЛС и беременность ( 1 триместр)</vt:lpstr>
      <vt:lpstr>Эстрогенсодержащие контрацептивы</vt:lpstr>
      <vt:lpstr>Щадящее лечение беременных женщин – это правильное* лечение                                           Народная мудрость</vt:lpstr>
      <vt:lpstr>Регуляция функции ПЖ </vt:lpstr>
      <vt:lpstr>Регуляция функции ПЖ у М</vt:lpstr>
      <vt:lpstr>ДГПЖ (аденома ПЖ)</vt:lpstr>
      <vt:lpstr>                     ФТ ДГПЖ</vt:lpstr>
      <vt:lpstr>ПЭ блокаторов - α1-рецепторов </vt:lpstr>
      <vt:lpstr>ФТ ДГПЖ</vt:lpstr>
      <vt:lpstr>ФТ ДГПЖ</vt:lpstr>
      <vt:lpstr>ФТ ДГПЖ</vt:lpstr>
      <vt:lpstr>Коррекция мужской половой сферы</vt:lpstr>
      <vt:lpstr>Эректильная дисфункия</vt:lpstr>
      <vt:lpstr>Эректильная дисфункия</vt:lpstr>
    </vt:vector>
  </TitlesOfParts>
  <Company>ГЛПУ ТО ОКБ №2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Лекарства и беременности</dc:title>
  <dc:creator>user</dc:creator>
  <cp:lastModifiedBy>User</cp:lastModifiedBy>
  <cp:revision>240</cp:revision>
  <dcterms:created xsi:type="dcterms:W3CDTF">1999-12-31T21:07:57Z</dcterms:created>
  <dcterms:modified xsi:type="dcterms:W3CDTF">2016-01-18T17:27:56Z</dcterms:modified>
</cp:coreProperties>
</file>