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4"/>
  </p:notesMasterIdLst>
  <p:sldIdLst>
    <p:sldId id="256" r:id="rId2"/>
    <p:sldId id="257" r:id="rId3"/>
    <p:sldId id="258" r:id="rId4"/>
    <p:sldId id="259" r:id="rId5"/>
    <p:sldId id="260" r:id="rId6"/>
    <p:sldId id="261" r:id="rId7"/>
    <p:sldId id="263" r:id="rId8"/>
    <p:sldId id="265" r:id="rId9"/>
    <p:sldId id="262" r:id="rId10"/>
    <p:sldId id="272" r:id="rId11"/>
    <p:sldId id="264" r:id="rId12"/>
    <p:sldId id="273" r:id="rId13"/>
    <p:sldId id="266" r:id="rId14"/>
    <p:sldId id="274" r:id="rId15"/>
    <p:sldId id="267" r:id="rId16"/>
    <p:sldId id="275" r:id="rId17"/>
    <p:sldId id="268" r:id="rId18"/>
    <p:sldId id="276" r:id="rId19"/>
    <p:sldId id="269" r:id="rId20"/>
    <p:sldId id="277" r:id="rId21"/>
    <p:sldId id="270" r:id="rId22"/>
    <p:sldId id="271"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2" d="100"/>
          <a:sy n="72" d="100"/>
        </p:scale>
        <p:origin x="-1020" y="-6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8983DC-2812-41B7-A5EE-9B06381F8FE7}" type="datetimeFigureOut">
              <a:rPr lang="ru-RU" smtClean="0"/>
              <a:pPr/>
              <a:t>16.10.2015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20F1FA-9B90-4F3D-ABD1-31D631D2C905}" type="slidenum">
              <a:rPr lang="ru-RU" smtClean="0"/>
              <a:pPr/>
              <a:t>‹#›</a:t>
            </a:fld>
            <a:endParaRPr lang="ru-RU"/>
          </a:p>
        </p:txBody>
      </p:sp>
    </p:spTree>
    <p:extLst>
      <p:ext uri="{BB962C8B-B14F-4D97-AF65-F5344CB8AC3E}">
        <p14:creationId xmlns:p14="http://schemas.microsoft.com/office/powerpoint/2010/main" xmlns="" val="36118985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АО «Медицинский Университет Астана»</a:t>
            </a:r>
          </a:p>
          <a:p>
            <a:r>
              <a:rPr lang="ru-RU" dirty="0" smtClean="0"/>
              <a:t>Кафедра визуальной диагностики</a:t>
            </a:r>
          </a:p>
          <a:p>
            <a:endParaRPr lang="ru-RU" dirty="0"/>
          </a:p>
        </p:txBody>
      </p:sp>
      <p:sp>
        <p:nvSpPr>
          <p:cNvPr id="4" name="Номер слайда 3"/>
          <p:cNvSpPr>
            <a:spLocks noGrp="1"/>
          </p:cNvSpPr>
          <p:nvPr>
            <p:ph type="sldNum" sz="quarter" idx="10"/>
          </p:nvPr>
        </p:nvSpPr>
        <p:spPr/>
        <p:txBody>
          <a:bodyPr/>
          <a:lstStyle/>
          <a:p>
            <a:fld id="{6520F1FA-9B90-4F3D-ABD1-31D631D2C905}" type="slidenum">
              <a:rPr lang="ru-RU" smtClean="0"/>
              <a:pPr/>
              <a:t>1</a:t>
            </a:fld>
            <a:endParaRPr lang="ru-RU"/>
          </a:p>
        </p:txBody>
      </p:sp>
    </p:spTree>
    <p:extLst>
      <p:ext uri="{BB962C8B-B14F-4D97-AF65-F5344CB8AC3E}">
        <p14:creationId xmlns:p14="http://schemas.microsoft.com/office/powerpoint/2010/main" xmlns="" val="5581964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16.10.2015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16.10.2015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16.10.2015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16.10.2015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16.10.2015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pPr/>
              <a:t>16.10.2015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pPr/>
              <a:t>16.10.2015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pPr/>
              <a:t>16.10.2015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B4C71EC6-210F-42DE-9C53-41977AD35B3D}" type="datetimeFigureOut">
              <a:rPr lang="ru-RU" smtClean="0"/>
              <a:pPr/>
              <a:t>16.10.2015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pPr/>
              <a:t>16.10.2015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16.10.2015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B4C71EC6-210F-42DE-9C53-41977AD35B3D}" type="datetimeFigureOut">
              <a:rPr lang="ru-RU" smtClean="0"/>
              <a:pPr/>
              <a:t>16.10.2015</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19B0651-EE4F-4900-A07F-96A6BFA9D0F0}" type="slidenum">
              <a:rPr lang="ru-RU" smtClean="0"/>
              <a:pPr/>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Особенности визуальной диагностики патологий дыхательной системы</a:t>
            </a:r>
            <a:endParaRPr lang="ru-RU" dirty="0"/>
          </a:p>
        </p:txBody>
      </p:sp>
      <p:sp>
        <p:nvSpPr>
          <p:cNvPr id="3" name="Подзаголовок 2"/>
          <p:cNvSpPr>
            <a:spLocks noGrp="1"/>
          </p:cNvSpPr>
          <p:nvPr>
            <p:ph type="subTitle" idx="1"/>
          </p:nvPr>
        </p:nvSpPr>
        <p:spPr>
          <a:xfrm>
            <a:off x="323528" y="4509120"/>
            <a:ext cx="8489032" cy="2088231"/>
          </a:xfrm>
        </p:spPr>
        <p:txBody>
          <a:bodyPr>
            <a:normAutofit lnSpcReduction="10000"/>
          </a:bodyPr>
          <a:lstStyle/>
          <a:p>
            <a:pPr algn="r"/>
            <a:r>
              <a:rPr lang="ru-RU" dirty="0" smtClean="0">
                <a:solidFill>
                  <a:schemeClr val="tx1"/>
                </a:solidFill>
              </a:rPr>
              <a:t>Подготовили: Худякова А</a:t>
            </a:r>
          </a:p>
          <a:p>
            <a:pPr algn="r"/>
            <a:r>
              <a:rPr lang="ru-RU" dirty="0" err="1" smtClean="0">
                <a:solidFill>
                  <a:schemeClr val="tx1"/>
                </a:solidFill>
              </a:rPr>
              <a:t>Сыздыкова</a:t>
            </a:r>
            <a:r>
              <a:rPr lang="ru-RU" dirty="0" smtClean="0">
                <a:solidFill>
                  <a:schemeClr val="tx1"/>
                </a:solidFill>
              </a:rPr>
              <a:t> А.</a:t>
            </a:r>
          </a:p>
          <a:p>
            <a:pPr algn="r"/>
            <a:r>
              <a:rPr lang="ru-RU" dirty="0" err="1" smtClean="0">
                <a:solidFill>
                  <a:schemeClr val="tx1"/>
                </a:solidFill>
              </a:rPr>
              <a:t>Узаков</a:t>
            </a:r>
            <a:r>
              <a:rPr lang="ru-RU" dirty="0" smtClean="0">
                <a:solidFill>
                  <a:schemeClr val="tx1"/>
                </a:solidFill>
              </a:rPr>
              <a:t> С.</a:t>
            </a:r>
          </a:p>
          <a:p>
            <a:pPr algn="r"/>
            <a:r>
              <a:rPr lang="ru-RU" dirty="0" err="1" smtClean="0">
                <a:solidFill>
                  <a:schemeClr val="tx1"/>
                </a:solidFill>
              </a:rPr>
              <a:t>Саясатова</a:t>
            </a:r>
            <a:r>
              <a:rPr lang="ru-RU" dirty="0" smtClean="0">
                <a:solidFill>
                  <a:schemeClr val="tx1"/>
                </a:solidFill>
              </a:rPr>
              <a:t> З.</a:t>
            </a:r>
          </a:p>
          <a:p>
            <a:pPr algn="r"/>
            <a:r>
              <a:rPr lang="ru-RU" dirty="0" smtClean="0">
                <a:solidFill>
                  <a:schemeClr val="tx1"/>
                </a:solidFill>
              </a:rPr>
              <a:t>Проверила: </a:t>
            </a:r>
            <a:r>
              <a:rPr lang="ru-RU" dirty="0" err="1" smtClean="0">
                <a:solidFill>
                  <a:schemeClr val="tx1"/>
                </a:solidFill>
              </a:rPr>
              <a:t>Алматова</a:t>
            </a:r>
            <a:r>
              <a:rPr lang="ru-RU" dirty="0" smtClean="0">
                <a:solidFill>
                  <a:schemeClr val="tx1"/>
                </a:solidFill>
              </a:rPr>
              <a:t> В.М.</a:t>
            </a:r>
          </a:p>
          <a:p>
            <a:r>
              <a:rPr lang="ru-RU" dirty="0" smtClean="0">
                <a:solidFill>
                  <a:schemeClr val="tx1"/>
                </a:solidFill>
              </a:rPr>
              <a:t>Астана 2015 г</a:t>
            </a:r>
            <a:endParaRPr lang="ru-RU" dirty="0">
              <a:solidFill>
                <a:schemeClr val="tx1"/>
              </a:solidFill>
            </a:endParaRPr>
          </a:p>
        </p:txBody>
      </p:sp>
      <p:sp>
        <p:nvSpPr>
          <p:cNvPr id="5" name="Прямоугольник 4"/>
          <p:cNvSpPr/>
          <p:nvPr/>
        </p:nvSpPr>
        <p:spPr>
          <a:xfrm>
            <a:off x="2286000" y="548680"/>
            <a:ext cx="4572000" cy="646331"/>
          </a:xfrm>
          <a:prstGeom prst="rect">
            <a:avLst/>
          </a:prstGeom>
        </p:spPr>
        <p:txBody>
          <a:bodyPr>
            <a:spAutoFit/>
          </a:bodyPr>
          <a:lstStyle/>
          <a:p>
            <a:pPr algn="ctr"/>
            <a:r>
              <a:rPr lang="ru-RU" dirty="0"/>
              <a:t>АО «Медицинский Университет Астана»</a:t>
            </a:r>
          </a:p>
          <a:p>
            <a:pPr algn="ctr"/>
            <a:r>
              <a:rPr lang="ru-RU"/>
              <a:t>Кафедра </a:t>
            </a:r>
            <a:r>
              <a:rPr lang="ru-RU" smtClean="0"/>
              <a:t>радиологии</a:t>
            </a:r>
            <a:endParaRPr lang="ru-RU" dirty="0"/>
          </a:p>
        </p:txBody>
      </p:sp>
    </p:spTree>
    <p:extLst>
      <p:ext uri="{BB962C8B-B14F-4D97-AF65-F5344CB8AC3E}">
        <p14:creationId xmlns:p14="http://schemas.microsoft.com/office/powerpoint/2010/main" xmlns="" val="6464853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Lenovo\Desktop\lung-cancer.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55576" y="1628800"/>
            <a:ext cx="7848872" cy="485637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6379486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fontScale="62500" lnSpcReduction="20000"/>
          </a:bodyPr>
          <a:lstStyle/>
          <a:p>
            <a:r>
              <a:rPr lang="ru-RU" dirty="0" smtClean="0">
                <a:latin typeface="Times New Roman" panose="02020603050405020304" pitchFamily="18" charset="0"/>
                <a:cs typeface="Times New Roman" panose="02020603050405020304" pitchFamily="18" charset="0"/>
              </a:rPr>
              <a:t>МРТ </a:t>
            </a:r>
            <a:r>
              <a:rPr lang="ru-RU" dirty="0">
                <a:latin typeface="Times New Roman" panose="02020603050405020304" pitchFamily="18" charset="0"/>
                <a:cs typeface="Times New Roman" panose="02020603050405020304" pitchFamily="18" charset="0"/>
              </a:rPr>
              <a:t>рядом авторов рассматривался, как альтернатива РКТ при исследовании бронхолегочной системы. Следует отметить значительный прогресс метода в улучшении качества визуализации легочной, лимфоидной ткани за счет совершенствования техники и уменьшения времени, необходимого для получения изображения. К достоинствам МРТ относится четкая дифференциация сосудистых и тканевых структур, жидкости, возможность уточнения свойств опухолей в процессе контрастного усиления, прорастание их в сосуды, смежные органы, отсутствие лучевой нагрузки на пациента. Обнадеживают данные о визуализации патологических изменений в лимфоидной ткани. Однако такие недостатки метода как отсутствие визуализации бронхо-альвеолярной ткани, длительность исследования (от 40 мин и более), клаустрофобия у 30-50% пациентов, более высокая, чем у РКТ, стоимость сдерживают использование МРТ в пульмонологической практике. Абсолютные показания к МРТ - подозрение на сосудистый генез патологических изменений в легких, изменения в средостении, жидкость содержащие очаговые изменения (кисты различного генеза, опухоли плевры, плевриты неясного генеза).</a:t>
            </a:r>
          </a:p>
          <a:p>
            <a:endParaRPr lang="ru-RU" dirty="0"/>
          </a:p>
        </p:txBody>
      </p:sp>
      <p:sp>
        <p:nvSpPr>
          <p:cNvPr id="3" name="Заголовок 2"/>
          <p:cNvSpPr>
            <a:spLocks noGrp="1"/>
          </p:cNvSpPr>
          <p:nvPr>
            <p:ph type="title"/>
          </p:nvPr>
        </p:nvSpPr>
        <p:spPr>
          <a:xfrm>
            <a:off x="467544" y="620688"/>
            <a:ext cx="8229600" cy="1252728"/>
          </a:xfrm>
        </p:spPr>
        <p:txBody>
          <a:bodyPr>
            <a:normAutofit fontScale="90000"/>
          </a:bodyPr>
          <a:lstStyle/>
          <a:p>
            <a:r>
              <a:rPr lang="ru-RU" b="1" i="1" dirty="0"/>
              <a:t>Магнитно-резонансная томография</a:t>
            </a:r>
            <a:r>
              <a:rPr lang="ru-RU" dirty="0"/>
              <a:t/>
            </a:r>
            <a:br>
              <a:rPr lang="ru-RU" dirty="0"/>
            </a:br>
            <a:endParaRPr lang="ru-RU" dirty="0"/>
          </a:p>
        </p:txBody>
      </p:sp>
    </p:spTree>
    <p:extLst>
      <p:ext uri="{BB962C8B-B14F-4D97-AF65-F5344CB8AC3E}">
        <p14:creationId xmlns:p14="http://schemas.microsoft.com/office/powerpoint/2010/main" xmlns="" val="18709255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Lenovo\Desktop\mrt-diagnostika-legkih.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99592" y="2492896"/>
            <a:ext cx="7344816" cy="409005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087593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fontScale="62500" lnSpcReduction="20000"/>
          </a:bodyPr>
          <a:lstStyle/>
          <a:p>
            <a:r>
              <a:rPr lang="ru-RU" dirty="0" smtClean="0">
                <a:latin typeface="Times New Roman" panose="02020603050405020304" pitchFamily="18" charset="0"/>
                <a:cs typeface="Times New Roman" panose="02020603050405020304" pitchFamily="18" charset="0"/>
              </a:rPr>
              <a:t>Рентгеноскопия </a:t>
            </a:r>
            <a:r>
              <a:rPr lang="ru-RU" dirty="0">
                <a:latin typeface="Times New Roman" panose="02020603050405020304" pitchFamily="18" charset="0"/>
                <a:cs typeface="Times New Roman" panose="02020603050405020304" pitchFamily="18" charset="0"/>
              </a:rPr>
              <a:t>легких применяется для дифференциальной диагностики жидкости в плевральной полости и старых плевральных наслоений, изучения дыхательной функции легких при подозрении на небольшую опухоль бронха, при выполнении прицельных рентгеновских снимков для оценки тонкой внутренней макроструктуры очага, особенно при его пристеночной локализации. Недостаток метода - значительная лучевая нагрузка на пациента, которая зависит от ряда факторов (типа аппарата, опыта врача-рентгенолога, тяжести состояния пациента) и может достигать 10-15 Р на кожу. Для снижения лучевых нагрузок на пациента и персонал необходимо использование рентгенодиагностических аппаратов, оборудованных цифровыми усилителями рентгеновского изображения. Усилители рентгеновского изображения УРИ-612, производимые НИПК “Электрон”, используются для оснащения новых рентгенодиагностических комплексов и для модернизации уже эксплуатируемых. Абсолютное показание для рентгеноскопии – изучение вентиляции легких при подозрении на малую опухоль бронха по данным обзорной рентгенографии. Рентгеноскопия для определения жидкости вытесняется ультразвуковым сканированием, для изучения тонкой структуры – РКТ.</a:t>
            </a:r>
          </a:p>
          <a:p>
            <a:endParaRPr lang="ru-RU" dirty="0"/>
          </a:p>
        </p:txBody>
      </p:sp>
      <p:sp>
        <p:nvSpPr>
          <p:cNvPr id="3" name="Заголовок 2"/>
          <p:cNvSpPr>
            <a:spLocks noGrp="1"/>
          </p:cNvSpPr>
          <p:nvPr>
            <p:ph type="title"/>
          </p:nvPr>
        </p:nvSpPr>
        <p:spPr>
          <a:xfrm>
            <a:off x="457200" y="692696"/>
            <a:ext cx="8229600" cy="898360"/>
          </a:xfrm>
        </p:spPr>
        <p:txBody>
          <a:bodyPr>
            <a:normAutofit fontScale="90000"/>
          </a:bodyPr>
          <a:lstStyle/>
          <a:p>
            <a:r>
              <a:rPr lang="ru-RU" b="1" i="1" dirty="0"/>
              <a:t>Рентгеноскопия легких</a:t>
            </a:r>
            <a:r>
              <a:rPr lang="ru-RU" dirty="0"/>
              <a:t/>
            </a:r>
            <a:br>
              <a:rPr lang="ru-RU" dirty="0"/>
            </a:br>
            <a:endParaRPr lang="ru-RU" dirty="0"/>
          </a:p>
        </p:txBody>
      </p:sp>
    </p:spTree>
    <p:extLst>
      <p:ext uri="{BB962C8B-B14F-4D97-AF65-F5344CB8AC3E}">
        <p14:creationId xmlns:p14="http://schemas.microsoft.com/office/powerpoint/2010/main" xmlns="" val="472095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Lenovo\Desktop\556.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23728" y="692696"/>
            <a:ext cx="4680520" cy="559756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0188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fontScale="70000" lnSpcReduction="20000"/>
          </a:bodyPr>
          <a:lstStyle/>
          <a:p>
            <a:r>
              <a:rPr lang="ru-RU" dirty="0" smtClean="0">
                <a:latin typeface="Times New Roman" panose="02020603050405020304" pitchFamily="18" charset="0"/>
                <a:cs typeface="Times New Roman" panose="02020603050405020304" pitchFamily="18" charset="0"/>
              </a:rPr>
              <a:t>УЗИ </a:t>
            </a:r>
            <a:r>
              <a:rPr lang="ru-RU" dirty="0">
                <a:latin typeface="Times New Roman" panose="02020603050405020304" pitchFamily="18" charset="0"/>
                <a:cs typeface="Times New Roman" panose="02020603050405020304" pitchFamily="18" charset="0"/>
              </a:rPr>
              <a:t>легких и органов средостения прочно вошло в повседневную практику. Показания к использованию метода определяют данные рентгенографии. Абсолютными являются: наличие жидкости в плевральной полости; расположенные пристеночно, над диафрагмой образования в легких, средостении; необходимость уточнения состояния лимфатических узлов по ходу крупных сосудов средостения, надключичных и подмышечных.</a:t>
            </a:r>
          </a:p>
          <a:p>
            <a:r>
              <a:rPr lang="ru-RU" dirty="0">
                <a:latin typeface="Times New Roman" panose="02020603050405020304" pitchFamily="18" charset="0"/>
                <a:cs typeface="Times New Roman" panose="02020603050405020304" pitchFamily="18" charset="0"/>
              </a:rPr>
              <a:t>УЗИ органов брюшной полости, малого таза, щитовидной и молочной желез в значительной мере облегчает понимание природы очаговых изменений в легких и лимфоузлах средостения. При раке легкого </a:t>
            </a:r>
            <a:r>
              <a:rPr lang="ru-RU" dirty="0" err="1">
                <a:latin typeface="Times New Roman" panose="02020603050405020304" pitchFamily="18" charset="0"/>
                <a:cs typeface="Times New Roman" panose="02020603050405020304" pitchFamily="18" charset="0"/>
              </a:rPr>
              <a:t>сонография</a:t>
            </a:r>
            <a:r>
              <a:rPr lang="ru-RU" dirty="0">
                <a:latin typeface="Times New Roman" panose="02020603050405020304" pitchFamily="18" charset="0"/>
                <a:cs typeface="Times New Roman" panose="02020603050405020304" pitchFamily="18" charset="0"/>
              </a:rPr>
              <a:t> - метод выбора в уточнении распространения опухоли на плевральные листки, грудную стенку. УЗИ - золотой стандарт в </a:t>
            </a:r>
            <a:r>
              <a:rPr lang="ru-RU" dirty="0" err="1">
                <a:latin typeface="Times New Roman" panose="02020603050405020304" pitchFamily="18" charset="0"/>
                <a:cs typeface="Times New Roman" panose="02020603050405020304" pitchFamily="18" charset="0"/>
              </a:rPr>
              <a:t>диагностикеизменений</a:t>
            </a:r>
            <a:r>
              <a:rPr lang="ru-RU" dirty="0">
                <a:latin typeface="Times New Roman" panose="02020603050405020304" pitchFamily="18" charset="0"/>
                <a:cs typeface="Times New Roman" panose="02020603050405020304" pitchFamily="18" charset="0"/>
              </a:rPr>
              <a:t> кистозного характера, малоинвазивного лечения кист перикарда, средостения и другой локализации. Метод следует шире использовать в педиатрии для </a:t>
            </a:r>
            <a:r>
              <a:rPr lang="ru-RU" dirty="0" err="1">
                <a:latin typeface="Times New Roman" panose="02020603050405020304" pitchFamily="18" charset="0"/>
                <a:cs typeface="Times New Roman" panose="02020603050405020304" pitchFamily="18" charset="0"/>
              </a:rPr>
              <a:t>мониторирования</a:t>
            </a:r>
            <a:r>
              <a:rPr lang="ru-RU" dirty="0">
                <a:latin typeface="Times New Roman" panose="02020603050405020304" pitchFamily="18" charset="0"/>
                <a:cs typeface="Times New Roman" panose="02020603050405020304" pitchFamily="18" charset="0"/>
              </a:rPr>
              <a:t> пневмоний.</a:t>
            </a:r>
          </a:p>
          <a:p>
            <a:endParaRPr lang="ru-RU" dirty="0"/>
          </a:p>
        </p:txBody>
      </p:sp>
      <p:sp>
        <p:nvSpPr>
          <p:cNvPr id="3" name="Заголовок 2"/>
          <p:cNvSpPr>
            <a:spLocks noGrp="1"/>
          </p:cNvSpPr>
          <p:nvPr>
            <p:ph type="title"/>
          </p:nvPr>
        </p:nvSpPr>
        <p:spPr>
          <a:xfrm>
            <a:off x="457200" y="548680"/>
            <a:ext cx="8229600" cy="1042376"/>
          </a:xfrm>
        </p:spPr>
        <p:txBody>
          <a:bodyPr>
            <a:normAutofit fontScale="90000"/>
          </a:bodyPr>
          <a:lstStyle/>
          <a:p>
            <a:r>
              <a:rPr lang="ru-RU" b="1" i="1" dirty="0"/>
              <a:t>Ультразвуковое исследование</a:t>
            </a:r>
            <a:r>
              <a:rPr lang="ru-RU" dirty="0"/>
              <a:t/>
            </a:r>
            <a:br>
              <a:rPr lang="ru-RU" dirty="0"/>
            </a:br>
            <a:endParaRPr lang="ru-RU" dirty="0"/>
          </a:p>
        </p:txBody>
      </p:sp>
    </p:spTree>
    <p:extLst>
      <p:ext uri="{BB962C8B-B14F-4D97-AF65-F5344CB8AC3E}">
        <p14:creationId xmlns:p14="http://schemas.microsoft.com/office/powerpoint/2010/main" xmlns="" val="9585523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Lenovo\Desktop\th.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439863" y="1772816"/>
            <a:ext cx="5724425" cy="467809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9863305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fontScale="70000" lnSpcReduction="20000"/>
          </a:bodyPr>
          <a:lstStyle/>
          <a:p>
            <a:r>
              <a:rPr lang="ru-RU" dirty="0" smtClean="0">
                <a:latin typeface="Times New Roman" panose="02020603050405020304" pitchFamily="18" charset="0"/>
                <a:cs typeface="Times New Roman" panose="02020603050405020304" pitchFamily="18" charset="0"/>
              </a:rPr>
              <a:t>Тактика </a:t>
            </a:r>
            <a:r>
              <a:rPr lang="ru-RU" dirty="0">
                <a:latin typeface="Times New Roman" panose="02020603050405020304" pitchFamily="18" charset="0"/>
                <a:cs typeface="Times New Roman" panose="02020603050405020304" pitchFamily="18" charset="0"/>
              </a:rPr>
              <a:t>и методика выполнения бронхографии коренным образом изменились с внедрением бронхоскопии. </a:t>
            </a:r>
            <a:r>
              <a:rPr lang="ru-RU" dirty="0" err="1">
                <a:latin typeface="Times New Roman" panose="02020603050405020304" pitchFamily="18" charset="0"/>
                <a:cs typeface="Times New Roman" panose="02020603050405020304" pitchFamily="18" charset="0"/>
              </a:rPr>
              <a:t>Трансназальная</a:t>
            </a:r>
            <a:r>
              <a:rPr lang="ru-RU" dirty="0">
                <a:latin typeface="Times New Roman" panose="02020603050405020304" pitchFamily="18" charset="0"/>
                <a:cs typeface="Times New Roman" panose="02020603050405020304" pitchFamily="18" charset="0"/>
              </a:rPr>
              <a:t> катетеризация одного из главных бронхов с введением масляных контрастных веществ ушла в прошлое. Оптимально совмещать бронхоскопию с бронхографией через </a:t>
            </a:r>
            <a:r>
              <a:rPr lang="ru-RU" dirty="0" err="1">
                <a:latin typeface="Times New Roman" panose="02020603050405020304" pitchFamily="18" charset="0"/>
                <a:cs typeface="Times New Roman" panose="02020603050405020304" pitchFamily="18" charset="0"/>
              </a:rPr>
              <a:t>фиброскоп</a:t>
            </a:r>
            <a:r>
              <a:rPr lang="ru-RU" dirty="0">
                <a:latin typeface="Times New Roman" panose="02020603050405020304" pitchFamily="18" charset="0"/>
                <a:cs typeface="Times New Roman" panose="02020603050405020304" pitchFamily="18" charset="0"/>
              </a:rPr>
              <a:t> с введением 20 мл 76% </a:t>
            </a:r>
            <a:r>
              <a:rPr lang="ru-RU" dirty="0" err="1">
                <a:latin typeface="Times New Roman" panose="02020603050405020304" pitchFamily="18" charset="0"/>
                <a:cs typeface="Times New Roman" panose="02020603050405020304" pitchFamily="18" charset="0"/>
              </a:rPr>
              <a:t>урографина</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верографина</a:t>
            </a:r>
            <a:r>
              <a:rPr lang="ru-RU" dirty="0">
                <a:latin typeface="Times New Roman" panose="02020603050405020304" pitchFamily="18" charset="0"/>
                <a:cs typeface="Times New Roman" panose="02020603050405020304" pitchFamily="18" charset="0"/>
              </a:rPr>
              <a:t> или другого водорастворимого контрастного вещества. При этом контрастное вещество прицельно вводится в долевой или сегментарный бронх зоны интереса. Низкая вязкость водорастворимых веществ обеспечивает их проникновение вплоть до бронхиол. Контрастные вещества всасываются через слизистую бронха, в течение 5-10 с исчезая из его просвета. Этого времени достаточно для выполнения рентгеновского снимка и визуализации макроструктуры бронхов изучаемой области. Сочетанный анализ визуальной и другой информации, полученной в процессе бронхоскопии с бронхографией, повышает чувствительность, точность и специфичность методик.</a:t>
            </a:r>
          </a:p>
          <a:p>
            <a:endParaRPr lang="ru-RU" dirty="0"/>
          </a:p>
        </p:txBody>
      </p:sp>
      <p:sp>
        <p:nvSpPr>
          <p:cNvPr id="3" name="Заголовок 2"/>
          <p:cNvSpPr>
            <a:spLocks noGrp="1"/>
          </p:cNvSpPr>
          <p:nvPr>
            <p:ph type="title"/>
          </p:nvPr>
        </p:nvSpPr>
        <p:spPr>
          <a:xfrm>
            <a:off x="539552" y="620688"/>
            <a:ext cx="8229600" cy="1252728"/>
          </a:xfrm>
        </p:spPr>
        <p:txBody>
          <a:bodyPr>
            <a:normAutofit fontScale="90000"/>
          </a:bodyPr>
          <a:lstStyle/>
          <a:p>
            <a:r>
              <a:rPr lang="ru-RU" b="1" i="1" dirty="0"/>
              <a:t>Бронхография</a:t>
            </a:r>
            <a:r>
              <a:rPr lang="ru-RU" dirty="0"/>
              <a:t/>
            </a:r>
            <a:br>
              <a:rPr lang="ru-RU" dirty="0"/>
            </a:br>
            <a:endParaRPr lang="ru-RU" dirty="0"/>
          </a:p>
        </p:txBody>
      </p:sp>
    </p:spTree>
    <p:extLst>
      <p:ext uri="{BB962C8B-B14F-4D97-AF65-F5344CB8AC3E}">
        <p14:creationId xmlns:p14="http://schemas.microsoft.com/office/powerpoint/2010/main" xmlns="" val="922972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Lenovo\Desktop\bronhografiya_tuberkulez.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27584" y="1844824"/>
            <a:ext cx="7560840" cy="471971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7646730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fontScale="85000" lnSpcReduction="20000"/>
          </a:bodyPr>
          <a:lstStyle/>
          <a:p>
            <a:r>
              <a:rPr lang="ru-RU" dirty="0" err="1" smtClean="0">
                <a:latin typeface="Times New Roman" panose="02020603050405020304" pitchFamily="18" charset="0"/>
                <a:cs typeface="Times New Roman" panose="02020603050405020304" pitchFamily="18" charset="0"/>
              </a:rPr>
              <a:t>Радионуклидные</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методы исследования макроструктуры легких в связи с внедрением в клиническую практику РКТ стали применять более избирательно. Показание к использованию </a:t>
            </a:r>
            <a:r>
              <a:rPr lang="ru-RU" dirty="0" err="1">
                <a:latin typeface="Times New Roman" panose="02020603050405020304" pitchFamily="18" charset="0"/>
                <a:cs typeface="Times New Roman" panose="02020603050405020304" pitchFamily="18" charset="0"/>
              </a:rPr>
              <a:t>сцинтиграфии</a:t>
            </a:r>
            <a:r>
              <a:rPr lang="ru-RU" dirty="0">
                <a:latin typeface="Times New Roman" panose="02020603050405020304" pitchFamily="18" charset="0"/>
                <a:cs typeface="Times New Roman" panose="02020603050405020304" pitchFamily="18" charset="0"/>
              </a:rPr>
              <a:t> с технецием - подозрение на тромбоэмболию легочной артерии. </a:t>
            </a:r>
            <a:r>
              <a:rPr lang="ru-RU" dirty="0" err="1">
                <a:latin typeface="Times New Roman" panose="02020603050405020304" pitchFamily="18" charset="0"/>
                <a:cs typeface="Times New Roman" panose="02020603050405020304" pitchFamily="18" charset="0"/>
              </a:rPr>
              <a:t>Сцинтиграфия</a:t>
            </a:r>
            <a:r>
              <a:rPr lang="ru-RU" dirty="0">
                <a:latin typeface="Times New Roman" panose="02020603050405020304" pitchFamily="18" charset="0"/>
                <a:cs typeface="Times New Roman" panose="02020603050405020304" pitchFamily="18" charset="0"/>
              </a:rPr>
              <a:t> с галлием - один из способов уточнения природы очагового образования в легких: повышенное накопление радионуклида в очаге в сочетании с данными традиционной рентгенографии, РКТ с высокой степенью вероятности могут указывать на злокачественность образования. Применение </a:t>
            </a:r>
            <a:r>
              <a:rPr lang="ru-RU" dirty="0" err="1">
                <a:latin typeface="Times New Roman" panose="02020603050405020304" pitchFamily="18" charset="0"/>
                <a:cs typeface="Times New Roman" panose="02020603050405020304" pitchFamily="18" charset="0"/>
              </a:rPr>
              <a:t>радионуклидных</a:t>
            </a:r>
            <a:r>
              <a:rPr lang="ru-RU" dirty="0">
                <a:latin typeface="Times New Roman" panose="02020603050405020304" pitchFamily="18" charset="0"/>
                <a:cs typeface="Times New Roman" panose="02020603050405020304" pitchFamily="18" charset="0"/>
              </a:rPr>
              <a:t> исследований в пульмонологии в настоящее время ограничено из-за дороговизны изотопов, трудности их получения, сужения показаний к их применению.</a:t>
            </a:r>
          </a:p>
          <a:p>
            <a:endParaRPr lang="ru-RU" dirty="0"/>
          </a:p>
        </p:txBody>
      </p:sp>
      <p:sp>
        <p:nvSpPr>
          <p:cNvPr id="3" name="Заголовок 2"/>
          <p:cNvSpPr>
            <a:spLocks noGrp="1"/>
          </p:cNvSpPr>
          <p:nvPr>
            <p:ph type="title"/>
          </p:nvPr>
        </p:nvSpPr>
        <p:spPr>
          <a:xfrm>
            <a:off x="457200" y="764704"/>
            <a:ext cx="8229600" cy="826352"/>
          </a:xfrm>
        </p:spPr>
        <p:txBody>
          <a:bodyPr>
            <a:normAutofit fontScale="90000"/>
          </a:bodyPr>
          <a:lstStyle/>
          <a:p>
            <a:r>
              <a:rPr lang="ru-RU" b="1" i="1" dirty="0" err="1"/>
              <a:t>Радионуклидные</a:t>
            </a:r>
            <a:r>
              <a:rPr lang="ru-RU" b="1" i="1" dirty="0"/>
              <a:t> методы</a:t>
            </a:r>
            <a:r>
              <a:rPr lang="ru-RU" dirty="0"/>
              <a:t/>
            </a:r>
            <a:br>
              <a:rPr lang="ru-RU" dirty="0"/>
            </a:br>
            <a:endParaRPr lang="ru-RU" dirty="0"/>
          </a:p>
        </p:txBody>
      </p:sp>
    </p:spTree>
    <p:extLst>
      <p:ext uri="{BB962C8B-B14F-4D97-AF65-F5344CB8AC3E}">
        <p14:creationId xmlns:p14="http://schemas.microsoft.com/office/powerpoint/2010/main" xmlns="" val="20695243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404664"/>
            <a:ext cx="7772400" cy="1524000"/>
          </a:xfrm>
        </p:spPr>
        <p:txBody>
          <a:bodyPr/>
          <a:lstStyle/>
          <a:p>
            <a:r>
              <a:rPr lang="ru-RU" dirty="0" smtClean="0"/>
              <a:t>План.</a:t>
            </a:r>
            <a:endParaRPr lang="ru-RU" dirty="0"/>
          </a:p>
        </p:txBody>
      </p:sp>
      <p:sp>
        <p:nvSpPr>
          <p:cNvPr id="3" name="Текст 2"/>
          <p:cNvSpPr>
            <a:spLocks noGrp="1"/>
          </p:cNvSpPr>
          <p:nvPr>
            <p:ph type="body" idx="1"/>
          </p:nvPr>
        </p:nvSpPr>
        <p:spPr>
          <a:xfrm>
            <a:off x="395536" y="2060848"/>
            <a:ext cx="6417734" cy="3600400"/>
          </a:xfrm>
        </p:spPr>
        <p:txBody>
          <a:bodyPr>
            <a:normAutofit lnSpcReduction="10000"/>
          </a:bodyPr>
          <a:lstStyle/>
          <a:p>
            <a:pPr algn="l"/>
            <a:r>
              <a:rPr lang="ru-RU" dirty="0" smtClean="0">
                <a:solidFill>
                  <a:schemeClr val="tx1"/>
                </a:solidFill>
                <a:latin typeface="Times New Roman" panose="02020603050405020304" pitchFamily="18" charset="0"/>
                <a:cs typeface="Times New Roman" panose="02020603050405020304" pitchFamily="18" charset="0"/>
              </a:rPr>
              <a:t>Введение.</a:t>
            </a:r>
          </a:p>
          <a:p>
            <a:pPr algn="l"/>
            <a:r>
              <a:rPr lang="ru-RU" dirty="0">
                <a:solidFill>
                  <a:schemeClr val="tx1"/>
                </a:solidFill>
                <a:latin typeface="Times New Roman" panose="02020603050405020304" pitchFamily="18" charset="0"/>
                <a:cs typeface="Times New Roman" panose="02020603050405020304" pitchFamily="18" charset="0"/>
              </a:rPr>
              <a:t>Симптомы заболеваний дыхательной </a:t>
            </a:r>
            <a:r>
              <a:rPr lang="ru-RU" dirty="0" smtClean="0">
                <a:solidFill>
                  <a:schemeClr val="tx1"/>
                </a:solidFill>
                <a:latin typeface="Times New Roman" panose="02020603050405020304" pitchFamily="18" charset="0"/>
                <a:cs typeface="Times New Roman" panose="02020603050405020304" pitchFamily="18" charset="0"/>
              </a:rPr>
              <a:t>системы.</a:t>
            </a:r>
          </a:p>
          <a:p>
            <a:pPr algn="l"/>
            <a:r>
              <a:rPr lang="ru-RU" dirty="0">
                <a:solidFill>
                  <a:schemeClr val="tx1"/>
                </a:solidFill>
                <a:latin typeface="Times New Roman" panose="02020603050405020304" pitchFamily="18" charset="0"/>
                <a:cs typeface="Times New Roman" panose="02020603050405020304" pitchFamily="18" charset="0"/>
              </a:rPr>
              <a:t>Диагностика заболеваний ДС</a:t>
            </a:r>
            <a:r>
              <a:rPr lang="ru-RU" dirty="0" smtClean="0">
                <a:solidFill>
                  <a:schemeClr val="tx1"/>
                </a:solidFill>
                <a:latin typeface="Times New Roman" panose="02020603050405020304" pitchFamily="18" charset="0"/>
                <a:cs typeface="Times New Roman" panose="02020603050405020304" pitchFamily="18" charset="0"/>
              </a:rPr>
              <a:t>.</a:t>
            </a:r>
          </a:p>
          <a:p>
            <a:pPr algn="l"/>
            <a:r>
              <a:rPr lang="ru-RU" dirty="0" smtClean="0">
                <a:solidFill>
                  <a:schemeClr val="tx1"/>
                </a:solidFill>
                <a:latin typeface="Times New Roman" panose="02020603050405020304" pitchFamily="18" charset="0"/>
                <a:cs typeface="Times New Roman" panose="02020603050405020304" pitchFamily="18" charset="0"/>
              </a:rPr>
              <a:t>  Рентгенография </a:t>
            </a:r>
            <a:r>
              <a:rPr lang="ru-RU" dirty="0">
                <a:solidFill>
                  <a:schemeClr val="tx1"/>
                </a:solidFill>
                <a:latin typeface="Times New Roman" panose="02020603050405020304" pitchFamily="18" charset="0"/>
                <a:cs typeface="Times New Roman" panose="02020603050405020304" pitchFamily="18" charset="0"/>
              </a:rPr>
              <a:t>и продольная </a:t>
            </a:r>
            <a:r>
              <a:rPr lang="ru-RU" dirty="0" smtClean="0">
                <a:solidFill>
                  <a:schemeClr val="tx1"/>
                </a:solidFill>
                <a:latin typeface="Times New Roman" panose="02020603050405020304" pitchFamily="18" charset="0"/>
                <a:cs typeface="Times New Roman" panose="02020603050405020304" pitchFamily="18" charset="0"/>
              </a:rPr>
              <a:t>томография.</a:t>
            </a:r>
          </a:p>
          <a:p>
            <a:pPr algn="l"/>
            <a:r>
              <a:rPr lang="ru-RU" dirty="0" smtClean="0">
                <a:solidFill>
                  <a:schemeClr val="tx1"/>
                </a:solidFill>
                <a:latin typeface="Times New Roman" panose="02020603050405020304" pitchFamily="18" charset="0"/>
                <a:cs typeface="Times New Roman" panose="02020603050405020304" pitchFamily="18" charset="0"/>
              </a:rPr>
              <a:t>  Магнитно-резонансная томография.</a:t>
            </a:r>
          </a:p>
          <a:p>
            <a:pPr algn="l"/>
            <a:r>
              <a:rPr lang="ru-RU" dirty="0" smtClean="0">
                <a:solidFill>
                  <a:schemeClr val="tx1"/>
                </a:solidFill>
                <a:latin typeface="Times New Roman" panose="02020603050405020304" pitchFamily="18" charset="0"/>
                <a:cs typeface="Times New Roman" panose="02020603050405020304" pitchFamily="18" charset="0"/>
              </a:rPr>
              <a:t>  Рентгеноскопия легких.</a:t>
            </a:r>
          </a:p>
          <a:p>
            <a:pPr algn="l"/>
            <a:r>
              <a:rPr lang="ru-RU" dirty="0" smtClean="0">
                <a:solidFill>
                  <a:schemeClr val="tx1"/>
                </a:solidFill>
                <a:latin typeface="Times New Roman" panose="02020603050405020304" pitchFamily="18" charset="0"/>
                <a:cs typeface="Times New Roman" panose="02020603050405020304" pitchFamily="18" charset="0"/>
              </a:rPr>
              <a:t>  Ультразвуковое исследование.</a:t>
            </a:r>
          </a:p>
          <a:p>
            <a:pPr algn="l"/>
            <a:r>
              <a:rPr lang="ru-RU" dirty="0" smtClean="0">
                <a:solidFill>
                  <a:schemeClr val="tx1"/>
                </a:solidFill>
                <a:latin typeface="Times New Roman" panose="02020603050405020304" pitchFamily="18" charset="0"/>
                <a:cs typeface="Times New Roman" panose="02020603050405020304" pitchFamily="18" charset="0"/>
              </a:rPr>
              <a:t>  Бронхография.</a:t>
            </a:r>
            <a:r>
              <a:rPr lang="ru-RU" dirty="0">
                <a:solidFill>
                  <a:schemeClr val="tx1"/>
                </a:solidFill>
              </a:rPr>
              <a:t/>
            </a:r>
            <a:br>
              <a:rPr lang="ru-RU" dirty="0">
                <a:solidFill>
                  <a:schemeClr val="tx1"/>
                </a:solidFill>
              </a:rPr>
            </a:br>
            <a:r>
              <a:rPr lang="ru-RU" dirty="0" smtClean="0">
                <a:solidFill>
                  <a:schemeClr val="tx1"/>
                </a:solidFill>
                <a:latin typeface="Times New Roman" panose="02020603050405020304" pitchFamily="18" charset="0"/>
                <a:cs typeface="Times New Roman" panose="02020603050405020304" pitchFamily="18" charset="0"/>
              </a:rPr>
              <a:t>Заключение.</a:t>
            </a:r>
          </a:p>
          <a:p>
            <a:pPr algn="l"/>
            <a:r>
              <a:rPr lang="ru-RU" dirty="0" smtClean="0">
                <a:solidFill>
                  <a:schemeClr val="tx1"/>
                </a:solidFill>
                <a:latin typeface="Times New Roman" panose="02020603050405020304" pitchFamily="18" charset="0"/>
                <a:cs typeface="Times New Roman" panose="02020603050405020304" pitchFamily="18" charset="0"/>
              </a:rPr>
              <a:t>Список литературы.</a:t>
            </a:r>
            <a:endParaRPr lang="ru-RU" dirty="0">
              <a:solidFill>
                <a:schemeClr val="tx1"/>
              </a:solidFill>
              <a:latin typeface="Times New Roman" panose="02020603050405020304" pitchFamily="18" charset="0"/>
              <a:cs typeface="Times New Roman" panose="02020603050405020304" pitchFamily="18" charset="0"/>
            </a:endParaRPr>
          </a:p>
          <a:p>
            <a:pPr algn="l"/>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094541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Lenovo\Desktop\ris_6_0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11560" y="1844824"/>
            <a:ext cx="7992888" cy="457727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701693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755576" y="1844824"/>
            <a:ext cx="7588365" cy="3849877"/>
          </a:xfrm>
        </p:spPr>
        <p:txBody>
          <a:bodyPr>
            <a:noAutofit/>
          </a:bodyPr>
          <a:lstStyle/>
          <a:p>
            <a:r>
              <a:rPr lang="ru-RU" sz="1600" dirty="0"/>
              <a:t>Таким образом, медицинская визуализация располагает широким набором методик для выявления, локализации, уточнения природы патологического очага, динамики его развития. Алгоритм обследования конкретного пациента следует определять диагносту после анализа данных обычной рентгенографии и клинико-лабораторных данных</a:t>
            </a:r>
            <a:r>
              <a:rPr lang="ru-RU" sz="1600" dirty="0" smtClean="0"/>
              <a:t>.</a:t>
            </a:r>
            <a:r>
              <a:rPr lang="ru-RU" sz="1600" dirty="0"/>
              <a:t> С</a:t>
            </a:r>
            <a:r>
              <a:rPr lang="ru-RU" sz="1600" dirty="0" smtClean="0"/>
              <a:t>очетанный </a:t>
            </a:r>
            <a:r>
              <a:rPr lang="ru-RU" sz="1600" dirty="0"/>
              <a:t>анализ данных рентгенографии и РКТ при очаговом образовании в легких взаимно дополняют друг друга как в плане трактовки природы образования, так и распространенности, если оно злокачественное. Следует подчеркнуть, что если </a:t>
            </a:r>
            <a:r>
              <a:rPr lang="ru-RU" sz="1600" dirty="0" err="1"/>
              <a:t>рентгеномакроструктурные</a:t>
            </a:r>
            <a:r>
              <a:rPr lang="ru-RU" sz="1600" dirty="0"/>
              <a:t> признаки злокачественности давно изучены и отработаны, то РКТ-признаки требуют еще своего осмысления. Это актуально в свете постоянно совершенствующейся техники, появлении “спиральной” РКТ, дающей высокое разрешение, более тонкую картину очаговых изменений, выявляющую очажки размером 2-3 мм. В этой ситуации остро встал вопрос о нозологической их оценке, когда имеется очаг, подозрительный на рак легкого. При проведении </a:t>
            </a:r>
            <a:r>
              <a:rPr lang="ru-RU" sz="1600" dirty="0" err="1"/>
              <a:t>скрининговой</a:t>
            </a:r>
            <a:r>
              <a:rPr lang="ru-RU" sz="1600" dirty="0"/>
              <a:t> высокоразрешающей РКТ у курящих пациентов у 30-40% из них выявляются мелкоочаговые легочные </a:t>
            </a:r>
            <a:r>
              <a:rPr lang="ru-RU" sz="1600" dirty="0" err="1"/>
              <a:t>субплевральные</a:t>
            </a:r>
            <a:r>
              <a:rPr lang="ru-RU" sz="1600" dirty="0"/>
              <a:t> уплотнения, нозологическая трактовка которых без РКТ-мониторинга невозможна. РКТ-мониторинг “малых” изменений легочной ткани в ближайшее время станет мировой </a:t>
            </a:r>
            <a:r>
              <a:rPr lang="ru-RU" sz="1600" dirty="0" smtClean="0"/>
              <a:t>проблемой.</a:t>
            </a:r>
            <a:endParaRPr lang="ru-RU" sz="1600" dirty="0"/>
          </a:p>
        </p:txBody>
      </p:sp>
      <p:sp>
        <p:nvSpPr>
          <p:cNvPr id="3" name="Заголовок 2"/>
          <p:cNvSpPr>
            <a:spLocks noGrp="1"/>
          </p:cNvSpPr>
          <p:nvPr>
            <p:ph type="title"/>
          </p:nvPr>
        </p:nvSpPr>
        <p:spPr/>
        <p:txBody>
          <a:bodyPr/>
          <a:lstStyle/>
          <a:p>
            <a:r>
              <a:rPr lang="ru-RU" dirty="0" smtClean="0"/>
              <a:t>Заключение.</a:t>
            </a:r>
            <a:endParaRPr lang="ru-RU" dirty="0"/>
          </a:p>
        </p:txBody>
      </p:sp>
    </p:spTree>
    <p:extLst>
      <p:ext uri="{BB962C8B-B14F-4D97-AF65-F5344CB8AC3E}">
        <p14:creationId xmlns:p14="http://schemas.microsoft.com/office/powerpoint/2010/main" xmlns="" val="8954788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fontScale="70000" lnSpcReduction="20000"/>
          </a:bodyPr>
          <a:lstStyle/>
          <a:p>
            <a:r>
              <a:rPr lang="ru-RU" dirty="0"/>
              <a:t>1. Дмитриева Л.И., Шмелев Е.И., Степанян И.Е. и др. Принципы лучевой диагностики интерстициальных </a:t>
            </a:r>
            <a:r>
              <a:rPr lang="ru-RU" b="1" dirty="0"/>
              <a:t>заболеваний</a:t>
            </a:r>
            <a:r>
              <a:rPr lang="ru-RU" dirty="0"/>
              <a:t> легких. Пульмонология,1999; 4: 11-16.</a:t>
            </a:r>
          </a:p>
          <a:p>
            <a:r>
              <a:rPr lang="ru-RU" dirty="0"/>
              <a:t>2. Котляров П.М., </a:t>
            </a:r>
            <a:r>
              <a:rPr lang="ru-RU" dirty="0" err="1"/>
              <a:t>Гамова</a:t>
            </a:r>
            <a:r>
              <a:rPr lang="ru-RU" dirty="0"/>
              <a:t>, </a:t>
            </a:r>
            <a:r>
              <a:rPr lang="ru-RU" dirty="0" err="1"/>
              <a:t>Нуднов</a:t>
            </a:r>
            <a:r>
              <a:rPr lang="ru-RU" dirty="0"/>
              <a:t> Н.В., Кошелева Н.В. и др. Магнитно-резонансная томография в визуализации органов дыхания, средостения и при некоторых патологических состояниях. Пульмонология, 1999; 4: 26-30.</a:t>
            </a:r>
          </a:p>
          <a:p>
            <a:r>
              <a:rPr lang="ru-RU" dirty="0"/>
              <a:t>3. Котляров П.М. Лучевая диагностика острых пневмоний. </a:t>
            </a:r>
            <a:r>
              <a:rPr lang="fr-FR" dirty="0"/>
              <a:t>Materia medica, 1995;4: 19-26.</a:t>
            </a:r>
          </a:p>
          <a:p>
            <a:r>
              <a:rPr lang="fr-FR" dirty="0"/>
              <a:t>4. </a:t>
            </a:r>
            <a:r>
              <a:rPr lang="ru-RU" dirty="0" err="1"/>
              <a:t>Розенштраух</a:t>
            </a:r>
            <a:r>
              <a:rPr lang="ru-RU" dirty="0"/>
              <a:t> Л.С., Рыбакова Н.И., </a:t>
            </a:r>
            <a:r>
              <a:rPr lang="ru-RU" dirty="0" err="1"/>
              <a:t>Виннер</a:t>
            </a:r>
            <a:r>
              <a:rPr lang="ru-RU" dirty="0"/>
              <a:t> М.Г. Рентгенодиагностика заболеваний органов дыхания. М., Медицина, 1987.</a:t>
            </a:r>
          </a:p>
          <a:p>
            <a:r>
              <a:rPr lang="ru-RU" dirty="0"/>
              <a:t>5. </a:t>
            </a:r>
            <a:r>
              <a:rPr lang="fr-FR" dirty="0"/>
              <a:t>Burgener F.A., Kormano Martti. Differential diagnosis in computered tomografhy. New York, Thieme med. publ. inc., 1996, 184-254.</a:t>
            </a:r>
          </a:p>
          <a:p>
            <a:endParaRPr lang="ru-RU" dirty="0"/>
          </a:p>
        </p:txBody>
      </p:sp>
      <p:sp>
        <p:nvSpPr>
          <p:cNvPr id="3" name="Заголовок 2"/>
          <p:cNvSpPr>
            <a:spLocks noGrp="1"/>
          </p:cNvSpPr>
          <p:nvPr>
            <p:ph type="title"/>
          </p:nvPr>
        </p:nvSpPr>
        <p:spPr/>
        <p:txBody>
          <a:bodyPr/>
          <a:lstStyle/>
          <a:p>
            <a:r>
              <a:rPr lang="ru-RU" dirty="0" smtClean="0"/>
              <a:t>Список литературы.</a:t>
            </a:r>
            <a:endParaRPr lang="ru-RU" dirty="0"/>
          </a:p>
        </p:txBody>
      </p:sp>
    </p:spTree>
    <p:extLst>
      <p:ext uri="{BB962C8B-B14F-4D97-AF65-F5344CB8AC3E}">
        <p14:creationId xmlns:p14="http://schemas.microsoft.com/office/powerpoint/2010/main" xmlns="" val="39077742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23528" y="2126197"/>
            <a:ext cx="4752528" cy="4731803"/>
          </a:xfrm>
        </p:spPr>
        <p:txBody>
          <a:bodyPr>
            <a:normAutofit fontScale="92500" lnSpcReduction="10000"/>
          </a:bodyPr>
          <a:lstStyle/>
          <a:p>
            <a:pPr marL="0" indent="0">
              <a:buNone/>
            </a:pPr>
            <a:r>
              <a:rPr lang="ru-RU" dirty="0"/>
              <a:t>Д</a:t>
            </a:r>
            <a:r>
              <a:rPr lang="ru-RU" dirty="0" smtClean="0"/>
              <a:t>ыхательная </a:t>
            </a:r>
            <a:r>
              <a:rPr lang="ru-RU" dirty="0"/>
              <a:t>система участвует в таких важных функциях, </a:t>
            </a:r>
            <a:r>
              <a:rPr lang="ru-RU" dirty="0" smtClean="0"/>
              <a:t>как дыхание, </a:t>
            </a:r>
            <a:r>
              <a:rPr lang="ru-RU" dirty="0"/>
              <a:t>терморегуляция, голосообразование, обоняние, увлажнение вдыхаемого воздуха. Лёгочная ткань также играет важную роль в таких процессах как: синтез гормонов, водно-солевой и липидный обмен. В обильно развитой сосудистой системе лёгких происходит депонирование крови. Дыхательная система также обеспечивает механическую и иммунную защиту от факторов внешней среды.</a:t>
            </a:r>
          </a:p>
        </p:txBody>
      </p:sp>
      <p:sp>
        <p:nvSpPr>
          <p:cNvPr id="3" name="Заголовок 2"/>
          <p:cNvSpPr>
            <a:spLocks noGrp="1"/>
          </p:cNvSpPr>
          <p:nvPr>
            <p:ph type="title"/>
          </p:nvPr>
        </p:nvSpPr>
        <p:spPr/>
        <p:txBody>
          <a:bodyPr/>
          <a:lstStyle/>
          <a:p>
            <a:r>
              <a:rPr lang="ru-RU" dirty="0" smtClean="0"/>
              <a:t>Введение.</a:t>
            </a:r>
            <a:endParaRPr lang="ru-RU" dirty="0"/>
          </a:p>
        </p:txBody>
      </p:sp>
      <p:pic>
        <p:nvPicPr>
          <p:cNvPr id="1026" name="Picture 2" descr="C:\Users\Lenovo\Desktop\dikhatelnay-sistema-gl.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64088" y="2684920"/>
            <a:ext cx="3229112" cy="396371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7597325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dirty="0" smtClean="0"/>
              <a:t>Постоянный </a:t>
            </a:r>
            <a:r>
              <a:rPr lang="ru-RU" dirty="0"/>
              <a:t>насморк или заложенность носа</a:t>
            </a:r>
          </a:p>
          <a:p>
            <a:r>
              <a:rPr lang="ru-RU" dirty="0" smtClean="0"/>
              <a:t>Затруднение </a:t>
            </a:r>
            <a:r>
              <a:rPr lang="ru-RU" dirty="0"/>
              <a:t>глотания</a:t>
            </a:r>
            <a:r>
              <a:rPr lang="ru-RU" dirty="0" smtClean="0"/>
              <a:t>, боль </a:t>
            </a:r>
            <a:r>
              <a:rPr lang="ru-RU" dirty="0"/>
              <a:t>в горле</a:t>
            </a:r>
          </a:p>
          <a:p>
            <a:r>
              <a:rPr lang="ru-RU" dirty="0"/>
              <a:t>Нарушение голоса</a:t>
            </a:r>
          </a:p>
          <a:p>
            <a:r>
              <a:rPr lang="ru-RU" dirty="0"/>
              <a:t>Боль в спине при вдохе или выдохе</a:t>
            </a:r>
          </a:p>
          <a:p>
            <a:pPr marL="0" indent="0">
              <a:buNone/>
            </a:pPr>
            <a:endParaRPr lang="ru-RU" dirty="0"/>
          </a:p>
        </p:txBody>
      </p:sp>
      <p:sp>
        <p:nvSpPr>
          <p:cNvPr id="3" name="Заголовок 2"/>
          <p:cNvSpPr>
            <a:spLocks noGrp="1"/>
          </p:cNvSpPr>
          <p:nvPr>
            <p:ph type="title"/>
          </p:nvPr>
        </p:nvSpPr>
        <p:spPr>
          <a:xfrm>
            <a:off x="395536" y="548680"/>
            <a:ext cx="8229600" cy="1252728"/>
          </a:xfrm>
        </p:spPr>
        <p:txBody>
          <a:bodyPr>
            <a:normAutofit fontScale="90000"/>
          </a:bodyPr>
          <a:lstStyle/>
          <a:p>
            <a:r>
              <a:rPr lang="ru-RU" b="1" dirty="0"/>
              <a:t>Симптомы </a:t>
            </a:r>
            <a:r>
              <a:rPr lang="ru-RU" b="1" dirty="0" smtClean="0"/>
              <a:t>заболеваний дыхательной системы:</a:t>
            </a:r>
            <a:r>
              <a:rPr lang="ru-RU" dirty="0"/>
              <a:t/>
            </a:r>
            <a:br>
              <a:rPr lang="ru-RU" dirty="0"/>
            </a:br>
            <a:endParaRPr lang="ru-RU" dirty="0"/>
          </a:p>
        </p:txBody>
      </p:sp>
    </p:spTree>
    <p:extLst>
      <p:ext uri="{BB962C8B-B14F-4D97-AF65-F5344CB8AC3E}">
        <p14:creationId xmlns:p14="http://schemas.microsoft.com/office/powerpoint/2010/main" xmlns="" val="23292975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611560" y="2564904"/>
            <a:ext cx="7804389" cy="3849877"/>
          </a:xfrm>
        </p:spPr>
        <p:txBody>
          <a:bodyPr>
            <a:normAutofit/>
          </a:bodyPr>
          <a:lstStyle/>
          <a:p>
            <a:pPr marL="0" indent="0">
              <a:buNone/>
            </a:pPr>
            <a:r>
              <a:rPr lang="ru-RU" sz="1600" dirty="0">
                <a:latin typeface="Times New Roman" panose="02020603050405020304" pitchFamily="18" charset="0"/>
                <a:cs typeface="Times New Roman" panose="02020603050405020304" pitchFamily="18" charset="0"/>
              </a:rPr>
              <a:t>Диагностика многих заболеваний бронхолегочной системы основывается на рентгенографии, рентгеновской компьютерной томографии (РКТ), ультразвуковом исследовании (УЗИ), магнитно-резонансной томографии (МРТ) грудной </a:t>
            </a:r>
            <a:r>
              <a:rPr lang="ru-RU" sz="1600" dirty="0" smtClean="0">
                <a:latin typeface="Times New Roman" panose="02020603050405020304" pitchFamily="18" charset="0"/>
                <a:cs typeface="Times New Roman" panose="02020603050405020304" pitchFamily="18" charset="0"/>
              </a:rPr>
              <a:t>клетки.</a:t>
            </a:r>
            <a:r>
              <a:rPr lang="ru-RU" sz="1600" dirty="0">
                <a:latin typeface="Times New Roman" panose="02020603050405020304" pitchFamily="18" charset="0"/>
                <a:cs typeface="Times New Roman" panose="02020603050405020304" pitchFamily="18" charset="0"/>
              </a:rPr>
              <a:t> Методы медицинской визуализации (лучевой диагностики), несмотря на различные способы получения изображения, отражают макроструктуру и анатомо-топографические особенности органов дыхания. Сочетанный анализ их данных дает возможность повысить чувствительность и специфичность каждого из них, перейти от вероятностного к нозологическому диагнозу. Нами проведен анализ данных, полученных при исследовании более 4000 больных пневмонией различной этиологии, хронической </a:t>
            </a:r>
            <a:r>
              <a:rPr lang="ru-RU" sz="1600" dirty="0" err="1">
                <a:latin typeface="Times New Roman" panose="02020603050405020304" pitchFamily="18" charset="0"/>
                <a:cs typeface="Times New Roman" panose="02020603050405020304" pitchFamily="18" charset="0"/>
              </a:rPr>
              <a:t>обструктивной</a:t>
            </a:r>
            <a:r>
              <a:rPr lang="ru-RU" sz="1600" dirty="0">
                <a:latin typeface="Times New Roman" panose="02020603050405020304" pitchFamily="18" charset="0"/>
                <a:cs typeface="Times New Roman" panose="02020603050405020304" pitchFamily="18" charset="0"/>
              </a:rPr>
              <a:t> болезнью легких (ХОБЛ), туберкулезом, раком легкого. Рентгенография и РКТ - наиболее часто применяемые методы медицинской визуализации при патологии органов дыхания. Частота использования продольной </a:t>
            </a:r>
            <a:r>
              <a:rPr lang="ru-RU" sz="1600" dirty="0" err="1">
                <a:latin typeface="Times New Roman" panose="02020603050405020304" pitchFamily="18" charset="0"/>
                <a:cs typeface="Times New Roman" panose="02020603050405020304" pitchFamily="18" charset="0"/>
              </a:rPr>
              <a:t>томо</a:t>
            </a:r>
            <a:r>
              <a:rPr lang="ru-RU" sz="1600" dirty="0">
                <a:latin typeface="Times New Roman" panose="02020603050405020304" pitchFamily="18" charset="0"/>
                <a:cs typeface="Times New Roman" panose="02020603050405020304" pitchFamily="18" charset="0"/>
              </a:rPr>
              <a:t>- и </a:t>
            </a:r>
            <a:r>
              <a:rPr lang="ru-RU" sz="1600" dirty="0" err="1">
                <a:latin typeface="Times New Roman" panose="02020603050405020304" pitchFamily="18" charset="0"/>
                <a:cs typeface="Times New Roman" panose="02020603050405020304" pitchFamily="18" charset="0"/>
              </a:rPr>
              <a:t>зонографии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ангиопульмонографии</a:t>
            </a:r>
            <a:r>
              <a:rPr lang="ru-RU" sz="1600" dirty="0">
                <a:latin typeface="Times New Roman" panose="02020603050405020304" pitchFamily="18" charset="0"/>
                <a:cs typeface="Times New Roman" panose="02020603050405020304" pitchFamily="18" charset="0"/>
              </a:rPr>
              <a:t> с внедрением в клиническую практику РКТ уменьшилась.</a:t>
            </a:r>
          </a:p>
        </p:txBody>
      </p:sp>
      <p:sp>
        <p:nvSpPr>
          <p:cNvPr id="3" name="Заголовок 2"/>
          <p:cNvSpPr>
            <a:spLocks noGrp="1"/>
          </p:cNvSpPr>
          <p:nvPr>
            <p:ph type="title"/>
          </p:nvPr>
        </p:nvSpPr>
        <p:spPr/>
        <p:txBody>
          <a:bodyPr/>
          <a:lstStyle/>
          <a:p>
            <a:r>
              <a:rPr lang="ru-RU" dirty="0" smtClean="0"/>
              <a:t>Диагностика заболеваний ДС.</a:t>
            </a:r>
            <a:endParaRPr lang="ru-RU" dirty="0"/>
          </a:p>
        </p:txBody>
      </p:sp>
    </p:spTree>
    <p:extLst>
      <p:ext uri="{BB962C8B-B14F-4D97-AF65-F5344CB8AC3E}">
        <p14:creationId xmlns:p14="http://schemas.microsoft.com/office/powerpoint/2010/main" xmlns="" val="33687344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67544" y="2204864"/>
            <a:ext cx="8208911" cy="4320480"/>
          </a:xfrm>
        </p:spPr>
        <p:txBody>
          <a:bodyPr>
            <a:normAutofit fontScale="77500" lnSpcReduction="20000"/>
          </a:bodyPr>
          <a:lstStyle/>
          <a:p>
            <a:pPr marL="0" indent="0">
              <a:buNone/>
            </a:pPr>
            <a:r>
              <a:rPr lang="ru-RU" dirty="0" smtClean="0">
                <a:latin typeface="Times New Roman" panose="02020603050405020304" pitchFamily="18" charset="0"/>
                <a:cs typeface="Times New Roman" panose="02020603050405020304" pitchFamily="18" charset="0"/>
              </a:rPr>
              <a:t>Традиционная </a:t>
            </a:r>
            <a:r>
              <a:rPr lang="ru-RU" dirty="0">
                <a:latin typeface="Times New Roman" panose="02020603050405020304" pitchFamily="18" charset="0"/>
                <a:cs typeface="Times New Roman" panose="02020603050405020304" pitchFamily="18" charset="0"/>
              </a:rPr>
              <a:t>рентгенография грудной клетки остается основным методом первичного обследования органов грудной клетки. Это обусловлено небольшой лучевой нагрузкой на пациента и низкой стоимостью исследования по сравнению с другими методами при довольно высокой информативности. Совершенствуются аппараты для рентгенографии, приборы с цифровой обработкой изображения на порядок снизили дозу облучения, повысив качество изображения, которое стало возможным подвергать компьютерной обработке, хранить в памяти. Отпала необходимость в рентгеновской пленке, архивах. Появилась возможность передачи изображения по кабельным сетям, обработка на мониторе. Следует отметить высокое качество цифровой рентгеновской техники ведущих отечественных производителей, по своим техническим характеристикам не уступающей зарубежным аналогам. Так, цифровые приемники НИПК “Электрон”, устанавливаемые на производимые данной компанией рентгенодиагностические и флюорографические комплексы, обеспечивают разрешение, сравнимое с разрешением рентгеновской пленки: 2,5-2,8 пар линий на мм. Обзорная рентгенография проводится всем пациентам с подозрением на патологию органов дыхания.</a:t>
            </a:r>
          </a:p>
          <a:p>
            <a:endParaRPr lang="ru-RU" b="1" dirty="0"/>
          </a:p>
        </p:txBody>
      </p:sp>
      <p:sp>
        <p:nvSpPr>
          <p:cNvPr id="3" name="Заголовок 2"/>
          <p:cNvSpPr>
            <a:spLocks noGrp="1"/>
          </p:cNvSpPr>
          <p:nvPr>
            <p:ph type="title"/>
          </p:nvPr>
        </p:nvSpPr>
        <p:spPr>
          <a:xfrm>
            <a:off x="467544" y="548680"/>
            <a:ext cx="8229600" cy="1252728"/>
          </a:xfrm>
        </p:spPr>
        <p:txBody>
          <a:bodyPr>
            <a:normAutofit fontScale="90000"/>
          </a:bodyPr>
          <a:lstStyle/>
          <a:p>
            <a:r>
              <a:rPr lang="ru-RU" b="1" i="1" dirty="0"/>
              <a:t>Рентгенография и продольная томография</a:t>
            </a:r>
            <a:r>
              <a:rPr lang="ru-RU" dirty="0"/>
              <a:t/>
            </a:r>
            <a:br>
              <a:rPr lang="ru-RU" dirty="0"/>
            </a:br>
            <a:endParaRPr lang="ru-RU" dirty="0"/>
          </a:p>
        </p:txBody>
      </p:sp>
    </p:spTree>
    <p:extLst>
      <p:ext uri="{BB962C8B-B14F-4D97-AF65-F5344CB8AC3E}">
        <p14:creationId xmlns:p14="http://schemas.microsoft.com/office/powerpoint/2010/main" xmlns="" val="1878305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rmj.ru/data/articles/Image/t9/n5/p199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51520" y="2564904"/>
            <a:ext cx="3816424" cy="399961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pic>
        <p:nvPicPr>
          <p:cNvPr id="2052" name="Picture 4" descr="http://www.rmj.ru/data/articles/Image/t9/n5/p199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692530" y="2564904"/>
            <a:ext cx="4183697" cy="399961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672257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95537" y="908720"/>
            <a:ext cx="7884864" cy="5217443"/>
          </a:xfrm>
        </p:spPr>
        <p:txBody>
          <a:bodyPr>
            <a:normAutofit fontScale="70000" lnSpcReduction="20000"/>
          </a:bodyPr>
          <a:lstStyle/>
          <a:p>
            <a:pPr marL="0" indent="0">
              <a:buNone/>
            </a:pPr>
            <a:r>
              <a:rPr lang="ru-RU" dirty="0">
                <a:latin typeface="Times New Roman" panose="02020603050405020304" pitchFamily="18" charset="0"/>
                <a:cs typeface="Times New Roman" panose="02020603050405020304" pitchFamily="18" charset="0"/>
              </a:rPr>
              <a:t>Благодаря большой разрешающей способности, РКТ значительно потеснила продольную томографию. Тонкие срезы органов грудной клетки, компьютерная обработка информации, выполнение исследования в сжатые сроки (10-20 секунд) устраняют артефакты, связанные с дыханием, передаточной пульсацией и т.д., а возможность контрастного усиления позволяет значительно улучшить качество РКТ-изображения на аппаратах последних поколений. Объемная реконструкция дает представление о бронхолегочной системе в режиме виртуальной реальности. Относительный недостаток РКТ - высокая стоимость исследования по сравнению с обычными рентгеновскими методами. Это ограничивает широкое применение РКТ. Исследования, проведенные в РНЦРР, показали что повреждающий эффект лучевой нагрузки при РКТ значительно ниже, чем при обычной продольной томографии. Абсолютными показаниями для РКТ грудной клетки являются:</a:t>
            </a:r>
          </a:p>
          <a:p>
            <a:r>
              <a:rPr lang="ru-RU" dirty="0"/>
              <a:t>• спонтанные пневмотораксы неясной этиологии;</a:t>
            </a:r>
          </a:p>
          <a:p>
            <a:r>
              <a:rPr lang="ru-RU" dirty="0"/>
              <a:t>• опухоли плевры, плевральные наслоения;</a:t>
            </a:r>
          </a:p>
          <a:p>
            <a:r>
              <a:rPr lang="ru-RU" dirty="0"/>
              <a:t>• уточнение природы и распространенности очаговой патологии легких;</a:t>
            </a:r>
          </a:p>
          <a:p>
            <a:r>
              <a:rPr lang="ru-RU" dirty="0"/>
              <a:t>• изучение состояния лимфатических узлов в средостении, корнях легких;</a:t>
            </a:r>
          </a:p>
          <a:p>
            <a:r>
              <a:rPr lang="ru-RU" dirty="0"/>
              <a:t>• объемные образования в средостении;</a:t>
            </a:r>
          </a:p>
          <a:p>
            <a:r>
              <a:rPr lang="ru-RU" dirty="0"/>
              <a:t>• отсутствие патологических изменений легких, средостения при обычной рентгенографии, при наличии клинико-лабораторных данных за таковую;</a:t>
            </a:r>
          </a:p>
          <a:p>
            <a:r>
              <a:rPr lang="ru-RU" dirty="0"/>
              <a:t>• изучение тонкой макроструктуры легких при хронических процессах.</a:t>
            </a:r>
          </a:p>
          <a:p>
            <a:endParaRPr lang="ru-RU" dirty="0"/>
          </a:p>
        </p:txBody>
      </p:sp>
    </p:spTree>
    <p:extLst>
      <p:ext uri="{BB962C8B-B14F-4D97-AF65-F5344CB8AC3E}">
        <p14:creationId xmlns:p14="http://schemas.microsoft.com/office/powerpoint/2010/main" xmlns="" val="28054048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lnSpcReduction="10000"/>
          </a:bodyPr>
          <a:lstStyle/>
          <a:p>
            <a:r>
              <a:rPr lang="ru-RU" dirty="0"/>
              <a:t> - метод послойного исследования - используется в традиционной рентгенологии у 10-15% пациентов для уточнения данных обзорной рентгенографии о макроструктуре зоны патологических изменений легочной ткани, корней легких, средостения, и на сегодняшний день, учитывая недостаток аппаратов для РКТ в практическом здравоохранении, это основной метод “тонкой” оценки при бронхолегочной патологии при отсутствии РКТ-аппарата.</a:t>
            </a:r>
          </a:p>
          <a:p>
            <a:endParaRPr lang="ru-RU" dirty="0"/>
          </a:p>
        </p:txBody>
      </p:sp>
      <p:sp>
        <p:nvSpPr>
          <p:cNvPr id="3" name="Заголовок 2"/>
          <p:cNvSpPr>
            <a:spLocks noGrp="1"/>
          </p:cNvSpPr>
          <p:nvPr>
            <p:ph type="title"/>
          </p:nvPr>
        </p:nvSpPr>
        <p:spPr/>
        <p:txBody>
          <a:bodyPr/>
          <a:lstStyle/>
          <a:p>
            <a:r>
              <a:rPr lang="ru-RU" dirty="0"/>
              <a:t>Продольная томография легких</a:t>
            </a:r>
          </a:p>
        </p:txBody>
      </p:sp>
    </p:spTree>
    <p:extLst>
      <p:ext uri="{BB962C8B-B14F-4D97-AF65-F5344CB8AC3E}">
        <p14:creationId xmlns:p14="http://schemas.microsoft.com/office/powerpoint/2010/main" xmlns="" val="63464314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41</TotalTime>
  <Words>807</Words>
  <Application>Microsoft Office PowerPoint</Application>
  <PresentationFormat>Экран (4:3)</PresentationFormat>
  <Paragraphs>62</Paragraphs>
  <Slides>22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Волна</vt:lpstr>
      <vt:lpstr>Особенности визуальной диагностики патологий дыхательной системы</vt:lpstr>
      <vt:lpstr>План.</vt:lpstr>
      <vt:lpstr>Введение.</vt:lpstr>
      <vt:lpstr>Симптомы заболеваний дыхательной системы: </vt:lpstr>
      <vt:lpstr>Диагностика заболеваний ДС.</vt:lpstr>
      <vt:lpstr>Рентгенография и продольная томография </vt:lpstr>
      <vt:lpstr>Слайд 7</vt:lpstr>
      <vt:lpstr>Слайд 8</vt:lpstr>
      <vt:lpstr>Продольная томография легких</vt:lpstr>
      <vt:lpstr>Слайд 10</vt:lpstr>
      <vt:lpstr>Магнитно-резонансная томография </vt:lpstr>
      <vt:lpstr>Слайд 12</vt:lpstr>
      <vt:lpstr>Рентгеноскопия легких </vt:lpstr>
      <vt:lpstr>Слайд 14</vt:lpstr>
      <vt:lpstr>Ультразвуковое исследование </vt:lpstr>
      <vt:lpstr>Слайд 16</vt:lpstr>
      <vt:lpstr>Бронхография </vt:lpstr>
      <vt:lpstr>Слайд 18</vt:lpstr>
      <vt:lpstr>Радионуклидные методы </vt:lpstr>
      <vt:lpstr>Слайд 20</vt:lpstr>
      <vt:lpstr>Заключение.</vt:lpstr>
      <vt:lpstr>Список литературы.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Особенности визуальной диагностики патологий дыхательной системы</dc:title>
  <dc:creator>Анастасия</dc:creator>
  <cp:lastModifiedBy>Пользователь</cp:lastModifiedBy>
  <cp:revision>6</cp:revision>
  <dcterms:created xsi:type="dcterms:W3CDTF">2015-10-06T14:29:39Z</dcterms:created>
  <dcterms:modified xsi:type="dcterms:W3CDTF">2015-10-16T11:31:13Z</dcterms:modified>
</cp:coreProperties>
</file>