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936" r:id="rId1"/>
  </p:sldMasterIdLst>
  <p:notesMasterIdLst>
    <p:notesMasterId r:id="rId17"/>
  </p:notesMasterIdLst>
  <p:sldIdLst>
    <p:sldId id="256" r:id="rId2"/>
    <p:sldId id="257" r:id="rId3"/>
    <p:sldId id="260" r:id="rId4"/>
    <p:sldId id="261" r:id="rId5"/>
    <p:sldId id="259" r:id="rId6"/>
    <p:sldId id="258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3EA895-DD60-495A-A293-22439FCF01DF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170EB3B-AB70-49B7-942E-5A1E2C5E2395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170EB3B-AB70-49B7-942E-5A1E2C5E2395}" type="slidenum">
              <a:rPr lang="ru-RU" smtClean="0"/>
              <a:pPr/>
              <a:t>1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0"/>
            <a:ext cx="9143999" cy="513543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355848"/>
            <a:ext cx="8077200" cy="1673352"/>
          </a:xfrm>
        </p:spPr>
        <p:txBody>
          <a:bodyPr vert="horz" lIns="91440" tIns="0" rIns="45720" bIns="0" rtlCol="0" anchor="t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685800" y="1828800"/>
            <a:ext cx="8077200" cy="1499616"/>
          </a:xfrm>
        </p:spPr>
        <p:txBody>
          <a:bodyPr lIns="118872" tIns="0" rIns="45720" bIns="0" anchor="b"/>
          <a:lstStyle>
            <a:lvl1pPr marL="0" indent="0" algn="l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0" y="5128334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invGray">
          <a:xfrm>
            <a:off x="6598920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108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 bwMode="ltGray">
          <a:xfrm>
            <a:off x="6647687" y="0"/>
            <a:ext cx="2514601" cy="685800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274640"/>
            <a:ext cx="19050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04800"/>
            <a:ext cx="60198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40597" y="6377459"/>
            <a:ext cx="383640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252728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 bwMode="ltGray">
          <a:xfrm>
            <a:off x="0" y="1"/>
            <a:ext cx="9144000" cy="2602520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0" y="2602520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49808" y="118872"/>
            <a:ext cx="8013192" cy="1636776"/>
          </a:xfrm>
        </p:spPr>
        <p:txBody>
          <a:bodyPr vert="horz" lIns="91440" tIns="0" rIns="91440" bIns="0" rtlCol="0" anchor="b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lvl1pPr algn="l">
              <a:defRPr sz="47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40664" y="1828800"/>
            <a:ext cx="8022336" cy="685800"/>
          </a:xfrm>
        </p:spPr>
        <p:txBody>
          <a:bodyPr lIns="146304" tIns="0" rIns="45720" bIns="0"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73936"/>
            <a:ext cx="4038600" cy="4623816"/>
          </a:xfrm>
        </p:spPr>
        <p:txBody>
          <a:bodyPr lIns="91440"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73936"/>
            <a:ext cx="4038600" cy="4623816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98987"/>
            <a:ext cx="4040188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449512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698987"/>
            <a:ext cx="4041775" cy="715355"/>
          </a:xfrm>
        </p:spPr>
        <p:txBody>
          <a:bodyPr lIns="146304" anchor="ctr"/>
          <a:lstStyle>
            <a:lvl1pPr marL="0" indent="0">
              <a:buNone/>
              <a:defRPr sz="2300" b="1" cap="all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49512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7838" y="152400"/>
            <a:ext cx="2523744" cy="978408"/>
          </a:xfrm>
        </p:spPr>
        <p:txBody>
          <a:bodyPr vert="horz" lIns="73152" rIns="45720" bIns="0" rtlCol="0" anchor="b">
            <a:normAutofit/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019377" y="1743133"/>
            <a:ext cx="5920641" cy="455888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7838" y="1730018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2" name="Прямоугольник 11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1453896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4592" y="155448"/>
            <a:ext cx="2525150" cy="978408"/>
          </a:xfrm>
        </p:spPr>
        <p:txBody>
          <a:bodyPr lIns="73152" bIns="0" anchor="b">
            <a:sp3d prstMaterial="matte"/>
          </a:bodyPr>
          <a:lstStyle>
            <a:lvl1pPr algn="l">
              <a:defRPr sz="20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903805" y="1484808"/>
            <a:ext cx="6247397" cy="5373192"/>
          </a:xfrm>
          <a:solidFill>
            <a:schemeClr val="bg2">
              <a:shade val="75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  <a:extLst/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64592" y="1728216"/>
            <a:ext cx="2468880" cy="4572000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64592" y="1170432"/>
            <a:ext cx="2523744" cy="201168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Прямоугольник 8"/>
          <p:cNvSpPr/>
          <p:nvPr/>
        </p:nvSpPr>
        <p:spPr bwMode="invGray">
          <a:xfrm>
            <a:off x="2855737" y="0"/>
            <a:ext cx="45720" cy="685800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35808" y="1170432"/>
            <a:ext cx="5193792" cy="201168"/>
          </a:xfrm>
        </p:spPr>
        <p:txBody>
          <a:bodyPr/>
          <a:lstStyle>
            <a:lvl1pPr>
              <a:defRPr>
                <a:solidFill>
                  <a:schemeClr val="bg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339328" y="1170432"/>
            <a:ext cx="733864" cy="201168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оугольник 9"/>
          <p:cNvSpPr/>
          <p:nvPr/>
        </p:nvSpPr>
        <p:spPr bwMode="invGray">
          <a:xfrm>
            <a:off x="0" y="1435895"/>
            <a:ext cx="9144000" cy="45720"/>
          </a:xfrm>
          <a:prstGeom prst="rect">
            <a:avLst/>
          </a:prstGeom>
          <a:solidFill>
            <a:srgbClr val="FFFFFF"/>
          </a:solidFill>
          <a:ln w="48000" cap="flat" cmpd="thickThin" algn="ctr">
            <a:noFill/>
            <a:prstDash val="solid"/>
          </a:ln>
          <a:effectLst>
            <a:outerShdw blurRad="31750" dist="10160" dir="5400000" algn="tl" rotWithShape="0">
              <a:srgbClr val="000000">
                <a:alpha val="60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7" name="Прямоугольник 6"/>
          <p:cNvSpPr/>
          <p:nvPr/>
        </p:nvSpPr>
        <p:spPr bwMode="ltGray">
          <a:xfrm>
            <a:off x="0" y="0"/>
            <a:ext cx="9143999" cy="1433733"/>
          </a:xfrm>
          <a:prstGeom prst="rect">
            <a:avLst/>
          </a:prstGeom>
          <a:solidFill>
            <a:srgbClr val="000000"/>
          </a:solidFill>
          <a:ln w="48000" cap="flat" cmpd="thickThin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51062"/>
          </a:xfrm>
          <a:prstGeom prst="rect">
            <a:avLst/>
          </a:prstGeom>
        </p:spPr>
        <p:txBody>
          <a:bodyPr vert="horz" lIns="91440" rIns="45720" rtlCol="0" anchor="ctr">
            <a:normAutofit/>
            <a:scene3d>
              <a:camera prst="orthographicFront"/>
              <a:lightRig rig="threePt" dir="t">
                <a:rot lat="0" lon="0" rev="4800000"/>
              </a:lightRig>
            </a:scene3d>
            <a:sp3d prstMaterial="matte">
              <a:bevelT w="50800" h="10160"/>
            </a:sp3d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775191"/>
            <a:ext cx="8229600" cy="4625609"/>
          </a:xfrm>
          <a:prstGeom prst="rect">
            <a:avLst/>
          </a:prstGeom>
        </p:spPr>
        <p:txBody>
          <a:bodyPr vert="horz" lIns="54864" tIns="91440" rtlCol="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476999"/>
            <a:ext cx="2133600" cy="274320"/>
          </a:xfrm>
          <a:prstGeom prst="rect">
            <a:avLst/>
          </a:prstGeom>
        </p:spPr>
        <p:txBody>
          <a:bodyPr vert="horz" lIns="109728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/>
              <a:pPr/>
              <a:t>04.03.2014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640596" y="6476999"/>
            <a:ext cx="5507719" cy="274320"/>
          </a:xfrm>
          <a:prstGeom prst="rect">
            <a:avLst/>
          </a:prstGeom>
        </p:spPr>
        <p:txBody>
          <a:bodyPr vert="horz" lIns="45720" rIns="45720" bIns="0" rtlCol="0" anchor="b"/>
          <a:lstStyle>
            <a:lvl1pPr algn="l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204396" y="6476999"/>
            <a:ext cx="733864" cy="274320"/>
          </a:xfrm>
          <a:prstGeom prst="rect">
            <a:avLst/>
          </a:prstGeom>
        </p:spPr>
        <p:txBody>
          <a:bodyPr vert="horz" bIns="0" rtlCol="0" anchor="b"/>
          <a:lstStyle>
            <a:lvl1pPr algn="r" eaLnBrk="1" latinLnBrk="0" hangingPunct="1">
              <a:defRPr kumimoji="0" sz="1200">
                <a:solidFill>
                  <a:schemeClr val="tx1">
                    <a:tint val="95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937" r:id="rId1"/>
    <p:sldLayoutId id="2147483938" r:id="rId2"/>
    <p:sldLayoutId id="2147483939" r:id="rId3"/>
    <p:sldLayoutId id="2147483940" r:id="rId4"/>
    <p:sldLayoutId id="2147483941" r:id="rId5"/>
    <p:sldLayoutId id="2147483942" r:id="rId6"/>
    <p:sldLayoutId id="2147483943" r:id="rId7"/>
    <p:sldLayoutId id="2147483944" r:id="rId8"/>
    <p:sldLayoutId id="2147483945" r:id="rId9"/>
    <p:sldLayoutId id="2147483946" r:id="rId10"/>
    <p:sldLayoutId id="2147483947" r:id="rId11"/>
  </p:sldLayoutIdLst>
  <p:txStyles>
    <p:titleStyle>
      <a:lvl1pPr algn="l" rtl="0" eaLnBrk="1" latinLnBrk="0" hangingPunct="1">
        <a:spcBef>
          <a:spcPct val="0"/>
        </a:spcBef>
        <a:buNone/>
        <a:defRPr kumimoji="0" sz="4500" b="1" kern="1200">
          <a:solidFill>
            <a:schemeClr val="accent1">
              <a:satMod val="150000"/>
            </a:schemeClr>
          </a:solidFill>
          <a:effectLst/>
          <a:latin typeface="+mj-lt"/>
          <a:ea typeface="+mj-ea"/>
          <a:cs typeface="+mj-cs"/>
        </a:defRPr>
      </a:lvl1pPr>
      <a:extLst/>
    </p:titleStyle>
    <p:bodyStyle>
      <a:lvl1pPr marL="438912" indent="-320040" algn="l" rtl="0" eaLnBrk="1" latinLnBrk="0" hangingPunct="1">
        <a:spcBef>
          <a:spcPts val="0"/>
        </a:spcBef>
        <a:buClr>
          <a:schemeClr val="accent1"/>
        </a:buClr>
        <a:buSzPct val="80000"/>
        <a:buFont typeface="Wingdings 2"/>
        <a:buChar char="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31520" indent="-27432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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3"/>
        </a:buClr>
        <a:buFont typeface="Arial"/>
        <a:buChar char="▪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16152" indent="-182880" algn="l" rtl="0" eaLnBrk="1" latinLnBrk="0" hangingPunct="1">
        <a:spcBef>
          <a:spcPct val="20000"/>
        </a:spcBef>
        <a:buClr>
          <a:schemeClr val="accent4"/>
        </a:buClr>
        <a:buFont typeface="Arial"/>
        <a:buChar char="▪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26464" indent="-182880" algn="l" rtl="0" eaLnBrk="1" latinLnBrk="0" hangingPunct="1">
        <a:spcBef>
          <a:spcPct val="20000"/>
        </a:spcBef>
        <a:buClr>
          <a:schemeClr val="accent5"/>
        </a:buClr>
        <a:buFont typeface="Wingdings 3"/>
        <a:buChar char=""/>
        <a:defRPr kumimoji="0" lang="en-US" sz="2000" kern="1200" smtClean="0">
          <a:solidFill>
            <a:schemeClr val="tx1"/>
          </a:solidFill>
          <a:latin typeface="+mn-lt"/>
          <a:ea typeface="+mn-ea"/>
          <a:cs typeface="+mn-cs"/>
        </a:defRPr>
      </a:lvl5pPr>
      <a:lvl6pPr marL="1627632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182880" algn="l" rtl="0" eaLnBrk="1" latinLnBrk="0" hangingPunct="1">
        <a:spcBef>
          <a:spcPct val="20000"/>
        </a:spcBef>
        <a:buClr>
          <a:schemeClr val="accent1"/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029968" indent="-182880" algn="l" rtl="0" eaLnBrk="1" latinLnBrk="0" hangingPunct="1">
        <a:spcBef>
          <a:spcPct val="20000"/>
        </a:spcBef>
        <a:buClr>
          <a:schemeClr val="accent2"/>
        </a:buClr>
        <a:buFont typeface="Wingdings 2" pitchFamily="18" charset="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231136" indent="-182880" algn="l" rtl="0" eaLnBrk="1" latinLnBrk="0" hangingPunct="1">
        <a:spcBef>
          <a:spcPct val="20000"/>
        </a:spcBef>
        <a:buClr>
          <a:schemeClr val="accent3"/>
        </a:buClr>
        <a:buFont typeface="Wingdings 2" pitchFamily="18" charset="2"/>
        <a:buChar char="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1%D0%B0%D0%BB%D0%B5%D1%82" TargetMode="External"/><Relationship Id="rId2" Type="http://schemas.openxmlformats.org/officeDocument/2006/relationships/hyperlink" Target="http://ru.wikipedia.org/wiki/%D0%9E%D0%BF%D0%B5%D1%80%D0%B0" TargetMode="Externa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0%D1%80%D0%B8%D1%8F_%D0%90%D0%BB%D0%B5%D0%BA%D1%81%D0%B0%D0%BD%D0%B4%D1%80%D0%BE%D0%B2%D0%BD%D0%B0_(%D0%B8%D0%BC%D0%BF%D0%B5%D1%80%D0%B0%D1%82%D1%80%D0%B8%D1%86%D0%B0)" TargetMode="External"/><Relationship Id="rId3" Type="http://schemas.openxmlformats.org/officeDocument/2006/relationships/hyperlink" Target="http://ru.wikipedia.org/wiki/1783_%D0%B3%D0%BE%D0%B4" TargetMode="External"/><Relationship Id="rId7" Type="http://schemas.openxmlformats.org/officeDocument/2006/relationships/hyperlink" Target="http://ru.wikipedia.org/wiki/%D0%98%D0%BC%D0%BF%D0%B5%D1%80%D0%B0%D1%82%D0%BE%D1%80%D1%81%D0%BA%D0%B8%D0%B5_%D1%82%D0%B5%D0%B0%D1%82%D1%80%D1%8B_%D0%A0%D0%BE%D1%81%D1%81%D0%B8%D0%B9%D1%81%D0%BA%D0%BE%D0%B9_%D0%B8%D0%BC%D0%BF%D0%B5%D1%80%D0%B8%D0%B8" TargetMode="External"/><Relationship Id="rId2" Type="http://schemas.openxmlformats.org/officeDocument/2006/relationships/hyperlink" Target="http://ru.wikipedia.org/wiki/%D0%98%D1%81%D1%82%D0%BE%D1%80%D0%B8%D1%8F_%D1%82%D0%B5%D0%B0%D1%82%D1%80%D0%B0_%D0%B2_%D0%A0%D0%BE%D1%81%D1%81%D0%B8%D0%B8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A1%D0%B0%D0%BD%D0%BA%D1%82-%D0%9F%D0%B5%D1%82%D0%B5%D1%80%D0%B1%D1%83%D1%80%D0%B3%D1%81%D0%BA%D0%B0%D1%8F_%D0%B3%D0%BE%D1%81%D1%83%D0%B4%D0%B0%D1%80%D1%81%D1%82%D0%B2%D0%B5%D0%BD%D0%BD%D0%B0%D1%8F_%D0%BA%D0%BE%D0%BD%D1%81%D0%B5%D1%80%D0%B2%D0%B0%D1%82%D0%BE%D1%80%D0%B8%D1%8F_%D0%B8%D0%BC%D0%B5%D0%BD%D0%B8_%D0%9D._%D0%90._%D0%A0%D0%B8%D0%BC%D1%81%D0%BA%D0%BE%D0%B3%D0%BE-%D0%9A%D0%BE%D1%80%D1%81%D0%B0%D0%BA%D0%BE%D0%B2%D0%B0" TargetMode="External"/><Relationship Id="rId5" Type="http://schemas.openxmlformats.org/officeDocument/2006/relationships/hyperlink" Target="http://ru.wikipedia.org/wiki/%D0%91%D0%BE%D0%BB%D1%8C%D1%88%D0%BE%D0%B9_%D1%82%D0%B5%D0%B0%D1%82%D1%80_(%D0%A1%D0%B0%D0%BD%D0%BA%D1%82-%D0%9F%D0%B5%D1%82%D0%B5%D1%80%D0%B1%D1%83%D1%80%D0%B3)" TargetMode="External"/><Relationship Id="rId10" Type="http://schemas.openxmlformats.org/officeDocument/2006/relationships/hyperlink" Target="http://ru.wikipedia.org/wiki/%D0%9A%D0%B8%D1%80%D0%BE%D0%B2,_%D0%A1%D0%B5%D1%80%D0%B3%D0%B5%D0%B9_%D0%9C%D0%B8%D1%80%D0%BE%D0%BD%D0%BE%D0%B2%D0%B8%D1%87" TargetMode="External"/><Relationship Id="rId4" Type="http://schemas.openxmlformats.org/officeDocument/2006/relationships/hyperlink" Target="http://ru.wikipedia.org/wiki/%D0%95%D0%BA%D0%B0%D1%82%D0%B5%D1%80%D0%B8%D0%BD%D0%B0_II" TargetMode="External"/><Relationship Id="rId9" Type="http://schemas.openxmlformats.org/officeDocument/2006/relationships/hyperlink" Target="http://ru.wikipedia.org/wiki/12_%D0%B8%D1%8E%D0%BB%D1%8F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hyperlink" Target="http://ru.wikipedia.org/wiki/%D0%9C%D0%B0%D1%80%D0%B8%D1%8F_%D0%90%D0%BB%D0%B5%D0%BA%D1%81%D0%B0%D0%BD%D0%B4%D1%80%D0%BE%D0%B2%D0%BD%D0%B0_(%D0%B8%D0%BC%D0%BF%D0%B5%D1%80%D0%B0%D1%82%D1%80%D0%B8%D1%86%D0%B0)" TargetMode="Externa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8%D1%85%D0%B0%D0%B8%D0%BB_%D0%9F%D0%B0%D0%B2%D0%BB%D0%BE%D0%B2%D0%B8%D1%87" TargetMode="External"/><Relationship Id="rId3" Type="http://schemas.openxmlformats.org/officeDocument/2006/relationships/hyperlink" Target="http://ru.wikipedia.org/wiki/%D0%9F%D0%BB%D0%BE%D1%89%D0%B0%D0%B4%D1%8C_%D0%98%D1%81%D0%BA%D1%83%D1%81%D1%81%D1%82%D0%B2_(%D0%A1%D0%B0%D0%BD%D0%BA%D1%82-%D0%9F%D0%B5%D1%82%D0%B5%D1%80%D0%B1%D1%83%D1%80%D0%B3)" TargetMode="External"/><Relationship Id="rId7" Type="http://schemas.openxmlformats.org/officeDocument/2006/relationships/hyperlink" Target="http://ru.wikipedia.org/wiki/%D0%92%D0%B5%D0%BB%D0%B8%D0%BA%D0%B8%D0%B9_%D0%BA%D0%BD%D1%8F%D0%B7%D1%8C" TargetMode="External"/><Relationship Id="rId2" Type="http://schemas.openxmlformats.org/officeDocument/2006/relationships/hyperlink" Target="http://ru.wikipedia.org/wiki/%D0%A1%D0%B0%D0%BD%D0%BA%D1%82-%D0%9F%D0%B5%D1%82%D0%B5%D1%80%D0%B1%D1%83%D1%80%D0%B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D%D0%B8%D0%BA%D0%BE%D0%BB%D0%B0%D0%B9_I" TargetMode="External"/><Relationship Id="rId5" Type="http://schemas.openxmlformats.org/officeDocument/2006/relationships/hyperlink" Target="http://ru.wikipedia.org/wiki/1833_%D0%B3%D0%BE%D0%B4" TargetMode="External"/><Relationship Id="rId10" Type="http://schemas.openxmlformats.org/officeDocument/2006/relationships/hyperlink" Target="http://ru.wikipedia.org/wiki/%D0%9C%D0%B8%D1%85%D0%B0%D0%B9%D0%BB%D0%BE%D0%B2%D1%81%D0%BA%D0%B8%D0%B9_%D0%B4%D0%B2%D0%BE%D1%80%D0%B5%D1%86" TargetMode="External"/><Relationship Id="rId4" Type="http://schemas.openxmlformats.org/officeDocument/2006/relationships/hyperlink" Target="http://ru.wikipedia.org/wiki/%D0%98%D0%BC%D0%BF%D0%B5%D1%80%D0%B0%D1%82%D0%BE%D1%80%D1%81%D0%BA%D0%B8%D0%B5_%D1%82%D0%B5%D0%B0%D1%82%D1%80%D1%8B_%D0%A0%D0%BE%D1%81%D1%81%D0%B8%D0%B9%D1%81%D0%BA%D0%BE%D0%B9_%D0%B8%D0%BC%D0%BF%D0%B5%D1%80%D0%B8%D0%B8" TargetMode="External"/><Relationship Id="rId9" Type="http://schemas.openxmlformats.org/officeDocument/2006/relationships/hyperlink" Target="http://ru.wikipedia.org/wiki/%D0%9F%D0%B0%D0%B2%D0%B5%D0%BB_I" TargetMode="Externa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3%D0%BE%D1%81%D1%83%D0%B4%D0%B0%D1%80%D1%81%D1%82%D0%B2%D0%B5%D0%BD%D0%BD%D1%8B%D0%B9_%D0%AD%D1%80%D0%BC%D0%B8%D1%82%D0%B0%D0%B6" TargetMode="External"/><Relationship Id="rId3" Type="http://schemas.openxmlformats.org/officeDocument/2006/relationships/hyperlink" Target="http://ru.wikipedia.org/wiki/%D0%A2%D0%B5%D0%B0%D1%82%D1%80" TargetMode="External"/><Relationship Id="rId7" Type="http://schemas.openxmlformats.org/officeDocument/2006/relationships/hyperlink" Target="http://ru.wikipedia.org/wiki/%D0%AD%D1%80%D0%BC%D0%B8%D1%82%D0%B0%D0%B6%D0%BD%D1%8B%D0%B9_%D1%82%D0%B5%D0%B0%D1%82%D1%80" TargetMode="External"/><Relationship Id="rId2" Type="http://schemas.openxmlformats.org/officeDocument/2006/relationships/hyperlink" Target="http://ru.wikipedia.org/wiki/%D0%A1%D0%B0%D0%BD%D0%BA%D1%82-%D0%9F%D0%B5%D1%82%D0%B5%D1%80%D0%B1%D1%83%D1%80%D0%B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785_%D0%B3%D0%BE%D0%B4" TargetMode="External"/><Relationship Id="rId5" Type="http://schemas.openxmlformats.org/officeDocument/2006/relationships/hyperlink" Target="http://ru.wikipedia.org/wiki/1756_%D0%B3%D0%BE%D0%B4" TargetMode="External"/><Relationship Id="rId4" Type="http://schemas.openxmlformats.org/officeDocument/2006/relationships/hyperlink" Target="http://ru.wikipedia.org/wiki/%D0%95%D0%BB%D0%B8%D0%B7%D0%B0%D0%B2%D0%B5%D1%82%D0%B0_%D0%9F%D0%B5%D1%82%D1%80%D0%BE%D0%B2%D0%BD%D0%B0" TargetMode="Externa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1759_%D0%B3%D0%BE%D0%B4" TargetMode="External"/><Relationship Id="rId3" Type="http://schemas.openxmlformats.org/officeDocument/2006/relationships/hyperlink" Target="http://ru.wikipedia.org/wiki/%D0%95%D0%BB%D0%B8%D0%B7%D0%B0%D0%B2%D0%B5%D1%82%D0%B0_%D0%9F%D0%B5%D1%82%D1%80%D0%BE%D0%B2%D0%BD%D0%B0" TargetMode="External"/><Relationship Id="rId7" Type="http://schemas.openxmlformats.org/officeDocument/2006/relationships/hyperlink" Target="http://ru.wikipedia.org/wiki/%D0%A1%D1%83%D0%BC%D0%B0%D1%80%D0%BE%D0%BA%D0%BE%D0%B2,_%D0%90%D0%BB%D0%B5%D0%BA%D1%81%D0%B0%D0%BD%D0%B4%D1%80_%D0%9F%D0%B5%D1%82%D1%80%D0%BE%D0%B2%D0%B8%D1%87" TargetMode="External"/><Relationship Id="rId2" Type="http://schemas.openxmlformats.org/officeDocument/2006/relationships/hyperlink" Target="http://ru.wikipedia.org/wiki/%D0%A1%D0%B0%D0%BD%D0%BA%D1%82-%D0%9F%D0%B5%D1%82%D0%B5%D1%80%D0%B1%D1%83%D1%80%D0%B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%D0%92%D0%BE%D0%BB%D0%BA%D0%BE%D0%B2,_%D0%A4%D1%91%D0%B4%D0%BE%D1%80_%D0%93%D1%80%D0%B8%D0%B3%D0%BE%D1%80%D1%8C%D0%B5%D0%B2%D0%B8%D1%87" TargetMode="External"/><Relationship Id="rId5" Type="http://schemas.openxmlformats.org/officeDocument/2006/relationships/hyperlink" Target="http://ru.wikipedia.org/wiki/1756_%D0%B3%D0%BE%D0%B4" TargetMode="External"/><Relationship Id="rId10" Type="http://schemas.openxmlformats.org/officeDocument/2006/relationships/hyperlink" Target="http://ru.wikipedia.org/wiki/%D0%94%D0%BC%D0%B8%D1%82%D1%80%D0%B5%D0%B2%D1%81%D0%BA%D0%B8%D0%B9,_%D0%98%D0%B2%D0%B0%D0%BD_%D0%90%D1%84%D0%B0%D0%BD%D0%B0%D1%81%D1%8C%D0%B5%D0%B2%D0%B8%D1%87" TargetMode="External"/><Relationship Id="rId4" Type="http://schemas.openxmlformats.org/officeDocument/2006/relationships/hyperlink" Target="http://ru.wikipedia.org/wiki/10_%D1%81%D0%B5%D0%BD%D1%82%D1%8F%D0%B1%D1%80%D1%8F" TargetMode="External"/><Relationship Id="rId9" Type="http://schemas.openxmlformats.org/officeDocument/2006/relationships/hyperlink" Target="http://ru.wikipedia.org/wiki/%D0%98%D0%BC%D0%BF%D0%B5%D1%80%D0%B0%D1%82%D0%BE%D1%80%D1%81%D0%BA%D0%B8%D0%B5_%D1%82%D0%B5%D0%B0%D1%82%D1%80%D1%8B_%D0%A0%D0%BE%D1%81%D1%81%D0%B8%D0%B9%D1%81%D0%BA%D0%BE%D0%B9_%D0%B8%D0%BC%D0%BF%D0%B5%D1%80%D0%B8%D0%B8" TargetMode="Externa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2%D0%BE%D0%B2%D1%81%D1%82%D0%BE%D0%BD%D0%BE%D0%B3%D0%BE%D0%B2,_%D0%93%D0%B5%D0%BE%D1%80%D0%B3%D0%B8%D0%B9_%D0%90%D0%BB%D0%B5%D0%BA%D1%81%D0%B0%D0%BD%D0%B4%D1%80%D0%BE%D0%B2%D0%B8%D1%87" TargetMode="External"/><Relationship Id="rId3" Type="http://schemas.openxmlformats.org/officeDocument/2006/relationships/hyperlink" Target="http://ru.wikipedia.org/wiki/1964_%D0%B3%D0%BE%D0%B4_%D0%B2_%D1%82%D0%B5%D0%B0%D1%82%D1%80%D0%B5" TargetMode="External"/><Relationship Id="rId7" Type="http://schemas.openxmlformats.org/officeDocument/2006/relationships/hyperlink" Target="http://ru.wikipedia.org/wiki/%D0%9E%D0%BA%D1%82%D1%8F%D0%B1%D1%80%D1%8C%D1%81%D0%BA%D0%B0%D1%8F_%D1%80%D0%B5%D0%B2%D0%BE%D0%BB%D1%8E%D1%86%D0%B8%D1%8F" TargetMode="External"/><Relationship Id="rId2" Type="http://schemas.openxmlformats.org/officeDocument/2006/relationships/hyperlink" Target="http://ru.wikipedia.org/wiki/1932_%D0%B3%D0%BE%D0%B4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919_%D0%B3%D0%BE%D0%B4_%D0%B2_%D1%82%D0%B5%D0%B0%D1%82%D1%80%D0%B5" TargetMode="External"/><Relationship Id="rId5" Type="http://schemas.openxmlformats.org/officeDocument/2006/relationships/hyperlink" Target="http://ru.wikipedia.org/wiki/%D0%A1%D0%B0%D0%BD%D0%BA%D1%82-%D0%9F%D0%B5%D1%82%D0%B5%D1%80%D0%B1%D1%83%D1%80%D0%B3" TargetMode="External"/><Relationship Id="rId4" Type="http://schemas.openxmlformats.org/officeDocument/2006/relationships/hyperlink" Target="http://ru.wikipedia.org/wiki/1992_%D0%B3%D0%BE%D0%B4_%D0%B2_%D1%82%D0%B5%D0%B0%D1%82%D1%80%D0%B5" TargetMode="Externa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7%D0%B8%D0%BC%D0%BD%D0%B8%D0%B9_%D0%B4%D0%B2%D0%BE%D1%80%D0%B5%D1%86_%D0%9F%D0%B5%D1%82%D1%80%D0%B0_I" TargetMode="External"/><Relationship Id="rId13" Type="http://schemas.openxmlformats.org/officeDocument/2006/relationships/hyperlink" Target="http://ru.wikipedia.org/wiki/%D0%97%D0%B8%D0%BC%D0%BD%D1%8F%D1%8F_%D0%BA%D0%B0%D0%BD%D0%B0%D0%B2%D0%BA%D0%B0" TargetMode="External"/><Relationship Id="rId3" Type="http://schemas.openxmlformats.org/officeDocument/2006/relationships/hyperlink" Target="http://ru.wikipedia.org/wiki/1802_%D0%B3%D0%BE%D0%B4" TargetMode="External"/><Relationship Id="rId7" Type="http://schemas.openxmlformats.org/officeDocument/2006/relationships/hyperlink" Target="http://ru.wikipedia.org/wiki/%D0%AD%D1%80%D0%BC%D0%B8%D1%82%D0%B0%D0%B6%D0%BD%D1%8B%D0%B9_%D1%82%D0%B5%D0%B0%D1%82%D1%80" TargetMode="External"/><Relationship Id="rId12" Type="http://schemas.openxmlformats.org/officeDocument/2006/relationships/hyperlink" Target="http://ru.wikipedia.org/wiki/%D0%9D%D0%B5%D0%B2%D0%B0" TargetMode="External"/><Relationship Id="rId2" Type="http://schemas.openxmlformats.org/officeDocument/2006/relationships/hyperlink" Target="http://ru.wikipedia.org/wiki/%D0%A1%D0%B0%D0%BD%D0%BA%D1%82-%D0%9F%D0%B5%D1%82%D0%B5%D1%80%D0%B1%D1%83%D1%80%D0%B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ru.wikipedia.org/wiki/1785_%D0%B3%D0%BE%D0%B4" TargetMode="External"/><Relationship Id="rId11" Type="http://schemas.openxmlformats.org/officeDocument/2006/relationships/hyperlink" Target="http://ru.wikipedia.org/wiki/%D0%9C%D0%BE%D0%B9%D0%BA%D0%B0_(%D1%80%D0%B5%D0%BA%D0%B0)" TargetMode="External"/><Relationship Id="rId5" Type="http://schemas.openxmlformats.org/officeDocument/2006/relationships/hyperlink" Target="http://ru.wikipedia.org/wiki/%D0%93%D0%BE%D1%81%D1%83%D0%B4%D0%B0%D1%80%D1%81%D1%82%D0%B2%D0%B5%D0%BD%D0%BD%D1%8B%D0%B9_%D0%AD%D1%80%D0%BC%D0%B8%D1%82%D0%B0%D0%B6" TargetMode="External"/><Relationship Id="rId10" Type="http://schemas.openxmlformats.org/officeDocument/2006/relationships/hyperlink" Target="http://ru.wikipedia.org/wiki/%D0%A4%D0%B5%D0%BB%D1%8C%D1%82%D0%B5%D0%BD,_%D0%AE%D1%80%D0%B8%D0%B9_%D0%9C%D0%B0%D1%82%D0%B2%D0%B5%D0%B5%D0%B2%D0%B8%D1%87" TargetMode="External"/><Relationship Id="rId4" Type="http://schemas.openxmlformats.org/officeDocument/2006/relationships/hyperlink" Target="http://ru.wikipedia.org/wiki/%D0%9A%D0%B2%D0%B0%D1%80%D0%B5%D0%BD%D0%B3%D0%B8,_%D0%94%D0%B6%D0%B0%D0%BA%D0%BE%D0%BC%D0%BE" TargetMode="External"/><Relationship Id="rId9" Type="http://schemas.openxmlformats.org/officeDocument/2006/relationships/hyperlink" Target="http://ru.wikipedia.org/wiki/%D0%94%D0%B2%D0%BE%D1%80%D1%86%D0%BE%D0%B2%D0%B0%D1%8F_%D0%BD%D0%B0%D0%B1%D0%B5%D1%80%D0%B5%D0%B6%D0%BD%D0%B0%D1%8F" TargetMode="External"/><Relationship Id="rId14" Type="http://schemas.openxmlformats.org/officeDocument/2006/relationships/hyperlink" Target="http://ru.wikipedia.org/wiki/%D0%91%D0%BE%D0%BB%D1%8C%D1%88%D0%BE%D0%B9_%D0%AD%D1%80%D0%BC%D0%B8%D1%82%D0%B0%D0%B6" TargetMode="Externa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3284984"/>
            <a:ext cx="7342584" cy="1744216"/>
          </a:xfrm>
          <a:ln>
            <a:solidFill>
              <a:schemeClr val="tx1">
                <a:lumMod val="95000"/>
              </a:schemeClr>
            </a:solidFill>
          </a:ln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   Театры Санкт-Петербурга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59632" y="6237312"/>
            <a:ext cx="7406640" cy="456456"/>
          </a:xfrm>
        </p:spPr>
        <p:txBody>
          <a:bodyPr>
            <a:normAutofit/>
          </a:bodyPr>
          <a:lstStyle/>
          <a:p>
            <a:r>
              <a:rPr lang="ru-RU" sz="2000" smtClean="0"/>
              <a:t>                               </a:t>
            </a:r>
            <a:endParaRPr lang="ru-RU" sz="2000" dirty="0"/>
          </a:p>
        </p:txBody>
      </p:sp>
      <p:pic>
        <p:nvPicPr>
          <p:cNvPr id="15364" name="Picture 4" descr="http://www.belcanto.ru/media/images/uploaded/mikhailovsky28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9144000" cy="5105401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  </a:t>
            </a:r>
            <a:r>
              <a:rPr lang="ru-RU" dirty="0" err="1" smtClean="0">
                <a:solidFill>
                  <a:schemeClr val="bg1"/>
                </a:solidFill>
              </a:rPr>
              <a:t>Мариинский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театр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Первым и самым главным театром в современной России сейчас считается </a:t>
            </a:r>
            <a:r>
              <a:rPr lang="ru-RU" dirty="0" err="1" smtClean="0"/>
              <a:t>Мариинский</a:t>
            </a:r>
            <a:r>
              <a:rPr lang="ru-RU" dirty="0" smtClean="0"/>
              <a:t> театр, его руководитель Валерий </a:t>
            </a:r>
            <a:r>
              <a:rPr lang="ru-RU" dirty="0" err="1" smtClean="0"/>
              <a:t>Гергиев</a:t>
            </a:r>
            <a:r>
              <a:rPr lang="ru-RU" dirty="0" smtClean="0"/>
              <a:t> является всемирно известным человеком. Здание театра выполнено с царским размахом и имеет свою давнюю историю.</a:t>
            </a:r>
          </a:p>
          <a:p>
            <a:r>
              <a:rPr lang="ru-RU" b="1" dirty="0" err="1" smtClean="0"/>
              <a:t>Марии́нский</a:t>
            </a:r>
            <a:r>
              <a:rPr lang="ru-RU" b="1" dirty="0" smtClean="0"/>
              <a:t> </a:t>
            </a:r>
            <a:r>
              <a:rPr lang="ru-RU" b="1" dirty="0" err="1" smtClean="0"/>
              <a:t>теа́тр</a:t>
            </a:r>
            <a:r>
              <a:rPr lang="ru-RU" dirty="0" smtClean="0"/>
              <a:t> (с 1935 по 1992 год — </a:t>
            </a:r>
            <a:r>
              <a:rPr lang="ru-RU" b="1" dirty="0" smtClean="0"/>
              <a:t>Ленинградский государственный академический театр оперы и балета имени С. М. Кирова</a:t>
            </a:r>
            <a:r>
              <a:rPr lang="ru-RU" dirty="0" smtClean="0"/>
              <a:t>) — один из известнейших и крупнейших в России и мире театров </a:t>
            </a:r>
            <a:r>
              <a:rPr lang="ru-RU" dirty="0" smtClean="0">
                <a:hlinkClick r:id="rId2" tooltip="Опера"/>
              </a:rPr>
              <a:t>оперы</a:t>
            </a:r>
            <a:r>
              <a:rPr lang="ru-RU" dirty="0" smtClean="0"/>
              <a:t> и </a:t>
            </a:r>
            <a:r>
              <a:rPr lang="ru-RU" dirty="0" smtClean="0">
                <a:hlinkClick r:id="rId3" tooltip="Балет"/>
              </a:rPr>
              <a:t>балета</a:t>
            </a:r>
            <a:r>
              <a:rPr lang="ru-RU" dirty="0" smtClean="0"/>
              <a:t>.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                      </a:t>
            </a:r>
            <a:r>
              <a:rPr lang="ru-RU" dirty="0" smtClean="0">
                <a:solidFill>
                  <a:schemeClr val="bg1"/>
                </a:solidFill>
              </a:rPr>
              <a:t>История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84784"/>
            <a:ext cx="8229600" cy="5373215"/>
          </a:xfrm>
        </p:spPr>
        <p:txBody>
          <a:bodyPr>
            <a:noAutofit/>
          </a:bodyPr>
          <a:lstStyle/>
          <a:p>
            <a:r>
              <a:rPr lang="ru-RU" sz="1600" dirty="0" smtClean="0"/>
              <a:t>Театр ведёт </a:t>
            </a:r>
            <a:r>
              <a:rPr lang="ru-RU" sz="1600" dirty="0" smtClean="0">
                <a:hlinkClick r:id="rId2" tooltip="История театра в России"/>
              </a:rPr>
              <a:t>свою историю</a:t>
            </a:r>
            <a:r>
              <a:rPr lang="ru-RU" sz="1600" dirty="0" smtClean="0"/>
              <a:t> от основанного в </a:t>
            </a:r>
            <a:r>
              <a:rPr lang="ru-RU" sz="1600" dirty="0" smtClean="0">
                <a:hlinkClick r:id="rId3" tooltip="1783 год"/>
              </a:rPr>
              <a:t>1783 году</a:t>
            </a:r>
            <a:r>
              <a:rPr lang="ru-RU" sz="1600" dirty="0" smtClean="0"/>
              <a:t> по приказу императрицы </a:t>
            </a:r>
            <a:r>
              <a:rPr lang="ru-RU" sz="1600" dirty="0" smtClean="0">
                <a:hlinkClick r:id="rId4" tooltip="Екатерина II"/>
              </a:rPr>
              <a:t>Екатерины Великой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5" tooltip="Большой театр (Санкт-Петербург)"/>
              </a:rPr>
              <a:t>Большого театра</a:t>
            </a:r>
            <a:r>
              <a:rPr lang="ru-RU" sz="1600" dirty="0" smtClean="0"/>
              <a:t>, который располагался в здании, позднее перестроенном под </a:t>
            </a:r>
            <a:r>
              <a:rPr lang="ru-RU" sz="1600" dirty="0" smtClean="0">
                <a:hlinkClick r:id="rId6" tooltip="Санкт-Петербургская государственная консерватория имени Н. А. Римского-Корсакова"/>
              </a:rPr>
              <a:t>Санкт-Петербургскую консерваторию</a:t>
            </a:r>
            <a:r>
              <a:rPr lang="ru-RU" sz="1600" dirty="0" smtClean="0"/>
              <a:t>. Входил в состав </a:t>
            </a:r>
            <a:r>
              <a:rPr lang="ru-RU" sz="1600" dirty="0" smtClean="0">
                <a:hlinkClick r:id="rId7" tooltip="Императорские театры Российской империи"/>
              </a:rPr>
              <a:t>Императорских театров России</a:t>
            </a:r>
            <a:r>
              <a:rPr lang="ru-RU" sz="1600" dirty="0" smtClean="0"/>
              <a:t>.</a:t>
            </a:r>
          </a:p>
          <a:p>
            <a:r>
              <a:rPr lang="ru-RU" sz="1600" dirty="0" smtClean="0">
                <a:hlinkClick r:id="rId8" tooltip="Мария Александровна (императрица)"/>
              </a:rPr>
              <a:t>Мария Александровна</a:t>
            </a:r>
            <a:r>
              <a:rPr lang="ru-RU" sz="1600" dirty="0" smtClean="0"/>
              <a:t>, в честь которой назван театр</a:t>
            </a:r>
          </a:p>
          <a:p>
            <a:r>
              <a:rPr lang="ru-RU" sz="1600" dirty="0" smtClean="0">
                <a:hlinkClick r:id="rId9" tooltip="12 июля"/>
              </a:rPr>
              <a:t>12 июля</a:t>
            </a:r>
            <a:r>
              <a:rPr lang="ru-RU" sz="1600" dirty="0" smtClean="0"/>
              <a:t> </a:t>
            </a:r>
            <a:r>
              <a:rPr lang="ru-RU" sz="1600" dirty="0" smtClean="0">
                <a:hlinkClick r:id="rId3" tooltip="1783 год"/>
              </a:rPr>
              <a:t>1783 года</a:t>
            </a:r>
            <a:r>
              <a:rPr lang="ru-RU" sz="1600" dirty="0" smtClean="0"/>
              <a:t> был издан Указ об утверждении театрального комитета «для управления зрелищами и музыкой». 5 октября торжественно открыт Большой Каменный театр на Карусельной площади, от которого ведет отсчет история театра. Позже Карусельная площадь сменила название на Театральную.</a:t>
            </a:r>
          </a:p>
          <a:p>
            <a:r>
              <a:rPr lang="ru-RU" sz="1600" dirty="0" smtClean="0"/>
              <a:t>В 1859 году сгорел расположенный напротив Большого театра Театр-цирк. На его месте архитектор Альберто </a:t>
            </a:r>
            <a:r>
              <a:rPr lang="ru-RU" sz="1600" dirty="0" err="1" smtClean="0"/>
              <a:t>Кавос</a:t>
            </a:r>
            <a:r>
              <a:rPr lang="ru-RU" sz="1600" dirty="0" smtClean="0"/>
              <a:t> построил новый театр, который был назван Мариинским в честь супруги Александра II императрицы </a:t>
            </a:r>
            <a:r>
              <a:rPr lang="ru-RU" sz="1600" dirty="0" smtClean="0">
                <a:hlinkClick r:id="rId8" tooltip="Мария Александровна (императрица)"/>
              </a:rPr>
              <a:t>Марии Александровны</a:t>
            </a:r>
            <a:r>
              <a:rPr lang="ru-RU" sz="1600" dirty="0" smtClean="0"/>
              <a:t>. Первый театральный сезон в новом здании открылся 2 октября 1860 года «Жизнью за царя» Глинки. В 1886 году старое здание театра было перестроено под консерваторию, а репертуар полностью перенесен на сцену </a:t>
            </a:r>
            <a:r>
              <a:rPr lang="ru-RU" sz="1600" dirty="0" err="1" smtClean="0"/>
              <a:t>Мариинского</a:t>
            </a:r>
            <a:r>
              <a:rPr lang="ru-RU" sz="1600" dirty="0" smtClean="0"/>
              <a:t> театра.</a:t>
            </a:r>
          </a:p>
          <a:p>
            <a:r>
              <a:rPr lang="ru-RU" sz="1600" dirty="0" smtClean="0"/>
              <a:t>В 1920 году театр сменил название на "Государственный академический театр оперы и балета (ГАТОБ), с 1935 года ему было присвоено имя </a:t>
            </a:r>
            <a:r>
              <a:rPr lang="ru-RU" sz="1600" dirty="0" smtClean="0">
                <a:hlinkClick r:id="rId10" tooltip="Киров, Сергей Миронович"/>
              </a:rPr>
              <a:t>С. М. Кирова</a:t>
            </a:r>
            <a:r>
              <a:rPr lang="ru-RU" sz="1600" dirty="0" smtClean="0"/>
              <a:t>.</a:t>
            </a:r>
          </a:p>
          <a:p>
            <a:r>
              <a:rPr lang="ru-RU" sz="1600" dirty="0" smtClean="0"/>
              <a:t>В 1988 году после смерти Евгения Мравинского и ухода Юрия </a:t>
            </a:r>
            <a:r>
              <a:rPr lang="ru-RU" sz="1600" dirty="0" err="1" smtClean="0"/>
              <a:t>Темирканова</a:t>
            </a:r>
            <a:r>
              <a:rPr lang="ru-RU" sz="1600" dirty="0" smtClean="0"/>
              <a:t> в филармонию, Валерий </a:t>
            </a:r>
            <a:r>
              <a:rPr lang="ru-RU" sz="1600" dirty="0" err="1" smtClean="0"/>
              <a:t>Гергиев</a:t>
            </a:r>
            <a:r>
              <a:rPr lang="ru-RU" sz="1600" dirty="0" smtClean="0"/>
              <a:t> становится художественным руководителем и главным дирижером </a:t>
            </a:r>
            <a:r>
              <a:rPr lang="ru-RU" sz="1600" dirty="0" err="1" smtClean="0"/>
              <a:t>Мариинского</a:t>
            </a:r>
            <a:r>
              <a:rPr lang="ru-RU" sz="1600" dirty="0" smtClean="0"/>
              <a:t> театра.</a:t>
            </a:r>
          </a:p>
          <a:p>
            <a:r>
              <a:rPr lang="ru-RU" sz="1600" dirty="0" smtClean="0"/>
              <a:t>16 января 1992 года театру было возвращено его историческое название.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916832"/>
          </a:xfrm>
        </p:spPr>
        <p:txBody>
          <a:bodyPr>
            <a:normAutofit fontScale="90000"/>
          </a:bodyPr>
          <a:lstStyle/>
          <a:p>
            <a:r>
              <a:rPr lang="ru-RU" u="sng" dirty="0" smtClean="0">
                <a:hlinkClick r:id="rId2" tooltip="Мария Александровна (императрица)"/>
              </a:rPr>
              <a:t>Мария Александровна</a:t>
            </a:r>
            <a:r>
              <a:rPr lang="ru-RU" dirty="0" smtClean="0">
                <a:solidFill>
                  <a:schemeClr val="bg1"/>
                </a:solidFill>
              </a:rPr>
              <a:t>, в честь которой назван театр.</a:t>
            </a:r>
            <a:br>
              <a:rPr lang="ru-RU" dirty="0" smtClean="0">
                <a:solidFill>
                  <a:schemeClr val="bg1"/>
                </a:solidFill>
              </a:rPr>
            </a:b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21858" name="Picture 2" descr="C:\Users\Home\Desktop\180px-Marie_of_Hesse.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504" y="1700808"/>
            <a:ext cx="3059832" cy="4680520"/>
          </a:xfrm>
          <a:prstGeom prst="rect">
            <a:avLst/>
          </a:prstGeom>
          <a:noFill/>
        </p:spPr>
      </p:pic>
      <p:pic>
        <p:nvPicPr>
          <p:cNvPr id="121859" name="Picture 3" descr="C:\Users\Home\Desktop\98144277_large_4198395_1211173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75856" y="1700808"/>
            <a:ext cx="5688632" cy="468052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            </a:t>
            </a:r>
            <a:r>
              <a:rPr lang="ru-RU" b="0" dirty="0" smtClean="0">
                <a:solidFill>
                  <a:schemeClr val="bg1"/>
                </a:solidFill>
              </a:rPr>
              <a:t>Михайловский</a:t>
            </a:r>
            <a:r>
              <a:rPr lang="ru-RU" b="0" dirty="0" smtClean="0"/>
              <a:t> </a:t>
            </a:r>
            <a:r>
              <a:rPr lang="ru-RU" b="0" dirty="0" smtClean="0">
                <a:solidFill>
                  <a:schemeClr val="bg1"/>
                </a:solidFill>
              </a:rPr>
              <a:t>театр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2882" name="Picture 2" descr="C:\Users\Home\Desktop\800px-Spb_06-2012_MichaelTheatre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12776"/>
            <a:ext cx="9144000" cy="5445224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           </a:t>
            </a:r>
            <a:r>
              <a:rPr lang="ru-RU" b="0" dirty="0" smtClean="0">
                <a:solidFill>
                  <a:schemeClr val="bg1"/>
                </a:solidFill>
              </a:rPr>
              <a:t>Михайловский</a:t>
            </a:r>
            <a:r>
              <a:rPr lang="ru-RU" b="0" dirty="0" smtClean="0"/>
              <a:t> </a:t>
            </a:r>
            <a:r>
              <a:rPr lang="ru-RU" b="0" dirty="0" smtClean="0">
                <a:solidFill>
                  <a:schemeClr val="bg1"/>
                </a:solidFill>
              </a:rPr>
              <a:t>театр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r>
              <a:rPr lang="ru-RU" b="1" dirty="0" smtClean="0"/>
              <a:t>Михайловский театр</a:t>
            </a:r>
            <a:r>
              <a:rPr lang="ru-RU" dirty="0" smtClean="0"/>
              <a:t> — </a:t>
            </a:r>
            <a:r>
              <a:rPr lang="ru-RU" dirty="0" err="1" smtClean="0"/>
              <a:t>театр</a:t>
            </a:r>
            <a:r>
              <a:rPr lang="ru-RU" dirty="0" smtClean="0"/>
              <a:t> оперы и балета в </a:t>
            </a:r>
            <a:r>
              <a:rPr lang="ru-RU" dirty="0" smtClean="0">
                <a:hlinkClick r:id="rId2" tooltip="Санкт-Петербург"/>
              </a:rPr>
              <a:t>Санкт-Петербурге</a:t>
            </a:r>
            <a:r>
              <a:rPr lang="ru-RU" dirty="0" smtClean="0"/>
              <a:t>, располагающийся в историческом здании на </a:t>
            </a:r>
            <a:r>
              <a:rPr lang="ru-RU" u="sng" dirty="0" smtClean="0">
                <a:hlinkClick r:id="rId3" tooltip="Площадь Искусств (Санкт-Петербург)"/>
              </a:rPr>
              <a:t>Площади Искусств (б. Михайловской)</a:t>
            </a:r>
            <a:r>
              <a:rPr lang="ru-RU" dirty="0" smtClean="0"/>
              <a:t>.</a:t>
            </a:r>
          </a:p>
          <a:p>
            <a:r>
              <a:rPr lang="ru-RU" dirty="0" smtClean="0">
                <a:hlinkClick r:id="rId4" tooltip="Императорские театры Российской империи"/>
              </a:rPr>
              <a:t>Императорский</a:t>
            </a:r>
            <a:r>
              <a:rPr lang="ru-RU" dirty="0" smtClean="0"/>
              <a:t> Михайловский театр открылся в </a:t>
            </a:r>
            <a:r>
              <a:rPr lang="ru-RU" dirty="0" smtClean="0">
                <a:hlinkClick r:id="rId5" tooltip="1833 год"/>
              </a:rPr>
              <a:t>1833 году</a:t>
            </a:r>
            <a:r>
              <a:rPr lang="ru-RU" dirty="0" smtClean="0"/>
              <a:t> по указу императора </a:t>
            </a:r>
            <a:r>
              <a:rPr lang="ru-RU" dirty="0" smtClean="0">
                <a:hlinkClick r:id="rId6" tooltip="Николай I"/>
              </a:rPr>
              <a:t>Николая I</a:t>
            </a:r>
            <a:r>
              <a:rPr lang="ru-RU" dirty="0" smtClean="0"/>
              <a:t>.</a:t>
            </a:r>
          </a:p>
          <a:p>
            <a:r>
              <a:rPr lang="ru-RU" dirty="0" smtClean="0"/>
              <a:t>Своим названием театр обязан </a:t>
            </a:r>
            <a:r>
              <a:rPr lang="ru-RU" dirty="0" smtClean="0">
                <a:hlinkClick r:id="rId7" tooltip="Великий князь"/>
              </a:rPr>
              <a:t>великому князю</a:t>
            </a:r>
            <a:r>
              <a:rPr lang="ru-RU" dirty="0" smtClean="0"/>
              <a:t> </a:t>
            </a:r>
            <a:r>
              <a:rPr lang="ru-RU" dirty="0" smtClean="0">
                <a:hlinkClick r:id="rId8" tooltip="Михаил Павлович"/>
              </a:rPr>
              <a:t>Михаилу</a:t>
            </a:r>
            <a:r>
              <a:rPr lang="ru-RU" dirty="0" smtClean="0"/>
              <a:t>, младшему сыну </a:t>
            </a:r>
            <a:r>
              <a:rPr lang="ru-RU" dirty="0" smtClean="0">
                <a:hlinkClick r:id="rId9" tooltip="Павел I"/>
              </a:rPr>
              <a:t>Павла I</a:t>
            </a:r>
            <a:r>
              <a:rPr lang="ru-RU" dirty="0" smtClean="0"/>
              <a:t>: </a:t>
            </a:r>
            <a:r>
              <a:rPr lang="ru-RU" dirty="0" smtClean="0">
                <a:hlinkClick r:id="rId10" tooltip="Михайловский дворец"/>
              </a:rPr>
              <a:t>Михайловский дворец</a:t>
            </a:r>
            <a:r>
              <a:rPr lang="ru-RU" dirty="0" smtClean="0"/>
              <a:t>, расположенный на площади Искусств, служил великому князю резиденцией, а театр стал камерной сценой, принимавшей высокопоставленных гостей из числа императорской семьи и приближённых.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None/>
            </a:pPr>
            <a:r>
              <a:rPr lang="ru-RU" dirty="0" smtClean="0"/>
              <a:t>              </a:t>
            </a:r>
          </a:p>
          <a:p>
            <a:pPr>
              <a:buNone/>
            </a:pPr>
            <a:r>
              <a:rPr lang="ru-RU" dirty="0" smtClean="0"/>
              <a:t>                             </a:t>
            </a:r>
            <a:r>
              <a:rPr lang="en-US" sz="6600" dirty="0" err="1" smtClean="0"/>
              <a:t>koHe</a:t>
            </a:r>
            <a:r>
              <a:rPr lang="ru-RU" sz="6600" dirty="0" smtClean="0"/>
              <a:t>Ц</a:t>
            </a: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pPr>
              <a:buNone/>
            </a:pPr>
            <a:r>
              <a:rPr lang="ru-RU" dirty="0" smtClean="0"/>
              <a:t>                       Спасибо за просмотр 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             </a:t>
            </a:r>
            <a:r>
              <a:rPr lang="ru-RU" dirty="0" smtClean="0">
                <a:solidFill>
                  <a:schemeClr val="bg1"/>
                </a:solidFill>
              </a:rPr>
              <a:t>Санкт-Петербург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dirty="0" smtClean="0"/>
              <a:t>В </a:t>
            </a:r>
            <a:r>
              <a:rPr lang="ru-RU" dirty="0" smtClean="0">
                <a:hlinkClick r:id="rId2" tooltip="Санкт-Петербург"/>
              </a:rPr>
              <a:t>Санкт-Петербурге</a:t>
            </a:r>
            <a:r>
              <a:rPr lang="ru-RU" dirty="0" smtClean="0"/>
              <a:t> насчитывается более 100 </a:t>
            </a:r>
            <a:r>
              <a:rPr lang="ru-RU" dirty="0" smtClean="0">
                <a:hlinkClick r:id="rId3" tooltip="Театр"/>
              </a:rPr>
              <a:t>театров</a:t>
            </a:r>
            <a:r>
              <a:rPr lang="ru-RU" dirty="0" smtClean="0"/>
              <a:t> и театральных коллективов.</a:t>
            </a:r>
          </a:p>
          <a:p>
            <a:r>
              <a:rPr lang="ru-RU" dirty="0" smtClean="0"/>
              <a:t>В Санкт-Петербурге указом императрицы </a:t>
            </a:r>
            <a:r>
              <a:rPr lang="ru-RU" dirty="0" smtClean="0">
                <a:hlinkClick r:id="rId4" tooltip="Елизавета Петровна"/>
              </a:rPr>
              <a:t>Елизаветы Петровны</a:t>
            </a:r>
            <a:r>
              <a:rPr lang="ru-RU" dirty="0" smtClean="0"/>
              <a:t> </a:t>
            </a:r>
            <a:r>
              <a:rPr lang="ru-RU" dirty="0" smtClean="0">
                <a:hlinkClick r:id="rId5" tooltip="1756 год"/>
              </a:rPr>
              <a:t>1756 года</a:t>
            </a:r>
            <a:r>
              <a:rPr lang="ru-RU" dirty="0" smtClean="0"/>
              <a:t> был учреждён первый российский постоянный профессиональный публичный театр «Русский для представления трагедий и комедий театр». В </a:t>
            </a:r>
            <a:r>
              <a:rPr lang="ru-RU" dirty="0" smtClean="0">
                <a:hlinkClick r:id="rId6" tooltip="1785 год"/>
              </a:rPr>
              <a:t>1785 году</a:t>
            </a:r>
            <a:r>
              <a:rPr lang="ru-RU" dirty="0" smtClean="0"/>
              <a:t> был открыт </a:t>
            </a:r>
            <a:r>
              <a:rPr lang="ru-RU" dirty="0" smtClean="0">
                <a:hlinkClick r:id="rId7" tooltip="Эрмитажный театр"/>
              </a:rPr>
              <a:t>Эрмитажный театр</a:t>
            </a:r>
            <a:r>
              <a:rPr lang="ru-RU" dirty="0" smtClean="0"/>
              <a:t> в комплексе </a:t>
            </a:r>
            <a:r>
              <a:rPr lang="ru-RU" dirty="0" smtClean="0">
                <a:hlinkClick r:id="rId8" tooltip="Государственный Эрмитаж"/>
              </a:rPr>
              <a:t>эрмитажных зданий</a:t>
            </a:r>
            <a:r>
              <a:rPr lang="ru-RU" dirty="0" smtClean="0"/>
              <a:t>, это старейшее театральное здание сохранившееся в подлинном виде из ныне существующих в Санкт-Петербурге.</a:t>
            </a:r>
          </a:p>
          <a:p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971600" y="2888516"/>
            <a:ext cx="1872208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 </a:t>
            </a:r>
            <a:endParaRPr lang="ru-RU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     </a:t>
            </a:r>
            <a:r>
              <a:rPr lang="ru-RU" sz="4800" dirty="0" err="1" smtClean="0">
                <a:solidFill>
                  <a:schemeClr val="bg1"/>
                </a:solidFill>
              </a:rPr>
              <a:t>Александри́нский</a:t>
            </a:r>
            <a:r>
              <a:rPr lang="ru-RU" sz="4800" dirty="0" smtClean="0">
                <a:solidFill>
                  <a:schemeClr val="bg1"/>
                </a:solidFill>
              </a:rPr>
              <a:t> театр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17762" name="Picture 2" descr="C:\Users\Home\Desktop\800px-Alexandrinsky_theatre_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0768"/>
            <a:ext cx="9144000" cy="551723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z="4800" dirty="0" smtClean="0"/>
              <a:t>    </a:t>
            </a:r>
            <a:r>
              <a:rPr lang="ru-RU" sz="4800" dirty="0" err="1" smtClean="0">
                <a:solidFill>
                  <a:schemeClr val="bg1"/>
                </a:solidFill>
              </a:rPr>
              <a:t>Александри́нский</a:t>
            </a:r>
            <a:r>
              <a:rPr lang="ru-RU" sz="4800" dirty="0" smtClean="0">
                <a:solidFill>
                  <a:schemeClr val="bg1"/>
                </a:solidFill>
              </a:rPr>
              <a:t> театр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sz="1800" b="1" dirty="0" err="1" smtClean="0"/>
              <a:t>Александри́нский</a:t>
            </a:r>
            <a:r>
              <a:rPr lang="ru-RU" sz="1800" b="1" dirty="0" smtClean="0"/>
              <a:t> театр</a:t>
            </a:r>
            <a:r>
              <a:rPr lang="ru-RU" sz="1800" dirty="0" smtClean="0"/>
              <a:t> (он же </a:t>
            </a:r>
            <a:r>
              <a:rPr lang="ru-RU" sz="1800" b="1" dirty="0" smtClean="0"/>
              <a:t>Российский государственный академический театр драмы им. А. С. Пушкина</a:t>
            </a:r>
            <a:r>
              <a:rPr lang="ru-RU" sz="1800" dirty="0" smtClean="0"/>
              <a:t>) — </a:t>
            </a:r>
            <a:r>
              <a:rPr lang="ru-RU" sz="1800" u="sng" dirty="0" smtClean="0">
                <a:hlinkClick r:id="rId2" tooltip="Санкт-Петербург"/>
              </a:rPr>
              <a:t>Санкт-Петербургский</a:t>
            </a:r>
            <a:r>
              <a:rPr lang="ru-RU" sz="1800" dirty="0" smtClean="0"/>
              <a:t> театр, один из старейших драматических театров России, сохранившихся до нашего времени.</a:t>
            </a:r>
          </a:p>
          <a:p>
            <a:r>
              <a:rPr lang="ru-RU" sz="1800" dirty="0" smtClean="0"/>
              <a:t>Первый постоянный публичный театр в России был основан по указу императрицы </a:t>
            </a:r>
            <a:r>
              <a:rPr lang="ru-RU" sz="1800" dirty="0" smtClean="0">
                <a:hlinkClick r:id="rId3" tooltip="Елизавета Петровна"/>
              </a:rPr>
              <a:t>Елизаветы Петровны</a:t>
            </a:r>
            <a:r>
              <a:rPr lang="ru-RU" sz="1800" dirty="0" smtClean="0"/>
              <a:t> 30 августа (</a:t>
            </a:r>
            <a:r>
              <a:rPr lang="ru-RU" sz="1800" dirty="0" smtClean="0">
                <a:hlinkClick r:id="rId4" tooltip="10 сентября"/>
              </a:rPr>
              <a:t>10 сентября</a:t>
            </a:r>
            <a:r>
              <a:rPr lang="ru-RU" sz="1800" dirty="0" smtClean="0"/>
              <a:t>) </a:t>
            </a:r>
            <a:r>
              <a:rPr lang="ru-RU" sz="1800" dirty="0" smtClean="0">
                <a:hlinkClick r:id="rId5" tooltip="1756 год"/>
              </a:rPr>
              <a:t>1756</a:t>
            </a:r>
            <a:r>
              <a:rPr lang="ru-RU" sz="1800" dirty="0" smtClean="0"/>
              <a:t>, первоначальное название — «Русский для представлений трагедий и комедий театр». Труппу возглавил </a:t>
            </a:r>
            <a:r>
              <a:rPr lang="ru-RU" sz="1800" dirty="0" smtClean="0">
                <a:hlinkClick r:id="rId6" tooltip="Волков, Фёдор Григорьевич"/>
              </a:rPr>
              <a:t>«отец русского театра» Фёдор Волков</a:t>
            </a:r>
            <a:r>
              <a:rPr lang="ru-RU" sz="1800" dirty="0" smtClean="0"/>
              <a:t>, директором театра стал </a:t>
            </a:r>
            <a:r>
              <a:rPr lang="ru-RU" sz="1800" dirty="0" smtClean="0">
                <a:hlinkClick r:id="rId7" tooltip="Сумароков, Александр Петрович"/>
              </a:rPr>
              <a:t>драматург А. П. Сумароков</a:t>
            </a:r>
            <a:r>
              <a:rPr lang="ru-RU" sz="1800" dirty="0" smtClean="0"/>
              <a:t>. </a:t>
            </a:r>
          </a:p>
          <a:p>
            <a:r>
              <a:rPr lang="ru-RU" sz="1800" dirty="0" smtClean="0"/>
              <a:t>С </a:t>
            </a:r>
            <a:r>
              <a:rPr lang="ru-RU" sz="1800" dirty="0" smtClean="0">
                <a:hlinkClick r:id="rId8" tooltip="1759 год"/>
              </a:rPr>
              <a:t>1759 года</a:t>
            </a:r>
            <a:r>
              <a:rPr lang="ru-RU" sz="1800" dirty="0" smtClean="0"/>
              <a:t> театр получил статус </a:t>
            </a:r>
            <a:r>
              <a:rPr lang="ru-RU" sz="1800" dirty="0" smtClean="0">
                <a:hlinkClick r:id="rId9" tooltip="Императорские театры Российской империи"/>
              </a:rPr>
              <a:t>придворного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С 1763 года, по причине смерти Волкова, во главе труппы становится старейший русский актёр </a:t>
            </a:r>
            <a:r>
              <a:rPr lang="ru-RU" sz="1800" dirty="0" smtClean="0">
                <a:hlinkClick r:id="rId10" tooltip="Дмитревский, Иван Афанасьевич"/>
              </a:rPr>
              <a:t>И. А. </a:t>
            </a:r>
            <a:r>
              <a:rPr lang="ru-RU" sz="1800" dirty="0" err="1" smtClean="0">
                <a:hlinkClick r:id="rId10" tooltip="Дмитревский, Иван Афанасьевич"/>
              </a:rPr>
              <a:t>Дмитревский</a:t>
            </a:r>
            <a:r>
              <a:rPr lang="ru-RU" sz="1800" dirty="0" smtClean="0"/>
              <a:t>.</a:t>
            </a:r>
          </a:p>
          <a:p>
            <a:r>
              <a:rPr lang="ru-RU" sz="1800" dirty="0" smtClean="0"/>
              <a:t>С начала 1770-х годов в репертуаре прочное место занимает комическая опера.</a:t>
            </a:r>
          </a:p>
          <a:p>
            <a:endParaRPr lang="ru-RU" sz="1800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95536" y="332656"/>
            <a:ext cx="8229600" cy="1008112"/>
          </a:xfrm>
          <a:ln>
            <a:solidFill>
              <a:schemeClr val="tx1"/>
            </a:solidFill>
          </a:ln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>
                <a:solidFill>
                  <a:schemeClr val="bg1"/>
                </a:solidFill>
              </a:rPr>
              <a:t>                Большой драматический театр</a:t>
            </a:r>
          </a:p>
          <a:p>
            <a:pPr>
              <a:buNone/>
            </a:pPr>
            <a:endParaRPr lang="ru-RU" dirty="0">
              <a:solidFill>
                <a:schemeClr val="bg1"/>
              </a:solidFill>
            </a:endParaRPr>
          </a:p>
        </p:txBody>
      </p:sp>
      <p:pic>
        <p:nvPicPr>
          <p:cNvPr id="114691" name="Picture 3" descr="C:\Users\Home\Desktop\549326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836712"/>
            <a:ext cx="9144000" cy="602128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chemeClr val="bg1"/>
                </a:solidFill>
              </a:rPr>
              <a:t> Большой драматический театр</a:t>
            </a:r>
            <a:endParaRPr lang="ru-RU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ru-RU" b="1" dirty="0" smtClean="0"/>
              <a:t>Российский государственный академический Большой драматический театр имени Г. А. Товстоногова</a:t>
            </a:r>
            <a:r>
              <a:rPr lang="ru-RU" dirty="0" smtClean="0"/>
              <a:t>(Большой драматический театр, с </a:t>
            </a:r>
            <a:r>
              <a:rPr lang="ru-RU" dirty="0" smtClean="0">
                <a:hlinkClick r:id="rId2" tooltip="1932 год"/>
              </a:rPr>
              <a:t>1932 года</a:t>
            </a:r>
            <a:r>
              <a:rPr lang="ru-RU" dirty="0" smtClean="0"/>
              <a:t> — имени М. Горького, с </a:t>
            </a:r>
            <a:r>
              <a:rPr lang="ru-RU" dirty="0" smtClean="0">
                <a:hlinkClick r:id="rId3" tooltip="1964 год в театре"/>
              </a:rPr>
              <a:t>1964</a:t>
            </a:r>
            <a:r>
              <a:rPr lang="ru-RU" dirty="0" smtClean="0"/>
              <a:t> до </a:t>
            </a:r>
            <a:r>
              <a:rPr lang="ru-RU" dirty="0" smtClean="0">
                <a:hlinkClick r:id="rId4" tooltip="1992 год в театре"/>
              </a:rPr>
              <a:t>1992 года</a:t>
            </a:r>
            <a:r>
              <a:rPr lang="ru-RU" dirty="0" smtClean="0"/>
              <a:t> — Ленинградский академический Большой драматический театр имени М. Горького) — театр в </a:t>
            </a:r>
            <a:r>
              <a:rPr lang="ru-RU" dirty="0" smtClean="0">
                <a:hlinkClick r:id="rId5" tooltip="Санкт-Петербург"/>
              </a:rPr>
              <a:t>Санкт-Петербурге</a:t>
            </a:r>
            <a:r>
              <a:rPr lang="ru-RU" dirty="0" smtClean="0"/>
              <a:t>, основанный в</a:t>
            </a:r>
            <a:r>
              <a:rPr lang="ru-RU" dirty="0" smtClean="0">
                <a:hlinkClick r:id="rId6" tooltip="1919 год в театре"/>
              </a:rPr>
              <a:t>1919 году</a:t>
            </a:r>
            <a:r>
              <a:rPr lang="ru-RU" dirty="0" smtClean="0"/>
              <a:t>, один из первых театров, созданных после </a:t>
            </a:r>
            <a:r>
              <a:rPr lang="ru-RU" dirty="0" smtClean="0">
                <a:hlinkClick r:id="rId7" tooltip="Октябрьская революция"/>
              </a:rPr>
              <a:t>Октябрьской революции</a:t>
            </a:r>
            <a:r>
              <a:rPr lang="ru-RU" dirty="0" smtClean="0"/>
              <a:t>. В 1992 году получил имя прославленного режиссёра </a:t>
            </a:r>
            <a:r>
              <a:rPr lang="ru-RU" dirty="0" smtClean="0">
                <a:hlinkClick r:id="rId8" tooltip="Товстоногов, Георгий Александрович"/>
              </a:rPr>
              <a:t>Георгия Товстоногова</a:t>
            </a:r>
            <a:r>
              <a:rPr lang="ru-RU" dirty="0" smtClean="0"/>
              <a:t>, возглавлявшего театр на протяжении тридцати трёх лет.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0" dirty="0" smtClean="0"/>
              <a:t>              </a:t>
            </a:r>
            <a:r>
              <a:rPr lang="ru-RU" b="0" dirty="0" smtClean="0">
                <a:solidFill>
                  <a:schemeClr val="bg1"/>
                </a:solidFill>
              </a:rPr>
              <a:t>Эрмитажный</a:t>
            </a:r>
            <a:r>
              <a:rPr lang="ru-RU" b="0" dirty="0" smtClean="0"/>
              <a:t> </a:t>
            </a:r>
            <a:r>
              <a:rPr lang="ru-RU" b="0" dirty="0" smtClean="0">
                <a:solidFill>
                  <a:schemeClr val="bg1"/>
                </a:solidFill>
              </a:rPr>
              <a:t>театр</a:t>
            </a:r>
            <a:r>
              <a:rPr lang="ru-RU" b="0" dirty="0" smtClean="0"/>
              <a:t/>
            </a:r>
            <a:br>
              <a:rPr lang="ru-RU" b="0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18786" name="Picture 2" descr="C:\Users\Home\Desktop\800px-Spb_06-2012_Palace_Embankment_various_12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24744"/>
            <a:ext cx="9144000" cy="5733256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0" dirty="0" smtClean="0">
                <a:solidFill>
                  <a:schemeClr val="bg1"/>
                </a:solidFill>
              </a:rPr>
              <a:t>           Эрмитажный</a:t>
            </a:r>
            <a:r>
              <a:rPr lang="ru-RU" b="0" dirty="0" smtClean="0"/>
              <a:t> </a:t>
            </a:r>
            <a:r>
              <a:rPr lang="ru-RU" b="0" dirty="0" smtClean="0">
                <a:solidFill>
                  <a:schemeClr val="bg1"/>
                </a:solidFill>
              </a:rPr>
              <a:t>театр</a:t>
            </a:r>
            <a:endParaRPr lang="ru-RU" b="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62500" lnSpcReduction="20000"/>
          </a:bodyPr>
          <a:lstStyle/>
          <a:p>
            <a:pPr>
              <a:buNone/>
            </a:pPr>
            <a:r>
              <a:rPr lang="ru-RU" b="1" dirty="0" smtClean="0"/>
              <a:t>      Эрмитажный театр</a:t>
            </a:r>
            <a:r>
              <a:rPr lang="ru-RU" dirty="0" smtClean="0"/>
              <a:t> — театральное здание, в </a:t>
            </a:r>
            <a:r>
              <a:rPr lang="ru-RU" dirty="0" smtClean="0">
                <a:hlinkClick r:id="rId2" tooltip="Санкт-Петербург"/>
              </a:rPr>
              <a:t>Санкт-Петербурге</a:t>
            </a:r>
            <a:r>
              <a:rPr lang="ru-RU" dirty="0" smtClean="0"/>
              <a:t> построенное в 1783—1787 гг. (фасад был завершён в </a:t>
            </a:r>
            <a:r>
              <a:rPr lang="ru-RU" dirty="0" smtClean="0">
                <a:hlinkClick r:id="rId3" tooltip="1802 год"/>
              </a:rPr>
              <a:t>1802 году</a:t>
            </a:r>
            <a:r>
              <a:rPr lang="ru-RU" dirty="0" smtClean="0"/>
              <a:t>) по проекту архитектора </a:t>
            </a:r>
            <a:r>
              <a:rPr lang="ru-RU" dirty="0" smtClean="0">
                <a:hlinkClick r:id="rId4" tooltip="Кваренги, Джакомо"/>
              </a:rPr>
              <a:t>Дж. Кваренги</a:t>
            </a:r>
            <a:r>
              <a:rPr lang="ru-RU" dirty="0" smtClean="0"/>
              <a:t> в традициях античной архитектуры. Это самое старое из сохранившихся до нашего времени зданий комплекса </a:t>
            </a:r>
            <a:r>
              <a:rPr lang="ru-RU" dirty="0" smtClean="0">
                <a:hlinkClick r:id="rId5" tooltip="Государственный Эрмитаж"/>
              </a:rPr>
              <a:t>Государственного Эрмитажа</a:t>
            </a:r>
            <a:r>
              <a:rPr lang="ru-RU" dirty="0" smtClean="0"/>
              <a:t>.</a:t>
            </a:r>
          </a:p>
          <a:p>
            <a:r>
              <a:rPr lang="ru-RU" dirty="0" smtClean="0"/>
              <a:t> В </a:t>
            </a:r>
            <a:r>
              <a:rPr lang="ru-RU" dirty="0" smtClean="0">
                <a:hlinkClick r:id="rId6" tooltip="1785 год"/>
              </a:rPr>
              <a:t>1785 году</a:t>
            </a:r>
            <a:r>
              <a:rPr lang="ru-RU" dirty="0" smtClean="0"/>
              <a:t> был открыт </a:t>
            </a:r>
            <a:r>
              <a:rPr lang="ru-RU" dirty="0" smtClean="0">
                <a:hlinkClick r:id="rId7" tooltip="Эрмитажный театр"/>
              </a:rPr>
              <a:t>Эрмитажный театр</a:t>
            </a:r>
            <a:r>
              <a:rPr lang="ru-RU" dirty="0" smtClean="0"/>
              <a:t> в комплексе </a:t>
            </a:r>
            <a:r>
              <a:rPr lang="ru-RU" dirty="0" smtClean="0">
                <a:hlinkClick r:id="rId5" tooltip="Государственный Эрмитаж"/>
              </a:rPr>
              <a:t>эрмитажных зданий</a:t>
            </a:r>
            <a:r>
              <a:rPr lang="ru-RU" dirty="0" smtClean="0"/>
              <a:t>, это старейшее театральное здание сохранившееся в подлинном виде из ныне существующих в Санкт-Петербурге.</a:t>
            </a:r>
          </a:p>
          <a:p>
            <a:r>
              <a:rPr lang="ru-RU" dirty="0" smtClean="0"/>
              <a:t>Театр построен на месте бывшего </a:t>
            </a:r>
            <a:r>
              <a:rPr lang="ru-RU" dirty="0" smtClean="0">
                <a:hlinkClick r:id="rId8" tooltip="Зимний дворец Петра I"/>
              </a:rPr>
              <a:t>Зимнего дворца Петра I</a:t>
            </a:r>
            <a:r>
              <a:rPr lang="ru-RU" dirty="0" smtClean="0"/>
              <a:t>. Здание театра стоит отдельно и выходит фасадом на </a:t>
            </a:r>
            <a:r>
              <a:rPr lang="ru-RU" dirty="0" smtClean="0">
                <a:hlinkClick r:id="rId9" tooltip="Дворцовая набережная"/>
              </a:rPr>
              <a:t>Дворцовую набережную</a:t>
            </a:r>
            <a:r>
              <a:rPr lang="ru-RU" dirty="0" smtClean="0"/>
              <a:t> Невы (дом № 32). Оно примыкает к основному дворцовому комплексу аркой-переходом (1780-е годы, архитектор </a:t>
            </a:r>
            <a:r>
              <a:rPr lang="ru-RU" dirty="0" smtClean="0">
                <a:hlinkClick r:id="rId10" tooltip="Фельтен, Юрий Матвеевич"/>
              </a:rPr>
              <a:t>Ю. М. </a:t>
            </a:r>
            <a:r>
              <a:rPr lang="ru-RU" dirty="0" err="1" smtClean="0">
                <a:hlinkClick r:id="rId10" tooltip="Фельтен, Юрий Матвеевич"/>
              </a:rPr>
              <a:t>Фельтен</a:t>
            </a:r>
            <a:r>
              <a:rPr lang="ru-RU" dirty="0" smtClean="0"/>
              <a:t>) через канал, соединяющий реку </a:t>
            </a:r>
            <a:r>
              <a:rPr lang="ru-RU" dirty="0" smtClean="0">
                <a:hlinkClick r:id="rId11" tooltip="Мойка (река)"/>
              </a:rPr>
              <a:t>Мойку</a:t>
            </a:r>
            <a:r>
              <a:rPr lang="ru-RU" dirty="0" smtClean="0"/>
              <a:t> с </a:t>
            </a:r>
            <a:r>
              <a:rPr lang="ru-RU" dirty="0" smtClean="0">
                <a:hlinkClick r:id="rId12" tooltip="Нева"/>
              </a:rPr>
              <a:t>Невой</a:t>
            </a:r>
            <a:r>
              <a:rPr lang="ru-RU" dirty="0" smtClean="0"/>
              <a:t> — </a:t>
            </a:r>
            <a:r>
              <a:rPr lang="ru-RU" dirty="0" smtClean="0">
                <a:hlinkClick r:id="rId13" tooltip="Зимняя канавка"/>
              </a:rPr>
              <a:t>Зимнюю канавку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Вход в театр для зрителей осуществляется через подъезд </a:t>
            </a:r>
            <a:r>
              <a:rPr lang="ru-RU" dirty="0" smtClean="0">
                <a:hlinkClick r:id="rId14" tooltip="Большой Эрмитаж"/>
              </a:rPr>
              <a:t>Большого (Старого) Эрмитажа</a:t>
            </a:r>
            <a:r>
              <a:rPr lang="ru-RU" dirty="0" smtClean="0"/>
              <a:t> (дом № 34).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            </a:t>
            </a:r>
            <a:r>
              <a:rPr lang="ru-RU" dirty="0" err="1" smtClean="0">
                <a:solidFill>
                  <a:schemeClr val="bg1"/>
                </a:solidFill>
              </a:rPr>
              <a:t>Мариинский</a:t>
            </a:r>
            <a:r>
              <a:rPr lang="ru-RU" dirty="0" smtClean="0"/>
              <a:t> </a:t>
            </a:r>
            <a:r>
              <a:rPr lang="ru-RU" dirty="0" smtClean="0">
                <a:solidFill>
                  <a:schemeClr val="bg1"/>
                </a:solidFill>
              </a:rPr>
              <a:t>театр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20835" name="Picture 3" descr="C:\Users\Home\Desktop\mariinskiy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196753"/>
            <a:ext cx="9144000" cy="5661248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Модульная">
  <a:themeElements>
    <a:clrScheme name="Модульная">
      <a:dk1>
        <a:sysClr val="windowText" lastClr="000000"/>
      </a:dk1>
      <a:lt1>
        <a:sysClr val="window" lastClr="FFFFFF"/>
      </a:lt1>
      <a:dk2>
        <a:srgbClr val="5A6378"/>
      </a:dk2>
      <a:lt2>
        <a:srgbClr val="D4D4D6"/>
      </a:lt2>
      <a:accent1>
        <a:srgbClr val="F0AD00"/>
      </a:accent1>
      <a:accent2>
        <a:srgbClr val="60B5CC"/>
      </a:accent2>
      <a:accent3>
        <a:srgbClr val="E66C7D"/>
      </a:accent3>
      <a:accent4>
        <a:srgbClr val="6BB76D"/>
      </a:accent4>
      <a:accent5>
        <a:srgbClr val="E88651"/>
      </a:accent5>
      <a:accent6>
        <a:srgbClr val="C64847"/>
      </a:accent6>
      <a:hlink>
        <a:srgbClr val="168BBA"/>
      </a:hlink>
      <a:folHlink>
        <a:srgbClr val="680000"/>
      </a:folHlink>
    </a:clrScheme>
    <a:fontScheme name="Модульная">
      <a:maj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HY엽서L"/>
        <a:font script="Hans" typeface="华文楷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Модуль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7500"/>
                <a:satMod val="137000"/>
              </a:schemeClr>
            </a:gs>
            <a:gs pos="55000">
              <a:schemeClr val="phClr">
                <a:shade val="69000"/>
                <a:satMod val="137000"/>
              </a:schemeClr>
            </a:gs>
            <a:gs pos="100000">
              <a:schemeClr val="phClr">
                <a:shade val="98000"/>
                <a:satMod val="137000"/>
              </a:schemeClr>
            </a:gs>
          </a:gsLst>
          <a:lin ang="16200000" scaled="0"/>
        </a:gradFill>
      </a:fillStyleLst>
      <a:lnStyleLst>
        <a:ln w="6350" cap="rnd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48000" cap="flat" cmpd="thickThin" algn="ctr">
          <a:solidFill>
            <a:schemeClr val="phClr"/>
          </a:solidFill>
          <a:prstDash val="solid"/>
        </a:ln>
        <a:ln w="48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5000" dist="25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39000" dist="25400" dir="5400000" rotWithShape="0">
              <a:srgbClr val="000000">
                <a:alpha val="38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1800000"/>
            </a:lightRig>
          </a:scene3d>
          <a:sp3d prstMaterial="matte">
            <a:bevelT h="200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8000"/>
                <a:satMod val="300000"/>
              </a:schemeClr>
            </a:gs>
            <a:gs pos="12000">
              <a:schemeClr val="phClr">
                <a:tint val="48000"/>
                <a:satMod val="300000"/>
              </a:schemeClr>
            </a:gs>
            <a:gs pos="20000">
              <a:schemeClr val="phClr">
                <a:tint val="49000"/>
                <a:satMod val="300000"/>
              </a:schemeClr>
            </a:gs>
            <a:gs pos="100000">
              <a:schemeClr val="phClr">
                <a:shade val="30000"/>
              </a:schemeClr>
            </a:gs>
          </a:gsLst>
          <a:path path="circle">
            <a:fillToRect l="10000" t="-25000" r="10000" b="125000"/>
          </a:path>
        </a:gradFill>
        <a:blipFill>
          <a:blip xmlns:r="http://schemas.openxmlformats.org/officeDocument/2006/relationships" r:embed="rId1">
            <a:duotone>
              <a:schemeClr val="phClr">
                <a:shade val="75000"/>
                <a:satMod val="105000"/>
              </a:schemeClr>
              <a:schemeClr val="phClr">
                <a:tint val="95000"/>
                <a:satMod val="105000"/>
              </a:schemeClr>
            </a:duotone>
          </a:blip>
          <a:tile tx="0" ty="0" sx="38000" sy="38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Module</Template>
  <TotalTime>146</TotalTime>
  <Words>108</Words>
  <Application>Microsoft Office PowerPoint</Application>
  <PresentationFormat>Экран (4:3)</PresentationFormat>
  <Paragraphs>47</Paragraphs>
  <Slides>15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Модульная</vt:lpstr>
      <vt:lpstr>          Театры Санкт-Петербурга </vt:lpstr>
      <vt:lpstr>             Санкт-Петербург</vt:lpstr>
      <vt:lpstr>     Александри́нский театр</vt:lpstr>
      <vt:lpstr>    Александри́нский театр</vt:lpstr>
      <vt:lpstr>Слайд 5</vt:lpstr>
      <vt:lpstr> Большой драматический театр</vt:lpstr>
      <vt:lpstr>              Эрмитажный театр </vt:lpstr>
      <vt:lpstr>           Эрмитажный театр</vt:lpstr>
      <vt:lpstr>            Мариинский театр  </vt:lpstr>
      <vt:lpstr>              Мариинский театр </vt:lpstr>
      <vt:lpstr>                      История</vt:lpstr>
      <vt:lpstr>Мария Александровна, в честь которой назван театр. </vt:lpstr>
      <vt:lpstr>            Михайловский театр </vt:lpstr>
      <vt:lpstr>           Михайловский театр </vt:lpstr>
      <vt:lpstr>Слайд 15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Театры Санкт-Петербурга</dc:title>
  <dc:creator>Home</dc:creator>
  <cp:lastModifiedBy>Home</cp:lastModifiedBy>
  <cp:revision>17</cp:revision>
  <dcterms:created xsi:type="dcterms:W3CDTF">2014-02-11T10:46:45Z</dcterms:created>
  <dcterms:modified xsi:type="dcterms:W3CDTF">2014-03-04T12:44:31Z</dcterms:modified>
</cp:coreProperties>
</file>