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9" r:id="rId7"/>
    <p:sldId id="263" r:id="rId8"/>
    <p:sldId id="264" r:id="rId9"/>
    <p:sldId id="267" r:id="rId10"/>
    <p:sldId id="268" r:id="rId11"/>
    <p:sldId id="265" r:id="rId12"/>
    <p:sldId id="262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65" autoAdjust="0"/>
    <p:restoredTop sz="94660"/>
  </p:normalViewPr>
  <p:slideViewPr>
    <p:cSldViewPr>
      <p:cViewPr varScale="1">
        <p:scale>
          <a:sx n="103" d="100"/>
          <a:sy n="103" d="100"/>
        </p:scale>
        <p:origin x="-22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6C5790-1712-431B-B84E-E943F6E56948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773C5-292F-4A1E-A4C0-77DFB517A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E4FEB6-643A-42E3-9224-946738DAF1B7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331913" y="1196975"/>
            <a:ext cx="640080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endParaRPr lang="ru-RU" sz="5400" b="0">
              <a:solidFill>
                <a:schemeClr val="accent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476375" y="1989138"/>
            <a:ext cx="64008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endParaRPr lang="ru-RU" sz="3200" b="0">
              <a:solidFill>
                <a:schemeClr val="accent2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403648" y="3284984"/>
            <a:ext cx="6529406" cy="14700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6700" b="0" dirty="0" smtClean="0">
                <a:solidFill>
                  <a:schemeClr val="accent2"/>
                </a:solidFill>
              </a:rPr>
              <a:t>Режим труда и отдыха в жизни студента</a:t>
            </a:r>
            <a:r>
              <a:rPr lang="ru-RU" sz="4000" b="0" dirty="0" smtClean="0">
                <a:solidFill>
                  <a:schemeClr val="accent2"/>
                </a:solidFill>
              </a:rPr>
              <a:t/>
            </a:r>
            <a:br>
              <a:rPr lang="ru-RU" sz="4000" b="0" dirty="0" smtClean="0">
                <a:solidFill>
                  <a:schemeClr val="accent2"/>
                </a:solidFill>
              </a:rPr>
            </a:br>
            <a:endParaRPr lang="ru-RU" dirty="0"/>
          </a:p>
        </p:txBody>
      </p:sp>
      <p:sp>
        <p:nvSpPr>
          <p:cNvPr id="3077" name="Подзаголовок 8"/>
          <p:cNvSpPr>
            <a:spLocks noGrp="1"/>
          </p:cNvSpPr>
          <p:nvPr>
            <p:ph type="subTitle" idx="1"/>
          </p:nvPr>
        </p:nvSpPr>
        <p:spPr>
          <a:xfrm>
            <a:off x="899592" y="188640"/>
            <a:ext cx="7848872" cy="1752600"/>
          </a:xfrm>
        </p:spPr>
        <p:txBody>
          <a:bodyPr/>
          <a:lstStyle/>
          <a:p>
            <a:pPr algn="ctr" eaLnBrk="1" hangingPunct="1"/>
            <a:r>
              <a:rPr lang="ru-RU" sz="1600" dirty="0" smtClean="0">
                <a:solidFill>
                  <a:schemeClr val="tx1"/>
                </a:solidFill>
              </a:rPr>
              <a:t>ГБОУ ВПО «Пермский Государственный Университет им. </a:t>
            </a:r>
            <a:r>
              <a:rPr lang="ru-RU" sz="1600" dirty="0" err="1" smtClean="0">
                <a:solidFill>
                  <a:schemeClr val="tx1"/>
                </a:solidFill>
              </a:rPr>
              <a:t>ак</a:t>
            </a:r>
            <a:r>
              <a:rPr lang="ru-RU" sz="1600" dirty="0" smtClean="0">
                <a:solidFill>
                  <a:schemeClr val="tx1"/>
                </a:solidFill>
              </a:rPr>
              <a:t>. Е.А. Вагнера» </a:t>
            </a:r>
          </a:p>
          <a:p>
            <a:pPr algn="ctr" eaLnBrk="1" hangingPunct="1"/>
            <a:r>
              <a:rPr lang="ru-RU" sz="1600" dirty="0" smtClean="0">
                <a:solidFill>
                  <a:schemeClr val="tx1"/>
                </a:solidFill>
              </a:rPr>
              <a:t>Министерство здравоохранения  РФ</a:t>
            </a:r>
          </a:p>
          <a:p>
            <a:pPr algn="ctr" eaLnBrk="1" hangingPunct="1"/>
            <a:r>
              <a:rPr lang="ru-RU" sz="1600" dirty="0" smtClean="0">
                <a:solidFill>
                  <a:schemeClr val="tx1"/>
                </a:solidFill>
              </a:rPr>
              <a:t>Кафедра Нормальной физиологии </a:t>
            </a:r>
          </a:p>
        </p:txBody>
      </p:sp>
      <p:sp>
        <p:nvSpPr>
          <p:cNvPr id="3078" name="Подзаголовок 8"/>
          <p:cNvSpPr txBox="1">
            <a:spLocks/>
          </p:cNvSpPr>
          <p:nvPr/>
        </p:nvSpPr>
        <p:spPr bwMode="auto">
          <a:xfrm>
            <a:off x="2214563" y="5157192"/>
            <a:ext cx="692943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2000" b="0" dirty="0">
                <a:solidFill>
                  <a:schemeClr val="bg1"/>
                </a:solidFill>
                <a:latin typeface="Candara" pitchFamily="34" charset="0"/>
              </a:rPr>
              <a:t>Выполнил: студент 2 курса </a:t>
            </a:r>
            <a:r>
              <a:rPr lang="ru-RU" sz="2000" b="0" dirty="0" err="1" smtClean="0">
                <a:solidFill>
                  <a:schemeClr val="bg1"/>
                </a:solidFill>
                <a:latin typeface="Candara" pitchFamily="34" charset="0"/>
              </a:rPr>
              <a:t>леч</a:t>
            </a:r>
            <a:r>
              <a:rPr lang="ru-RU" sz="2000" b="0" dirty="0" smtClean="0">
                <a:solidFill>
                  <a:schemeClr val="bg1"/>
                </a:solidFill>
                <a:latin typeface="Candara" pitchFamily="34" charset="0"/>
              </a:rPr>
              <a:t>. </a:t>
            </a:r>
            <a:r>
              <a:rPr lang="ru-RU" sz="2000" b="0" dirty="0" err="1" smtClean="0">
                <a:solidFill>
                  <a:schemeClr val="bg1"/>
                </a:solidFill>
                <a:latin typeface="Candara" pitchFamily="34" charset="0"/>
              </a:rPr>
              <a:t>фак</a:t>
            </a:r>
            <a:r>
              <a:rPr lang="ru-RU" sz="2000" b="0" dirty="0" smtClean="0">
                <a:solidFill>
                  <a:schemeClr val="bg1"/>
                </a:solidFill>
                <a:latin typeface="Candara" pitchFamily="34" charset="0"/>
              </a:rPr>
              <a:t>.</a:t>
            </a:r>
          </a:p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2000" b="0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ru-RU" sz="2000" b="0" dirty="0">
                <a:solidFill>
                  <a:schemeClr val="bg1"/>
                </a:solidFill>
                <a:latin typeface="Candara" pitchFamily="34" charset="0"/>
              </a:rPr>
              <a:t>224 группы Усатых Е. А.</a:t>
            </a:r>
          </a:p>
          <a:p>
            <a:pPr algn="r">
              <a:spcBef>
                <a:spcPct val="20000"/>
              </a:spcBef>
            </a:pPr>
            <a:r>
              <a:rPr lang="ru-RU" sz="2000" b="0" dirty="0">
                <a:solidFill>
                  <a:schemeClr val="bg1"/>
                </a:solidFill>
                <a:latin typeface="Candara" pitchFamily="34" charset="0"/>
              </a:rPr>
              <a:t>преподаватель: </a:t>
            </a:r>
            <a:r>
              <a:rPr lang="ru-RU" sz="2000" b="0" dirty="0" err="1">
                <a:solidFill>
                  <a:schemeClr val="bg1"/>
                </a:solidFill>
                <a:latin typeface="Candara" pitchFamily="34" charset="0"/>
              </a:rPr>
              <a:t>к.м.н</a:t>
            </a:r>
            <a:r>
              <a:rPr lang="ru-RU" sz="2000" b="0" dirty="0">
                <a:solidFill>
                  <a:schemeClr val="bg1"/>
                </a:solidFill>
                <a:latin typeface="Candara" pitchFamily="34" charset="0"/>
              </a:rPr>
              <a:t>, доцент Савкин В.В</a:t>
            </a:r>
            <a:r>
              <a:rPr lang="ru-RU" sz="2000" b="0" dirty="0">
                <a:latin typeface="Candara" pitchFamily="34" charset="0"/>
              </a:rPr>
              <a:t>.</a:t>
            </a:r>
          </a:p>
        </p:txBody>
      </p:sp>
      <p:sp>
        <p:nvSpPr>
          <p:cNvPr id="7" name="Подзаголовок 8"/>
          <p:cNvSpPr txBox="1">
            <a:spLocks/>
          </p:cNvSpPr>
          <p:nvPr/>
        </p:nvSpPr>
        <p:spPr bwMode="auto">
          <a:xfrm>
            <a:off x="-1260648" y="6468740"/>
            <a:ext cx="692943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2000" b="0" dirty="0" smtClean="0">
                <a:solidFill>
                  <a:schemeClr val="bg1"/>
                </a:solidFill>
                <a:latin typeface="Candara" pitchFamily="34" charset="0"/>
              </a:rPr>
              <a:t>Пермь, 2015</a:t>
            </a:r>
            <a:r>
              <a:rPr lang="ru-RU" sz="2000" b="0" dirty="0" smtClean="0">
                <a:latin typeface="Candara" pitchFamily="34" charset="0"/>
              </a:rPr>
              <a:t>.</a:t>
            </a:r>
            <a:endParaRPr lang="ru-RU" sz="2000" b="0" dirty="0">
              <a:latin typeface="Candar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Оптимальная продолжительность перерыва 5-10 минут </a:t>
            </a:r>
          </a:p>
          <a:p>
            <a:r>
              <a:rPr lang="ru-RU" dirty="0" smtClean="0"/>
              <a:t>позволяет восстановить физиологические функции, снизить утомление и сохранить рабочую установку</a:t>
            </a:r>
          </a:p>
          <a:p>
            <a:r>
              <a:rPr lang="ru-RU" dirty="0" smtClean="0"/>
              <a:t>Отдых должен быть активный,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Кратковременные перерывы на отдых </a:t>
            </a:r>
            <a:endParaRPr lang="ru-RU" b="0" dirty="0"/>
          </a:p>
        </p:txBody>
      </p:sp>
      <p:pic>
        <p:nvPicPr>
          <p:cNvPr id="25602" name="Picture 2" descr="http://bukvi.ru/wp-content/uploads/2014/08/080314_1417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091838"/>
            <a:ext cx="3923928" cy="2766162"/>
          </a:xfrm>
          <a:prstGeom prst="rect">
            <a:avLst/>
          </a:prstGeom>
          <a:noFill/>
        </p:spPr>
      </p:pic>
      <p:pic>
        <p:nvPicPr>
          <p:cNvPr id="25604" name="Picture 4" descr="http://ligaclub.ru/storage/foto/images/BCuZ19haph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65104"/>
            <a:ext cx="5143500" cy="1609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r>
              <a:rPr lang="ru-RU" dirty="0" smtClean="0"/>
              <a:t>организуют с учетом закономерности суточного ритма физиологических процессов человека.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Суточный режим труда и отдыха </a:t>
            </a:r>
            <a:endParaRPr lang="ru-RU" dirty="0"/>
          </a:p>
        </p:txBody>
      </p:sp>
      <p:pic>
        <p:nvPicPr>
          <p:cNvPr id="23556" name="Picture 4" descr="http://delovoymir.biz/res/images/uploaded/articles/img/124518128810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79284"/>
            <a:ext cx="7884368" cy="41787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Характер недельных и годовых режимов труда и отдыха</a:t>
            </a:r>
            <a:endParaRPr lang="ru-RU" dirty="0"/>
          </a:p>
        </p:txBody>
      </p:sp>
      <p:sp>
        <p:nvSpPr>
          <p:cNvPr id="20486" name="AutoShape 6" descr="https://encrypted-tbn0.gstatic.com/images?q=tbn:ANd9GcTgIbqma4-b3la3fcnFfcvFU8b1pMq466ty5BKu-zXBgWTmDpwAi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s://encrypted-tbn0.gstatic.com/images?q=tbn:ANd9GcTgIbqma4-b3la3fcnFfcvFU8b1pMq466ty5BKu-zXBgWTmDpwAi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0" name="Picture 10" descr="http://www.science-education.ru/i/2011/6/chesnokova/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5386"/>
            <a:ext cx="9144000" cy="47926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Таким образом, при выборе оптимального режима труда и отдыха нужен комплексный подход. Необходима полная и всесторонняя оценка его оптимизации с точки зрения учета личных и общественных интересов, интересов производства и физиологических возможностей человека.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Работоспособность </a:t>
            </a:r>
            <a:r>
              <a:rPr lang="ru-RU" b="1" dirty="0" smtClean="0"/>
              <a:t>-</a:t>
            </a:r>
            <a:r>
              <a:rPr lang="ru-RU" dirty="0" smtClean="0"/>
              <a:t> способность человека к трудовой деятельности определенного рода, а соответственно, и функциональное состояние организма подвергаются изменениям.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Режим труда и отдыха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/>
              <a:t>- это устанавливаемые для каждого вида работ порядок чередования периодов работы и отдыха и их продолжительность. 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Рациональный режим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/>
              <a:t>- такое соотношение и содержание периодов работы и отдыха, при которых высокая производительность труда сочетается с высокой и устойчивой работоспособностью человека без признаков чрезмерного утомления в течение длительного времени.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Термины и определения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44824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/>
              <a:t> удовлетворение потребности учебного плана;</a:t>
            </a:r>
          </a:p>
          <a:p>
            <a:pPr lvl="0"/>
            <a:r>
              <a:rPr lang="ru-RU" dirty="0" smtClean="0"/>
              <a:t> обеспечение наибольшей работоспособности человека;</a:t>
            </a:r>
          </a:p>
          <a:p>
            <a:pPr lvl="0"/>
            <a:r>
              <a:rPr lang="ru-RU" dirty="0" smtClean="0"/>
              <a:t> сочетание общественных и личных интересов.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Принципы разработки рационального режима труда и отдыха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2060848"/>
            <a:ext cx="8229600" cy="4525963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Динамика работоспособности человека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/>
              <a:t>- это научная основа разработки рационального режима труда и отдыха. 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Работоспособность</a:t>
            </a:r>
            <a:r>
              <a:rPr lang="ru-RU" dirty="0" smtClean="0"/>
              <a:t> - величина переменная и связано это с изменениями характера протекания физиологических и психических функций в организме.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Физиологические основы построения режимов труда и отдыха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gsha.com/ru/education/library/fulltext/bgd/ris11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32" y="980728"/>
            <a:ext cx="9082980" cy="45414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sc20vrn.narod.ru/Psiho/vibor_prof.files/image0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204"/>
            <a:ext cx="8964488" cy="5626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924944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/>
              <a:t>Виды режимов труда и отдыха</a:t>
            </a:r>
            <a:endParaRPr lang="ru-RU" sz="6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r>
              <a:rPr lang="ru-RU" dirty="0" smtClean="0"/>
              <a:t>порядок чередования времени работы и отдыха в течение учебного дня.</a:t>
            </a:r>
          </a:p>
          <a:p>
            <a:endParaRPr lang="ru-RU" dirty="0" smtClean="0"/>
          </a:p>
          <a:p>
            <a:r>
              <a:rPr lang="ru-RU" dirty="0" smtClean="0"/>
              <a:t>Должен включать обеденный перерыв и кратковременные перерывы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Дневной режим труда и отдыха</a:t>
            </a:r>
            <a:endParaRPr lang="ru-RU" dirty="0"/>
          </a:p>
        </p:txBody>
      </p:sp>
      <p:pic>
        <p:nvPicPr>
          <p:cNvPr id="21506" name="Picture 2" descr="http://refdb.ru/images/1057/2112326/m33f272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573016"/>
            <a:ext cx="6156176" cy="2992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demiart.ru/forum/uploads/post-7764-11812163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24596"/>
            <a:ext cx="5652120" cy="2733404"/>
          </a:xfrm>
          <a:prstGeom prst="rect">
            <a:avLst/>
          </a:prstGeom>
          <a:noFill/>
        </p:spPr>
      </p:pic>
      <p:pic>
        <p:nvPicPr>
          <p:cNvPr id="26626" name="Picture 2" descr="http://elatriym.com/wp-content/uploads/2013/08/%D1%80%D0%B5%D0%B6%D0%B8%D0%BC-%D0%BF%D0%B8%D1%82%D0%B0%D0%BD%D0%B8%D1%8F-300x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8499" y="4221089"/>
            <a:ext cx="3645501" cy="2636912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связан с естественной необходимостью организма в отдыхе после нескольких часов работы и потребностью в приеме пищи</a:t>
            </a:r>
          </a:p>
          <a:p>
            <a:r>
              <a:rPr lang="ru-RU" dirty="0" smtClean="0"/>
              <a:t>40-60 мин., с тем, что бы работник использовал не более 20 мин. для приема пищи, а остальное время - на отдых.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обеденный перерыв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54</TotalTime>
  <Words>338</Words>
  <Application>Microsoft Office PowerPoint</Application>
  <PresentationFormat>Экран (4:3)</PresentationFormat>
  <Paragraphs>39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Режим труда и отдыха в жизни студента </vt:lpstr>
      <vt:lpstr>Термины и определения</vt:lpstr>
      <vt:lpstr>Принципы разработки рационального режима труда и отдыха</vt:lpstr>
      <vt:lpstr>Физиологические основы построения режимов труда и отдыха</vt:lpstr>
      <vt:lpstr>Слайд 5</vt:lpstr>
      <vt:lpstr>Слайд 6</vt:lpstr>
      <vt:lpstr>Виды режимов труда и отдыха</vt:lpstr>
      <vt:lpstr>Дневной режим труда и отдыха</vt:lpstr>
      <vt:lpstr>обеденный перерыв</vt:lpstr>
      <vt:lpstr>Кратковременные перерывы на отдых </vt:lpstr>
      <vt:lpstr>Суточный режим труда и отдыха </vt:lpstr>
      <vt:lpstr>Характер недельных и годовых режимов труда и отдыха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Режим труда и отдыха в жизни студента</dc:title>
  <dc:creator>Егор Усатых</dc:creator>
  <cp:lastModifiedBy>User</cp:lastModifiedBy>
  <cp:revision>5</cp:revision>
  <dcterms:created xsi:type="dcterms:W3CDTF">2015-05-21T10:40:57Z</dcterms:created>
  <dcterms:modified xsi:type="dcterms:W3CDTF">2016-06-28T10:50:15Z</dcterms:modified>
</cp:coreProperties>
</file>