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0" r:id="rId1"/>
    <p:sldMasterId id="2147483682" r:id="rId2"/>
    <p:sldMasterId id="2147483719" r:id="rId3"/>
    <p:sldMasterId id="2147483803"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9" r:id="rId17"/>
    <p:sldId id="270" r:id="rId18"/>
    <p:sldId id="271" r:id="rId19"/>
    <p:sldId id="272" r:id="rId20"/>
    <p:sldId id="274" r:id="rId21"/>
    <p:sldId id="273" r:id="rId22"/>
    <p:sldId id="275" r:id="rId23"/>
    <p:sldId id="276" r:id="rId24"/>
    <p:sldId id="277" r:id="rId25"/>
    <p:sldId id="278" r:id="rId26"/>
    <p:sldId id="279" r:id="rId27"/>
    <p:sldId id="280" r:id="rId28"/>
    <p:sldId id="281" r:id="rId29"/>
    <p:sldId id="282"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97" autoAdjust="0"/>
    <p:restoredTop sz="94660"/>
  </p:normalViewPr>
  <p:slideViewPr>
    <p:cSldViewPr>
      <p:cViewPr varScale="1">
        <p:scale>
          <a:sx n="69" d="100"/>
          <a:sy n="69" d="100"/>
        </p:scale>
        <p:origin x="-143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fld id="{B4C71EC6-210F-42DE-9C53-41977AD35B3D}" type="datetimeFigureOut">
              <a:rPr lang="ru-RU" smtClean="0"/>
              <a:t>01.11.2015</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B19B0651-EE4F-4900-A07F-96A6BFA9D0F0}" type="slidenum">
              <a:rPr lang="ru-RU" smtClean="0"/>
              <a:t>‹#›</a:t>
            </a:fld>
            <a:endParaRPr lang="ru-RU"/>
          </a:p>
        </p:txBody>
      </p:sp>
    </p:spTree>
    <p:extLst>
      <p:ext uri="{BB962C8B-B14F-4D97-AF65-F5344CB8AC3E}">
        <p14:creationId xmlns:p14="http://schemas.microsoft.com/office/powerpoint/2010/main" val="555343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600200"/>
            <a:ext cx="8229600" cy="4525963"/>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B4C71EC6-210F-42DE-9C53-41977AD35B3D}" type="datetimeFigureOut">
              <a:rPr lang="ru-RU" smtClean="0"/>
              <a:t>01.11.2015</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B19B0651-EE4F-4900-A07F-96A6BFA9D0F0}" type="slidenum">
              <a:rPr lang="ru-RU" smtClean="0"/>
              <a:t>‹#›</a:t>
            </a:fld>
            <a:endParaRPr lang="ru-RU"/>
          </a:p>
        </p:txBody>
      </p:sp>
    </p:spTree>
    <p:extLst>
      <p:ext uri="{BB962C8B-B14F-4D97-AF65-F5344CB8AC3E}">
        <p14:creationId xmlns:p14="http://schemas.microsoft.com/office/powerpoint/2010/main" val="1944187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B4C71EC6-210F-42DE-9C53-41977AD35B3D}" type="datetimeFigureOut">
              <a:rPr lang="ru-RU" smtClean="0"/>
              <a:t>01.11.2015</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B19B0651-EE4F-4900-A07F-96A6BFA9D0F0}" type="slidenum">
              <a:rPr lang="ru-RU" smtClean="0"/>
              <a:t>‹#›</a:t>
            </a:fld>
            <a:endParaRPr lang="ru-RU"/>
          </a:p>
        </p:txBody>
      </p:sp>
    </p:spTree>
    <p:extLst>
      <p:ext uri="{BB962C8B-B14F-4D97-AF65-F5344CB8AC3E}">
        <p14:creationId xmlns:p14="http://schemas.microsoft.com/office/powerpoint/2010/main" val="31030806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6D29E110-5D2B-4040-B52C-88E8CF8B3FF0}" type="datetimeFigureOut">
              <a:rPr lang="ru-RU"/>
              <a:pPr>
                <a:defRPr/>
              </a:pPr>
              <a:t>01.11.2015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9CEC1D9-A1F1-44C2-BE34-73E937C42C2B}" type="slidenum">
              <a:rPr lang="ru-RU"/>
              <a:pPr>
                <a:defRPr/>
              </a:pPr>
              <a:t>‹#›</a:t>
            </a:fld>
            <a:endParaRPr lang="ru-RU"/>
          </a:p>
        </p:txBody>
      </p:sp>
    </p:spTree>
    <p:extLst>
      <p:ext uri="{BB962C8B-B14F-4D97-AF65-F5344CB8AC3E}">
        <p14:creationId xmlns:p14="http://schemas.microsoft.com/office/powerpoint/2010/main" val="30421102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A3C3BE5-ABD5-4F0B-BAD8-81FE3D01266C}" type="datetimeFigureOut">
              <a:rPr lang="ru-RU"/>
              <a:pPr>
                <a:defRPr/>
              </a:pPr>
              <a:t>01.11.2015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9B88CFD-9089-4B3E-AB14-908A70E06DEE}" type="slidenum">
              <a:rPr lang="ru-RU"/>
              <a:pPr>
                <a:defRPr/>
              </a:pPr>
              <a:t>‹#›</a:t>
            </a:fld>
            <a:endParaRPr lang="ru-RU"/>
          </a:p>
        </p:txBody>
      </p:sp>
    </p:spTree>
    <p:extLst>
      <p:ext uri="{BB962C8B-B14F-4D97-AF65-F5344CB8AC3E}">
        <p14:creationId xmlns:p14="http://schemas.microsoft.com/office/powerpoint/2010/main" val="25201813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95692883-35AB-4401-9172-D635ABF70760}" type="datetimeFigureOut">
              <a:rPr lang="ru-RU"/>
              <a:pPr>
                <a:defRPr/>
              </a:pPr>
              <a:t>01.11.2015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5272914-62BF-4BE4-91FC-E46013833ECF}" type="slidenum">
              <a:rPr lang="ru-RU"/>
              <a:pPr>
                <a:defRPr/>
              </a:pPr>
              <a:t>‹#›</a:t>
            </a:fld>
            <a:endParaRPr lang="ru-RU"/>
          </a:p>
        </p:txBody>
      </p:sp>
    </p:spTree>
    <p:extLst>
      <p:ext uri="{BB962C8B-B14F-4D97-AF65-F5344CB8AC3E}">
        <p14:creationId xmlns:p14="http://schemas.microsoft.com/office/powerpoint/2010/main" val="6657564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8DAC35E8-28B0-4060-A405-0FE0609FFEFB}" type="datetimeFigureOut">
              <a:rPr lang="ru-RU"/>
              <a:pPr>
                <a:defRPr/>
              </a:pPr>
              <a:t>01.11.2015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5AC5D18D-19C0-488E-9591-AF03AEFB96AA}" type="slidenum">
              <a:rPr lang="ru-RU"/>
              <a:pPr>
                <a:defRPr/>
              </a:pPr>
              <a:t>‹#›</a:t>
            </a:fld>
            <a:endParaRPr lang="ru-RU"/>
          </a:p>
        </p:txBody>
      </p:sp>
    </p:spTree>
    <p:extLst>
      <p:ext uri="{BB962C8B-B14F-4D97-AF65-F5344CB8AC3E}">
        <p14:creationId xmlns:p14="http://schemas.microsoft.com/office/powerpoint/2010/main" val="16197395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78C279B7-487E-41E0-9E66-4272BB88B733}" type="datetimeFigureOut">
              <a:rPr lang="ru-RU"/>
              <a:pPr>
                <a:defRPr/>
              </a:pPr>
              <a:t>01.11.2015</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981A73AC-C606-46C3-96CF-FFA4C9155AFF}" type="slidenum">
              <a:rPr lang="ru-RU"/>
              <a:pPr>
                <a:defRPr/>
              </a:pPr>
              <a:t>‹#›</a:t>
            </a:fld>
            <a:endParaRPr lang="ru-RU"/>
          </a:p>
        </p:txBody>
      </p:sp>
    </p:spTree>
    <p:extLst>
      <p:ext uri="{BB962C8B-B14F-4D97-AF65-F5344CB8AC3E}">
        <p14:creationId xmlns:p14="http://schemas.microsoft.com/office/powerpoint/2010/main" val="26753099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2CF42176-9849-4FB8-9DAF-7B32713310E6}" type="datetimeFigureOut">
              <a:rPr lang="ru-RU"/>
              <a:pPr>
                <a:defRPr/>
              </a:pPr>
              <a:t>01.11.2015</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3A3E4352-9433-40B4-8519-2F5BDF7A8C0B}" type="slidenum">
              <a:rPr lang="ru-RU"/>
              <a:pPr>
                <a:defRPr/>
              </a:pPr>
              <a:t>‹#›</a:t>
            </a:fld>
            <a:endParaRPr lang="ru-RU"/>
          </a:p>
        </p:txBody>
      </p:sp>
    </p:spTree>
    <p:extLst>
      <p:ext uri="{BB962C8B-B14F-4D97-AF65-F5344CB8AC3E}">
        <p14:creationId xmlns:p14="http://schemas.microsoft.com/office/powerpoint/2010/main" val="18564549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2E721D36-1F89-4818-A407-9C131C1040E2}" type="datetimeFigureOut">
              <a:rPr lang="ru-RU"/>
              <a:pPr>
                <a:defRPr/>
              </a:pPr>
              <a:t>01.11.2015</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CCA2A2A9-D3C5-4D71-9204-A2B421463211}" type="slidenum">
              <a:rPr lang="ru-RU"/>
              <a:pPr>
                <a:defRPr/>
              </a:pPr>
              <a:t>‹#›</a:t>
            </a:fld>
            <a:endParaRPr lang="ru-RU"/>
          </a:p>
        </p:txBody>
      </p:sp>
    </p:spTree>
    <p:extLst>
      <p:ext uri="{BB962C8B-B14F-4D97-AF65-F5344CB8AC3E}">
        <p14:creationId xmlns:p14="http://schemas.microsoft.com/office/powerpoint/2010/main" val="28139388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5EC5F2A2-25B3-4F27-BE17-B28401C5021B}" type="datetimeFigureOut">
              <a:rPr lang="ru-RU"/>
              <a:pPr>
                <a:defRPr/>
              </a:pPr>
              <a:t>01.11.2015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9F5F8B0D-681B-482E-911C-0B91639B1819}" type="slidenum">
              <a:rPr lang="ru-RU"/>
              <a:pPr>
                <a:defRPr/>
              </a:pPr>
              <a:t>‹#›</a:t>
            </a:fld>
            <a:endParaRPr lang="ru-RU"/>
          </a:p>
        </p:txBody>
      </p:sp>
    </p:spTree>
    <p:extLst>
      <p:ext uri="{BB962C8B-B14F-4D97-AF65-F5344CB8AC3E}">
        <p14:creationId xmlns:p14="http://schemas.microsoft.com/office/powerpoint/2010/main" val="1024141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a:xfrm>
            <a:off x="457200" y="1600200"/>
            <a:ext cx="8229600" cy="4525963"/>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B4C71EC6-210F-42DE-9C53-41977AD35B3D}" type="datetimeFigureOut">
              <a:rPr lang="ru-RU" smtClean="0"/>
              <a:t>01.11.2015</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B19B0651-EE4F-4900-A07F-96A6BFA9D0F0}" type="slidenum">
              <a:rPr lang="ru-RU" smtClean="0"/>
              <a:t>‹#›</a:t>
            </a:fld>
            <a:endParaRPr lang="ru-RU"/>
          </a:p>
        </p:txBody>
      </p:sp>
    </p:spTree>
    <p:extLst>
      <p:ext uri="{BB962C8B-B14F-4D97-AF65-F5344CB8AC3E}">
        <p14:creationId xmlns:p14="http://schemas.microsoft.com/office/powerpoint/2010/main" val="16045713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444A2B0B-D251-4FC1-85B5-150B128904FC}" type="datetimeFigureOut">
              <a:rPr lang="ru-RU"/>
              <a:pPr>
                <a:defRPr/>
              </a:pPr>
              <a:t>01.11.2015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A869029D-5885-4941-87BD-892AD74D401B}" type="slidenum">
              <a:rPr lang="ru-RU"/>
              <a:pPr>
                <a:defRPr/>
              </a:pPr>
              <a:t>‹#›</a:t>
            </a:fld>
            <a:endParaRPr lang="ru-RU"/>
          </a:p>
        </p:txBody>
      </p:sp>
    </p:spTree>
    <p:extLst>
      <p:ext uri="{BB962C8B-B14F-4D97-AF65-F5344CB8AC3E}">
        <p14:creationId xmlns:p14="http://schemas.microsoft.com/office/powerpoint/2010/main" val="32555669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05681571-4B8E-4051-8E90-BDF0A23DA610}" type="datetimeFigureOut">
              <a:rPr lang="ru-RU"/>
              <a:pPr>
                <a:defRPr/>
              </a:pPr>
              <a:t>01.11.2015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F7973DA-9512-4D87-AB3E-C0A0B63C5097}" type="slidenum">
              <a:rPr lang="ru-RU"/>
              <a:pPr>
                <a:defRPr/>
              </a:pPr>
              <a:t>‹#›</a:t>
            </a:fld>
            <a:endParaRPr lang="ru-RU"/>
          </a:p>
        </p:txBody>
      </p:sp>
    </p:spTree>
    <p:extLst>
      <p:ext uri="{BB962C8B-B14F-4D97-AF65-F5344CB8AC3E}">
        <p14:creationId xmlns:p14="http://schemas.microsoft.com/office/powerpoint/2010/main" val="29579908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C119598-A024-42D4-B36C-7720F068E019}" type="datetimeFigureOut">
              <a:rPr lang="ru-RU"/>
              <a:pPr>
                <a:defRPr/>
              </a:pPr>
              <a:t>01.11.2015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B0EF630-3E72-4F39-9997-D4586A53A0F4}" type="slidenum">
              <a:rPr lang="ru-RU"/>
              <a:pPr>
                <a:defRPr/>
              </a:pPr>
              <a:t>‹#›</a:t>
            </a:fld>
            <a:endParaRPr lang="ru-RU"/>
          </a:p>
        </p:txBody>
      </p:sp>
    </p:spTree>
    <p:extLst>
      <p:ext uri="{BB962C8B-B14F-4D97-AF65-F5344CB8AC3E}">
        <p14:creationId xmlns:p14="http://schemas.microsoft.com/office/powerpoint/2010/main" val="40313301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Титульный слайд">
    <p:spTree>
      <p:nvGrpSpPr>
        <p:cNvPr id="1" name=""/>
        <p:cNvGrpSpPr/>
        <p:nvPr/>
      </p:nvGrpSpPr>
      <p:grpSpPr>
        <a:xfrm>
          <a:off x="0" y="0"/>
          <a:ext cx="0" cy="0"/>
          <a:chOff x="0" y="0"/>
          <a:chExt cx="0" cy="0"/>
        </a:xfrm>
      </p:grpSpPr>
      <p:sp>
        <p:nvSpPr>
          <p:cNvPr id="12" name="Rectangle 3"/>
          <p:cNvSpPr>
            <a:spLocks noGrp="1"/>
          </p:cNvSpPr>
          <p:nvPr>
            <p:ph type="subTitle" idx="1"/>
          </p:nvPr>
        </p:nvSpPr>
        <p:spPr>
          <a:xfrm>
            <a:off x="457200" y="5396132"/>
            <a:ext cx="8098302" cy="762000"/>
          </a:xfrm>
        </p:spPr>
        <p:txBody>
          <a:bodyPr/>
          <a:lstStyle>
            <a:lvl1pPr marL="0" indent="0" algn="r" eaLnBrk="1" latinLnBrk="0" hangingPunct="1">
              <a:buNone/>
              <a:defRPr kumimoji="0" lang="ru-RU" sz="1400"/>
            </a:lvl1pPr>
            <a:lvl2pPr marL="457200" indent="0" algn="ctr" eaLnBrk="1" latinLnBrk="0" hangingPunct="1">
              <a:buNone/>
            </a:lvl2pPr>
            <a:lvl3pPr marL="914400" indent="0" algn="ctr" eaLnBrk="1" latinLnBrk="0" hangingPunct="1">
              <a:buNone/>
            </a:lvl3pPr>
            <a:lvl4pPr marL="1371600" indent="0" algn="ctr" eaLnBrk="1" latinLnBrk="0" hangingPunct="1">
              <a:buNone/>
            </a:lvl4pPr>
            <a:lvl5pPr marL="1828800" indent="0" algn="ctr" eaLnBrk="1" latinLnBrk="0" hangingPunct="1">
              <a:buNone/>
            </a:lvl5pPr>
            <a:lvl6pPr marL="2286000" indent="0" algn="ctr" eaLnBrk="1" latinLnBrk="0" hangingPunct="1">
              <a:buNone/>
            </a:lvl6pPr>
            <a:lvl7pPr marL="2743200" indent="0" algn="ctr" eaLnBrk="1" latinLnBrk="0" hangingPunct="1">
              <a:buNone/>
            </a:lvl7pPr>
            <a:lvl8pPr marL="3200400" indent="0" algn="ctr" eaLnBrk="1" latinLnBrk="0" hangingPunct="1">
              <a:buNone/>
            </a:lvl8pPr>
            <a:lvl9pPr marL="3657600" indent="0" algn="ctr" eaLnBrk="1" latinLnBrk="0" hangingPunct="1">
              <a:buNone/>
            </a:lvl9pPr>
            <a:extLst/>
          </a:lstStyle>
          <a:p>
            <a:pPr eaLnBrk="1" latinLnBrk="0" hangingPunct="1"/>
            <a:r>
              <a:rPr lang="ru-RU" smtClean="0"/>
              <a:t>Образец подзаголовка</a:t>
            </a:r>
            <a:endParaRPr/>
          </a:p>
        </p:txBody>
      </p:sp>
      <p:grpSp>
        <p:nvGrpSpPr>
          <p:cNvPr id="16" name="Group 23"/>
          <p:cNvGrpSpPr/>
          <p:nvPr/>
        </p:nvGrpSpPr>
        <p:grpSpPr>
          <a:xfrm>
            <a:off x="14990" y="1976657"/>
            <a:ext cx="2042410" cy="533400"/>
            <a:chOff x="0" y="2000250"/>
            <a:chExt cx="3733800" cy="533400"/>
          </a:xfrm>
        </p:grpSpPr>
        <p:sp>
          <p:nvSpPr>
            <p:cNvPr id="30" name="Rectangle 14"/>
            <p:cNvSpPr/>
            <p:nvPr/>
          </p:nvSpPr>
          <p:spPr>
            <a:xfrm>
              <a:off x="0" y="2381250"/>
              <a:ext cx="373380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kumimoji="0" lang="ru-RU"/>
            </a:p>
          </p:txBody>
        </p:sp>
        <p:sp>
          <p:nvSpPr>
            <p:cNvPr id="7" name="Rectangle 14"/>
            <p:cNvSpPr/>
            <p:nvPr/>
          </p:nvSpPr>
          <p:spPr>
            <a:xfrm>
              <a:off x="0" y="2305050"/>
              <a:ext cx="373380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extLst/>
            </a:lstStyle>
            <a:p>
              <a:pPr algn="ctr"/>
              <a:endParaRPr kumimoji="0" lang="ru-RU"/>
            </a:p>
          </p:txBody>
        </p:sp>
        <p:sp>
          <p:nvSpPr>
            <p:cNvPr id="21" name="Rectangle 14"/>
            <p:cNvSpPr/>
            <p:nvPr/>
          </p:nvSpPr>
          <p:spPr>
            <a:xfrm>
              <a:off x="0" y="2228850"/>
              <a:ext cx="373380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kumimoji="0" lang="ru-RU"/>
            </a:p>
          </p:txBody>
        </p:sp>
        <p:sp>
          <p:nvSpPr>
            <p:cNvPr id="8" name="Rectangle 14"/>
            <p:cNvSpPr/>
            <p:nvPr/>
          </p:nvSpPr>
          <p:spPr>
            <a:xfrm>
              <a:off x="0" y="2152650"/>
              <a:ext cx="373380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kumimoji="0" lang="ru-RU"/>
            </a:p>
          </p:txBody>
        </p:sp>
        <p:sp>
          <p:nvSpPr>
            <p:cNvPr id="6" name="Rectangle 14"/>
            <p:cNvSpPr/>
            <p:nvPr/>
          </p:nvSpPr>
          <p:spPr>
            <a:xfrm>
              <a:off x="0" y="2076450"/>
              <a:ext cx="373380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extLst/>
            </a:lstStyle>
            <a:p>
              <a:pPr algn="ctr"/>
              <a:endParaRPr kumimoji="0" lang="ru-RU"/>
            </a:p>
          </p:txBody>
        </p:sp>
        <p:sp>
          <p:nvSpPr>
            <p:cNvPr id="20" name="Rectangle 14"/>
            <p:cNvSpPr/>
            <p:nvPr/>
          </p:nvSpPr>
          <p:spPr>
            <a:xfrm>
              <a:off x="0" y="20002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ru-RU"/>
            </a:p>
          </p:txBody>
        </p:sp>
        <p:sp>
          <p:nvSpPr>
            <p:cNvPr id="13" name="Rectangle 14"/>
            <p:cNvSpPr/>
            <p:nvPr/>
          </p:nvSpPr>
          <p:spPr>
            <a:xfrm>
              <a:off x="0" y="24574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ru-RU"/>
            </a:p>
          </p:txBody>
        </p:sp>
      </p:grpSp>
      <p:grpSp>
        <p:nvGrpSpPr>
          <p:cNvPr id="29" name="Group 35"/>
          <p:cNvGrpSpPr/>
          <p:nvPr/>
        </p:nvGrpSpPr>
        <p:grpSpPr>
          <a:xfrm>
            <a:off x="8584055" y="1976657"/>
            <a:ext cx="552450" cy="542925"/>
            <a:chOff x="8667750" y="2000250"/>
            <a:chExt cx="476250" cy="542925"/>
          </a:xfrm>
        </p:grpSpPr>
        <p:sp>
          <p:nvSpPr>
            <p:cNvPr id="26" name="Rectangle 14"/>
            <p:cNvSpPr/>
            <p:nvPr/>
          </p:nvSpPr>
          <p:spPr>
            <a:xfrm>
              <a:off x="8667750" y="2381250"/>
              <a:ext cx="47625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kumimoji="0" lang="ru-RU"/>
            </a:p>
          </p:txBody>
        </p:sp>
        <p:sp>
          <p:nvSpPr>
            <p:cNvPr id="22" name="Rectangle 14"/>
            <p:cNvSpPr/>
            <p:nvPr/>
          </p:nvSpPr>
          <p:spPr>
            <a:xfrm>
              <a:off x="8667750" y="2305050"/>
              <a:ext cx="47625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extLst/>
            </a:lstStyle>
            <a:p>
              <a:pPr algn="ctr"/>
              <a:endParaRPr kumimoji="0" lang="ru-RU"/>
            </a:p>
          </p:txBody>
        </p:sp>
        <p:sp>
          <p:nvSpPr>
            <p:cNvPr id="17" name="Rectangle 14"/>
            <p:cNvSpPr/>
            <p:nvPr/>
          </p:nvSpPr>
          <p:spPr>
            <a:xfrm>
              <a:off x="8667750" y="2228850"/>
              <a:ext cx="47625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kumimoji="0" lang="ru-RU"/>
            </a:p>
          </p:txBody>
        </p:sp>
        <p:sp>
          <p:nvSpPr>
            <p:cNvPr id="28" name="Rectangle 14"/>
            <p:cNvSpPr/>
            <p:nvPr/>
          </p:nvSpPr>
          <p:spPr>
            <a:xfrm>
              <a:off x="8667750" y="2152650"/>
              <a:ext cx="47625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kumimoji="0" lang="ru-RU"/>
            </a:p>
          </p:txBody>
        </p:sp>
        <p:sp>
          <p:nvSpPr>
            <p:cNvPr id="15" name="Rectangle 14"/>
            <p:cNvSpPr/>
            <p:nvPr/>
          </p:nvSpPr>
          <p:spPr>
            <a:xfrm>
              <a:off x="8667750" y="2076450"/>
              <a:ext cx="47625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extLst/>
            </a:lstStyle>
            <a:p>
              <a:pPr algn="ctr"/>
              <a:endParaRPr kumimoji="0" lang="ru-RU"/>
            </a:p>
          </p:txBody>
        </p:sp>
        <p:sp>
          <p:nvSpPr>
            <p:cNvPr id="18" name="Rectangle 14"/>
            <p:cNvSpPr/>
            <p:nvPr/>
          </p:nvSpPr>
          <p:spPr>
            <a:xfrm>
              <a:off x="8667750" y="2000250"/>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ru-RU"/>
            </a:p>
          </p:txBody>
        </p:sp>
        <p:sp>
          <p:nvSpPr>
            <p:cNvPr id="9" name="Rectangle 14"/>
            <p:cNvSpPr/>
            <p:nvPr/>
          </p:nvSpPr>
          <p:spPr>
            <a:xfrm>
              <a:off x="8667750" y="2466975"/>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ru-RU"/>
            </a:p>
          </p:txBody>
        </p:sp>
      </p:grpSp>
      <p:sp>
        <p:nvSpPr>
          <p:cNvPr id="24" name="Oval 28"/>
          <p:cNvSpPr/>
          <p:nvPr/>
        </p:nvSpPr>
        <p:spPr>
          <a:xfrm>
            <a:off x="8572500" y="6038850"/>
            <a:ext cx="152400" cy="152400"/>
          </a:xfrm>
          <a:prstGeom prst="ellipse">
            <a:avLst/>
          </a:prstGeom>
          <a:effectLst/>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kumimoji="0" lang="ru-RU"/>
          </a:p>
        </p:txBody>
      </p:sp>
      <p:sp>
        <p:nvSpPr>
          <p:cNvPr id="23" name="Oval 28"/>
          <p:cNvSpPr/>
          <p:nvPr/>
        </p:nvSpPr>
        <p:spPr>
          <a:xfrm>
            <a:off x="8572500" y="6324600"/>
            <a:ext cx="152400" cy="152400"/>
          </a:xfrm>
          <a:prstGeom prst="ellipse">
            <a:avLst/>
          </a:prstGeom>
          <a:effectLst/>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kumimoji="0" lang="ru-RU"/>
          </a:p>
        </p:txBody>
      </p:sp>
      <p:sp>
        <p:nvSpPr>
          <p:cNvPr id="5" name="Oval 28"/>
          <p:cNvSpPr/>
          <p:nvPr/>
        </p:nvSpPr>
        <p:spPr>
          <a:xfrm>
            <a:off x="8572500" y="5476875"/>
            <a:ext cx="152400" cy="152400"/>
          </a:xfrm>
          <a:prstGeom prst="ellipse">
            <a:avLst/>
          </a:prstGeom>
          <a:effectLst/>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ru-RU"/>
          </a:p>
        </p:txBody>
      </p:sp>
      <p:sp>
        <p:nvSpPr>
          <p:cNvPr id="14" name="Oval 28"/>
          <p:cNvSpPr/>
          <p:nvPr/>
        </p:nvSpPr>
        <p:spPr>
          <a:xfrm>
            <a:off x="8572500" y="5753100"/>
            <a:ext cx="152400" cy="152400"/>
          </a:xfrm>
          <a:prstGeom prst="ellipse">
            <a:avLst/>
          </a:prstGeom>
          <a:effectLst/>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kumimoji="0" lang="ru-RU"/>
          </a:p>
        </p:txBody>
      </p:sp>
      <p:sp>
        <p:nvSpPr>
          <p:cNvPr id="19" name="Rectangle 34"/>
          <p:cNvSpPr>
            <a:spLocks noGrp="1"/>
          </p:cNvSpPr>
          <p:nvPr>
            <p:ph type="dt" sz="half" idx="10"/>
          </p:nvPr>
        </p:nvSpPr>
        <p:spPr/>
        <p:txBody>
          <a:bodyPr rtlCol="0"/>
          <a:lstStyle>
            <a:extLst/>
          </a:lstStyle>
          <a:p>
            <a:fld id="{B4C71EC6-210F-42DE-9C53-41977AD35B3D}" type="datetimeFigureOut">
              <a:rPr lang="ru-RU" smtClean="0"/>
              <a:t>01.11.2015</a:t>
            </a:fld>
            <a:endParaRPr lang="ru-RU"/>
          </a:p>
        </p:txBody>
      </p:sp>
      <p:sp>
        <p:nvSpPr>
          <p:cNvPr id="25" name="Rectangle 35"/>
          <p:cNvSpPr>
            <a:spLocks noGrp="1"/>
          </p:cNvSpPr>
          <p:nvPr>
            <p:ph type="sldNum" sz="quarter" idx="11"/>
          </p:nvPr>
        </p:nvSpPr>
        <p:spPr/>
        <p:txBody>
          <a:bodyPr rtlCol="0"/>
          <a:lstStyle>
            <a:extLst/>
          </a:lstStyle>
          <a:p>
            <a:fld id="{B19B0651-EE4F-4900-A07F-96A6BFA9D0F0}" type="slidenum">
              <a:rPr lang="ru-RU" smtClean="0"/>
              <a:t>‹#›</a:t>
            </a:fld>
            <a:endParaRPr lang="ru-RU"/>
          </a:p>
        </p:txBody>
      </p:sp>
      <p:sp>
        <p:nvSpPr>
          <p:cNvPr id="31" name="Rectangle 36"/>
          <p:cNvSpPr>
            <a:spLocks noGrp="1"/>
          </p:cNvSpPr>
          <p:nvPr>
            <p:ph type="ftr" sz="quarter" idx="12"/>
          </p:nvPr>
        </p:nvSpPr>
        <p:spPr/>
        <p:txBody>
          <a:bodyPr rtlCol="0"/>
          <a:lstStyle>
            <a:extLst/>
          </a:lstStyle>
          <a:p>
            <a:endParaRPr lang="es-ES"/>
          </a:p>
        </p:txBody>
      </p:sp>
      <p:sp>
        <p:nvSpPr>
          <p:cNvPr id="33" name="Rectangle 32"/>
          <p:cNvSpPr>
            <a:spLocks noGrp="1"/>
          </p:cNvSpPr>
          <p:nvPr>
            <p:ph type="title" hasCustomPrompt="1"/>
          </p:nvPr>
        </p:nvSpPr>
        <p:spPr>
          <a:xfrm>
            <a:off x="2057400" y="281352"/>
            <a:ext cx="6509239" cy="3886200"/>
          </a:xfrm>
          <a:scene3d>
            <a:camera prst="orthographicFront"/>
            <a:lightRig rig="threePt" dir="t"/>
          </a:scene3d>
          <a:sp3d/>
        </p:spPr>
        <p:txBody>
          <a:bodyPr vert="horz" anchor="ctr">
            <a:normAutofit/>
          </a:bodyPr>
          <a:lstStyle>
            <a:lvl1pPr algn="ctr" eaLnBrk="1" latinLnBrk="0" hangingPunct="1">
              <a:lnSpc>
                <a:spcPct val="100000"/>
              </a:lnSpc>
              <a:defRPr kumimoji="0" lang="ru-RU" sz="7200" b="1" i="0" u="none" strike="noStrike" kern="0" cap="none" spc="0" normalizeH="0" baseline="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mj-lt"/>
                <a:ea typeface="+mj-ea"/>
                <a:cs typeface="+mj-cs"/>
              </a:defRPr>
            </a:lvl1pPr>
            <a:extLst/>
          </a:lstStyle>
          <a:p>
            <a:r>
              <a:rPr kumimoji="0" lang="ru-RU"/>
              <a:t>Показать заголовок</a:t>
            </a:r>
          </a:p>
        </p:txBody>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Заголовок и объект">
    <p:spTree>
      <p:nvGrpSpPr>
        <p:cNvPr id="1" name=""/>
        <p:cNvGrpSpPr/>
        <p:nvPr/>
      </p:nvGrpSpPr>
      <p:grpSpPr>
        <a:xfrm>
          <a:off x="0" y="0"/>
          <a:ext cx="0" cy="0"/>
          <a:chOff x="0" y="0"/>
          <a:chExt cx="0" cy="0"/>
        </a:xfrm>
      </p:grpSpPr>
      <p:sp>
        <p:nvSpPr>
          <p:cNvPr id="10" name="Rectangle 3"/>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a:p>
        </p:txBody>
      </p:sp>
      <p:sp>
        <p:nvSpPr>
          <p:cNvPr id="12" name="Rectangle 10"/>
          <p:cNvSpPr>
            <a:spLocks noGrp="1"/>
          </p:cNvSpPr>
          <p:nvPr>
            <p:ph type="dt" sz="half" idx="10"/>
          </p:nvPr>
        </p:nvSpPr>
        <p:spPr/>
        <p:txBody>
          <a:bodyPr rtlCol="0"/>
          <a:lstStyle>
            <a:extLst/>
          </a:lstStyle>
          <a:p>
            <a:fld id="{B4C71EC6-210F-42DE-9C53-41977AD35B3D}" type="datetimeFigureOut">
              <a:rPr lang="ru-RU" smtClean="0"/>
              <a:t>01.11.2015</a:t>
            </a:fld>
            <a:endParaRPr lang="ru-RU"/>
          </a:p>
        </p:txBody>
      </p:sp>
      <p:sp>
        <p:nvSpPr>
          <p:cNvPr id="27" name="Rectangle 11"/>
          <p:cNvSpPr>
            <a:spLocks noGrp="1"/>
          </p:cNvSpPr>
          <p:nvPr>
            <p:ph type="sldNum" sz="quarter" idx="11"/>
          </p:nvPr>
        </p:nvSpPr>
        <p:spPr/>
        <p:txBody>
          <a:bodyPr rtlCol="0"/>
          <a:lstStyle>
            <a:extLst/>
          </a:lstStyle>
          <a:p>
            <a:fld id="{B19B0651-EE4F-4900-A07F-96A6BFA9D0F0}" type="slidenum">
              <a:rPr lang="ru-RU" smtClean="0"/>
              <a:t>‹#›</a:t>
            </a:fld>
            <a:endParaRPr lang="ru-RU"/>
          </a:p>
        </p:txBody>
      </p:sp>
      <p:sp>
        <p:nvSpPr>
          <p:cNvPr id="4" name="Rectangle 12"/>
          <p:cNvSpPr>
            <a:spLocks noGrp="1"/>
          </p:cNvSpPr>
          <p:nvPr>
            <p:ph type="ftr" sz="quarter" idx="12"/>
          </p:nvPr>
        </p:nvSpPr>
        <p:spPr/>
        <p:txBody>
          <a:bodyPr rtlCol="0"/>
          <a:lstStyle>
            <a:extLst/>
          </a:lstStyle>
          <a:p>
            <a:endParaRPr lang="ru-RU"/>
          </a:p>
        </p:txBody>
      </p:sp>
      <p:sp>
        <p:nvSpPr>
          <p:cNvPr id="28" name="Rectangle 14"/>
          <p:cNvSpPr>
            <a:spLocks noGrp="1"/>
          </p:cNvSpPr>
          <p:nvPr>
            <p:ph type="title"/>
          </p:nvPr>
        </p:nvSpPr>
        <p:spPr/>
        <p:txBody>
          <a:bodyPr rtlCol="0" anchor="b"/>
          <a:lstStyle>
            <a:extLst/>
          </a:lstStyle>
          <a:p>
            <a:pPr eaLnBrk="1" latinLnBrk="0" hangingPunct="1"/>
            <a:r>
              <a:rPr lang="ru-RU" smtClean="0"/>
              <a:t>Образец заголовка</a:t>
            </a:r>
            <a:endParaRPr/>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Заголовок раздела">
    <p:spTree>
      <p:nvGrpSpPr>
        <p:cNvPr id="1" name=""/>
        <p:cNvGrpSpPr/>
        <p:nvPr/>
      </p:nvGrpSpPr>
      <p:grpSpPr>
        <a:xfrm>
          <a:off x="0" y="0"/>
          <a:ext cx="0" cy="0"/>
          <a:chOff x="0" y="0"/>
          <a:chExt cx="0" cy="0"/>
        </a:xfrm>
      </p:grpSpPr>
      <p:sp>
        <p:nvSpPr>
          <p:cNvPr id="29" name="Rectangle 3"/>
          <p:cNvSpPr>
            <a:spLocks noGrp="1"/>
          </p:cNvSpPr>
          <p:nvPr>
            <p:ph type="dt" sz="half" idx="10"/>
          </p:nvPr>
        </p:nvSpPr>
        <p:spPr/>
        <p:txBody>
          <a:bodyPr rtlCol="0"/>
          <a:lstStyle>
            <a:extLst/>
          </a:lstStyle>
          <a:p>
            <a:fld id="{B4C71EC6-210F-42DE-9C53-41977AD35B3D}" type="datetimeFigureOut">
              <a:rPr lang="ru-RU" smtClean="0"/>
              <a:t>01.11.2015</a:t>
            </a:fld>
            <a:endParaRPr lang="ru-RU"/>
          </a:p>
        </p:txBody>
      </p:sp>
      <p:sp>
        <p:nvSpPr>
          <p:cNvPr id="26" name="Rectangle 4"/>
          <p:cNvSpPr>
            <a:spLocks noGrp="1"/>
          </p:cNvSpPr>
          <p:nvPr>
            <p:ph type="ftr" sz="quarter" idx="11"/>
          </p:nvPr>
        </p:nvSpPr>
        <p:spPr/>
        <p:txBody>
          <a:bodyPr rtlCol="0"/>
          <a:lstStyle>
            <a:extLst/>
          </a:lstStyle>
          <a:p>
            <a:endParaRPr lang="ru-RU"/>
          </a:p>
        </p:txBody>
      </p:sp>
      <p:sp>
        <p:nvSpPr>
          <p:cNvPr id="12" name="Rectangle 5"/>
          <p:cNvSpPr>
            <a:spLocks noGrp="1"/>
          </p:cNvSpPr>
          <p:nvPr>
            <p:ph type="sldNum" sz="quarter" idx="12"/>
          </p:nvPr>
        </p:nvSpPr>
        <p:spPr/>
        <p:txBody>
          <a:bodyPr rtlCol="0"/>
          <a:lstStyle>
            <a:extLst/>
          </a:lstStyle>
          <a:p>
            <a:fld id="{B19B0651-EE4F-4900-A07F-96A6BFA9D0F0}" type="slidenum">
              <a:rPr lang="ru-RU" smtClean="0"/>
              <a:t>‹#›</a:t>
            </a:fld>
            <a:endParaRPr lang="ru-RU"/>
          </a:p>
        </p:txBody>
      </p:sp>
      <p:sp>
        <p:nvSpPr>
          <p:cNvPr id="27" name="Rectangle 6"/>
          <p:cNvSpPr>
            <a:spLocks noGrp="1"/>
          </p:cNvSpPr>
          <p:nvPr>
            <p:ph type="title" hasCustomPrompt="1"/>
          </p:nvPr>
        </p:nvSpPr>
        <p:spPr>
          <a:xfrm>
            <a:off x="228600" y="1676400"/>
            <a:ext cx="8229600" cy="1143000"/>
          </a:xfrm>
        </p:spPr>
        <p:txBody>
          <a:bodyPr rtlCol="0" anchor="ctr">
            <a:normAutofit/>
          </a:bodyPr>
          <a:lstStyle>
            <a:lvl1pPr eaLnBrk="1" latinLnBrk="0" hangingPunct="1">
              <a:defRPr kumimoji="0" lang="ru-RU" sz="4800" b="1" i="0" u="none" strike="noStrike" kern="0" cap="none" spc="0" normalizeH="0" baseline="0">
                <a:ln w="0">
                  <a:solidFill>
                    <a:srgbClr val="FFFFFF"/>
                  </a:solidFill>
                  <a:prstDash val="solid"/>
                </a:ln>
                <a:gradFill flip="none">
                  <a:gsLst>
                    <a:gs pos="40000">
                      <a:srgbClr val="FA8D3D">
                        <a:shade val="80000"/>
                      </a:srgbClr>
                    </a:gs>
                    <a:gs pos="45000">
                      <a:srgbClr val="FA8D3D">
                        <a:shade val="100000"/>
                      </a:srgb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Trebuchet MS"/>
                <a:ea typeface="+mj-ea"/>
                <a:cs typeface="+mj-cs"/>
              </a:defRPr>
            </a:lvl1pPr>
            <a:extLst/>
          </a:lstStyle>
          <a:p>
            <a:r>
              <a:rPr kumimoji="0" lang="ru-RU"/>
              <a:t>Заголовок раздела</a:t>
            </a:r>
          </a:p>
        </p:txBody>
      </p:sp>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Простой вопрос и ответ">
    <p:spTree>
      <p:nvGrpSpPr>
        <p:cNvPr id="1" name=""/>
        <p:cNvGrpSpPr/>
        <p:nvPr/>
      </p:nvGrpSpPr>
      <p:grpSpPr>
        <a:xfrm>
          <a:off x="0" y="0"/>
          <a:ext cx="0" cy="0"/>
          <a:chOff x="0" y="0"/>
          <a:chExt cx="0" cy="0"/>
        </a:xfrm>
      </p:grpSpPr>
      <p:sp>
        <p:nvSpPr>
          <p:cNvPr id="25" name="Rectangle 3"/>
          <p:cNvSpPr>
            <a:spLocks noGrp="1"/>
          </p:cNvSpPr>
          <p:nvPr>
            <p:ph type="dt" sz="half" idx="10"/>
          </p:nvPr>
        </p:nvSpPr>
        <p:spPr/>
        <p:txBody>
          <a:bodyPr vert="horz"/>
          <a:lstStyle>
            <a:lvl1pPr algn="r" eaLnBrk="1" latinLnBrk="0" hangingPunct="1">
              <a:defRPr kumimoji="0" lang="ru-RU"/>
            </a:lvl1pPr>
            <a:extLst/>
          </a:lstStyle>
          <a:p>
            <a:fld id="{B4C71EC6-210F-42DE-9C53-41977AD35B3D}" type="datetimeFigureOut">
              <a:rPr lang="ru-RU" smtClean="0"/>
              <a:t>01.11.2015</a:t>
            </a:fld>
            <a:endParaRPr lang="ru-RU"/>
          </a:p>
        </p:txBody>
      </p:sp>
      <p:sp>
        <p:nvSpPr>
          <p:cNvPr id="22" name="Rectangle 4"/>
          <p:cNvSpPr>
            <a:spLocks noGrp="1"/>
          </p:cNvSpPr>
          <p:nvPr>
            <p:ph type="ftr" sz="quarter" idx="11"/>
          </p:nvPr>
        </p:nvSpPr>
        <p:spPr/>
        <p:txBody>
          <a:bodyPr vert="horz"/>
          <a:lstStyle>
            <a:extLst/>
          </a:lstStyle>
          <a:p>
            <a:endParaRPr lang="ru-RU"/>
          </a:p>
        </p:txBody>
      </p:sp>
      <p:sp>
        <p:nvSpPr>
          <p:cNvPr id="31" name="Rectangle 5"/>
          <p:cNvSpPr>
            <a:spLocks noGrp="1"/>
          </p:cNvSpPr>
          <p:nvPr>
            <p:ph type="sldNum" sz="quarter" idx="12"/>
          </p:nvPr>
        </p:nvSpPr>
        <p:spPr/>
        <p:txBody>
          <a:bodyPr vert="horz"/>
          <a:lstStyle>
            <a:extLst/>
          </a:lstStyle>
          <a:p>
            <a:fld id="{B19B0651-EE4F-4900-A07F-96A6BFA9D0F0}" type="slidenum">
              <a:rPr lang="ru-RU" smtClean="0"/>
              <a:t>‹#›</a:t>
            </a:fld>
            <a:endParaRPr lang="ru-RU"/>
          </a:p>
        </p:txBody>
      </p:sp>
      <p:sp>
        <p:nvSpPr>
          <p:cNvPr id="4" name="Rectangle 8"/>
          <p:cNvSpPr>
            <a:spLocks noGrp="1"/>
          </p:cNvSpPr>
          <p:nvPr>
            <p:ph type="title" hasCustomPrompt="1"/>
          </p:nvPr>
        </p:nvSpPr>
        <p:spPr>
          <a:xfrm>
            <a:off x="228600" y="457200"/>
            <a:ext cx="8229600" cy="1143000"/>
          </a:xfrm>
        </p:spPr>
        <p:txBody>
          <a:bodyPr rtlCol="0" anchor="ctr"/>
          <a:lstStyle>
            <a:lvl1pPr algn="l" eaLnBrk="1" latinLnBrk="0" hangingPunct="1">
              <a:defRPr kumimoji="0" lang="ru-RU" i="1">
                <a:solidFill>
                  <a:schemeClr val="tx1">
                    <a:shade val="75000"/>
                  </a:schemeClr>
                </a:solidFill>
              </a:defRPr>
            </a:lvl1pPr>
            <a:extLst/>
          </a:lstStyle>
          <a:p>
            <a:r>
              <a:rPr kumimoji="0" lang="ru-RU"/>
              <a:t>Вопрос</a:t>
            </a:r>
          </a:p>
        </p:txBody>
      </p:sp>
      <p:sp>
        <p:nvSpPr>
          <p:cNvPr id="13" name="Rectangle 13"/>
          <p:cNvSpPr>
            <a:spLocks noGrp="1"/>
          </p:cNvSpPr>
          <p:nvPr>
            <p:ph type="body" sz="quarter" idx="14" hasCustomPrompt="1"/>
          </p:nvPr>
        </p:nvSpPr>
        <p:spPr>
          <a:xfrm>
            <a:off x="228600" y="1676400"/>
            <a:ext cx="8229600" cy="1143000"/>
          </a:xfrm>
        </p:spPr>
        <p:txBody>
          <a:bodyPr rtlCol="0" anchor="ctr"/>
          <a:lstStyle>
            <a:lvl1pPr algn="ctr" eaLnBrk="1" latinLnBrk="0" hangingPunct="1">
              <a:buFontTx/>
              <a:buNone/>
              <a:defRPr kumimoji="0" lang="ru-RU" sz="4800" b="1" i="0" u="none" strike="noStrike" kern="0" cap="none" spc="0" normalizeH="0" baseline="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mj-lt"/>
                <a:ea typeface="+mj-ea"/>
                <a:cs typeface="+mj-cs"/>
              </a:defRPr>
            </a:lvl1pPr>
            <a:extLst/>
          </a:lstStyle>
          <a:p>
            <a:pPr lvl="0"/>
            <a:r>
              <a:rPr kumimoji="0" lang="ru-RU"/>
              <a:t>Ответ</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500" fill="hold"/>
                                        <p:tgtEl>
                                          <p:spTgt spid="4"/>
                                        </p:tgtEl>
                                        <p:attrNameLst>
                                          <p:attrName>style.color</p:attrName>
                                        </p:attrNameLst>
                                      </p:cBhvr>
                                      <p:to>
                                        <a:srgbClr val="969696"/>
                                      </p:to>
                                    </p:animClr>
                                  </p:childTnLst>
                                </p:cTn>
                              </p:par>
                            </p:childTnLst>
                          </p:cTn>
                        </p:par>
                        <p:par>
                          <p:cTn id="7" fill="hold">
                            <p:stCondLst>
                              <p:cond delay="500"/>
                            </p:stCondLst>
                            <p:childTnLst>
                              <p:par>
                                <p:cTn id="8" presetID="45" presetClass="entr" presetSubtype="0" fill="hold" grpId="0" nodeType="afterEffect">
                                  <p:stCondLst>
                                    <p:cond delay="0"/>
                                  </p:stCondLst>
                                  <p:iterate type="lt">
                                    <p:tmPct val="10000"/>
                                  </p:iterate>
                                  <p:childTnLst>
                                    <p:set>
                                      <p:cBhvr>
                                        <p:cTn id="9" dur="1" fill="hold">
                                          <p:stCondLst>
                                            <p:cond delay="0"/>
                                          </p:stCondLst>
                                        </p:cTn>
                                        <p:tgtEl>
                                          <p:spTgt spid="13">
                                            <p:txEl>
                                              <p:pRg st="0" end="0"/>
                                            </p:txEl>
                                          </p:spTgt>
                                        </p:tgtEl>
                                        <p:attrNameLst>
                                          <p:attrName>style.visibility</p:attrName>
                                        </p:attrNameLst>
                                      </p:cBhvr>
                                      <p:to>
                                        <p:strVal val="visible"/>
                                      </p:to>
                                    </p:set>
                                    <p:animEffect transition="in" filter="fade">
                                      <p:cBhvr>
                                        <p:cTn id="10" dur="1000"/>
                                        <p:tgtEl>
                                          <p:spTgt spid="13">
                                            <p:txEl>
                                              <p:pRg st="0" end="0"/>
                                            </p:txEl>
                                          </p:spTgt>
                                        </p:tgtEl>
                                      </p:cBhvr>
                                    </p:animEffect>
                                    <p:anim calcmode="lin" valueType="num">
                                      <p:cBhvr>
                                        <p:cTn id="11" dur="1000" fill="hold"/>
                                        <p:tgtEl>
                                          <p:spTgt spid="13">
                                            <p:txEl>
                                              <p:pRg st="0" end="0"/>
                                            </p:txEl>
                                          </p:spTgt>
                                        </p:tgtEl>
                                        <p:attrNameLst>
                                          <p:attrName>ppt_w</p:attrName>
                                        </p:attrNameLst>
                                      </p:cBhvr>
                                      <p:tavLst>
                                        <p:tav tm="0" fmla="#ppt_w*sin(2.5*pi*$)">
                                          <p:val>
                                            <p:fltVal val="0"/>
                                          </p:val>
                                        </p:tav>
                                        <p:tav tm="100000">
                                          <p:val>
                                            <p:fltVal val="1"/>
                                          </p:val>
                                        </p:tav>
                                      </p:tavLst>
                                    </p:anim>
                                    <p:anim calcmode="lin" valueType="num">
                                      <p:cBhvr>
                                        <p:cTn id="12" dur="1000" fill="hold"/>
                                        <p:tgtEl>
                                          <p:spTgt spid="1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build="p">
        <p:tmplLst>
          <p:tmpl lvl="1">
            <p:tnLst>
              <p:par>
                <p:cTn presetID="45" presetClass="entr" presetSubtype="0" fill="hold" nodeType="afterEffect">
                  <p:stCondLst>
                    <p:cond delay="0"/>
                  </p:stCondLst>
                  <p:iterate type="lt">
                    <p:tmPct val="10000"/>
                  </p:iterate>
                  <p:childTnLst>
                    <p:set>
                      <p:cBhvr>
                        <p:cTn dur="1" fill="hold">
                          <p:stCondLst>
                            <p:cond delay="0"/>
                          </p:stCondLst>
                        </p:cTn>
                        <p:tgtEl>
                          <p:spTgt spid="13"/>
                        </p:tgtEl>
                        <p:attrNameLst>
                          <p:attrName>style.visibility</p:attrName>
                        </p:attrNameLst>
                      </p:cBhvr>
                      <p:to>
                        <p:strVal val="visible"/>
                      </p:to>
                    </p:set>
                    <p:animEffect transition="in" filter="fade">
                      <p:cBhvr>
                        <p:cTn dur="1000"/>
                        <p:tgtEl>
                          <p:spTgt spid="13"/>
                        </p:tgtEl>
                      </p:cBhvr>
                    </p:animEffect>
                    <p:anim calcmode="lin" valueType="num">
                      <p:cBhvr>
                        <p:cTn dur="1000" fill="hold"/>
                        <p:tgtEl>
                          <p:spTgt spid="13"/>
                        </p:tgtEl>
                        <p:attrNameLst>
                          <p:attrName>ppt_w</p:attrName>
                        </p:attrNameLst>
                      </p:cBhvr>
                      <p:tavLst>
                        <p:tav tm="0" fmla="#ppt_w*sin(2.5*pi*$)">
                          <p:val>
                            <p:fltVal val="0"/>
                          </p:val>
                        </p:tav>
                        <p:tav tm="100000">
                          <p:val>
                            <p:fltVal val="1"/>
                          </p:val>
                        </p:tav>
                      </p:tavLst>
                    </p:anim>
                    <p:anim calcmode="lin" valueType="num">
                      <p:cBhvr>
                        <p:cTn dur="1000" fill="hold"/>
                        <p:tgtEl>
                          <p:spTgt spid="13"/>
                        </p:tgtEl>
                        <p:attrNameLst>
                          <p:attrName>ppt_h</p:attrName>
                        </p:attrNameLst>
                      </p:cBhvr>
                      <p:tavLst>
                        <p:tav tm="0">
                          <p:val>
                            <p:strVal val="#ppt_h"/>
                          </p:val>
                        </p:tav>
                        <p:tav tm="100000">
                          <p:val>
                            <p:strVal val="#ppt_h"/>
                          </p:val>
                        </p:tav>
                      </p:tavLst>
                    </p:anim>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Вопрос и ответ с пояснением">
    <p:spTree>
      <p:nvGrpSpPr>
        <p:cNvPr id="1" name=""/>
        <p:cNvGrpSpPr/>
        <p:nvPr/>
      </p:nvGrpSpPr>
      <p:grpSpPr>
        <a:xfrm>
          <a:off x="0" y="0"/>
          <a:ext cx="0" cy="0"/>
          <a:chOff x="0" y="0"/>
          <a:chExt cx="0" cy="0"/>
        </a:xfrm>
      </p:grpSpPr>
      <p:sp>
        <p:nvSpPr>
          <p:cNvPr id="27" name="Rectangle 3"/>
          <p:cNvSpPr>
            <a:spLocks noGrp="1"/>
          </p:cNvSpPr>
          <p:nvPr>
            <p:ph type="dt" sz="half" idx="10"/>
          </p:nvPr>
        </p:nvSpPr>
        <p:spPr/>
        <p:txBody>
          <a:bodyPr vert="horz"/>
          <a:lstStyle>
            <a:lvl1pPr algn="r" eaLnBrk="1" latinLnBrk="0" hangingPunct="1">
              <a:defRPr kumimoji="0" lang="ru-RU"/>
            </a:lvl1pPr>
            <a:extLst/>
          </a:lstStyle>
          <a:p>
            <a:fld id="{B4C71EC6-210F-42DE-9C53-41977AD35B3D}" type="datetimeFigureOut">
              <a:rPr lang="ru-RU" smtClean="0"/>
              <a:t>01.11.2015</a:t>
            </a:fld>
            <a:endParaRPr lang="ru-RU"/>
          </a:p>
        </p:txBody>
      </p:sp>
      <p:sp>
        <p:nvSpPr>
          <p:cNvPr id="28" name="Rectangle 4"/>
          <p:cNvSpPr>
            <a:spLocks noGrp="1"/>
          </p:cNvSpPr>
          <p:nvPr>
            <p:ph type="ftr" sz="quarter" idx="11"/>
          </p:nvPr>
        </p:nvSpPr>
        <p:spPr/>
        <p:txBody>
          <a:bodyPr vert="horz"/>
          <a:lstStyle>
            <a:extLst/>
          </a:lstStyle>
          <a:p>
            <a:endParaRPr lang="ru-RU"/>
          </a:p>
        </p:txBody>
      </p:sp>
      <p:sp>
        <p:nvSpPr>
          <p:cNvPr id="10" name="Rectangle 5"/>
          <p:cNvSpPr>
            <a:spLocks noGrp="1"/>
          </p:cNvSpPr>
          <p:nvPr>
            <p:ph type="sldNum" sz="quarter" idx="12"/>
          </p:nvPr>
        </p:nvSpPr>
        <p:spPr/>
        <p:txBody>
          <a:bodyPr vert="horz"/>
          <a:lstStyle>
            <a:extLst/>
          </a:lstStyle>
          <a:p>
            <a:fld id="{B19B0651-EE4F-4900-A07F-96A6BFA9D0F0}" type="slidenum">
              <a:rPr lang="ru-RU" smtClean="0"/>
              <a:t>‹#›</a:t>
            </a:fld>
            <a:endParaRPr lang="ru-RU"/>
          </a:p>
        </p:txBody>
      </p:sp>
      <p:sp>
        <p:nvSpPr>
          <p:cNvPr id="31" name="Rectangle 8"/>
          <p:cNvSpPr>
            <a:spLocks noGrp="1"/>
          </p:cNvSpPr>
          <p:nvPr>
            <p:ph type="title" hasCustomPrompt="1"/>
          </p:nvPr>
        </p:nvSpPr>
        <p:spPr>
          <a:xfrm>
            <a:off x="228600" y="457200"/>
            <a:ext cx="8229600" cy="1143000"/>
          </a:xfrm>
        </p:spPr>
        <p:txBody>
          <a:bodyPr rtlCol="0" anchor="ctr"/>
          <a:lstStyle>
            <a:lvl1pPr algn="l" eaLnBrk="1" latinLnBrk="0" hangingPunct="1">
              <a:defRPr kumimoji="0" lang="ru-RU" i="1">
                <a:solidFill>
                  <a:schemeClr val="tx1">
                    <a:shade val="75000"/>
                  </a:schemeClr>
                </a:solidFill>
              </a:defRPr>
            </a:lvl1pPr>
            <a:extLst/>
          </a:lstStyle>
          <a:p>
            <a:r>
              <a:rPr kumimoji="0" lang="ru-RU"/>
              <a:t>Вопрос</a:t>
            </a:r>
          </a:p>
        </p:txBody>
      </p:sp>
      <p:sp>
        <p:nvSpPr>
          <p:cNvPr id="25" name="Rectangle 13"/>
          <p:cNvSpPr>
            <a:spLocks noGrp="1"/>
          </p:cNvSpPr>
          <p:nvPr>
            <p:ph type="body" sz="quarter" idx="14" hasCustomPrompt="1"/>
          </p:nvPr>
        </p:nvSpPr>
        <p:spPr>
          <a:xfrm>
            <a:off x="228600" y="1676400"/>
            <a:ext cx="8229600" cy="1143000"/>
          </a:xfrm>
        </p:spPr>
        <p:txBody>
          <a:bodyPr rtlCol="0" anchor="ctr"/>
          <a:lstStyle>
            <a:lvl1pPr algn="ctr" eaLnBrk="1" latinLnBrk="0" hangingPunct="1">
              <a:buFontTx/>
              <a:buNone/>
              <a:defRPr kumimoji="0" lang="ru-RU" sz="4800" b="1" i="0" u="none" strike="noStrike" kern="0" cap="none" spc="0" normalizeH="0" baseline="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mj-lt"/>
                <a:ea typeface="+mj-ea"/>
                <a:cs typeface="+mj-cs"/>
              </a:defRPr>
            </a:lvl1pPr>
            <a:extLst/>
          </a:lstStyle>
          <a:p>
            <a:pPr lvl="0"/>
            <a:r>
              <a:rPr kumimoji="0" lang="ru-RU"/>
              <a:t>Ответ</a:t>
            </a:r>
          </a:p>
        </p:txBody>
      </p:sp>
      <p:sp>
        <p:nvSpPr>
          <p:cNvPr id="22" name="Rectangle 9"/>
          <p:cNvSpPr>
            <a:spLocks noGrp="1"/>
          </p:cNvSpPr>
          <p:nvPr>
            <p:ph type="body" sz="quarter" idx="15" hasCustomPrompt="1"/>
          </p:nvPr>
        </p:nvSpPr>
        <p:spPr>
          <a:xfrm>
            <a:off x="1828800" y="3124200"/>
            <a:ext cx="5105400" cy="1981200"/>
          </a:xfrm>
        </p:spPr>
        <p:txBody>
          <a:bodyPr vert="horz"/>
          <a:lstStyle>
            <a:lvl1pPr algn="ctr" eaLnBrk="1" latinLnBrk="0" hangingPunct="1">
              <a:buFontTx/>
              <a:buNone/>
              <a:defRPr kumimoji="0" lang="ru-RU" i="1" baseline="0"/>
            </a:lvl1pPr>
            <a:extLst/>
          </a:lstStyle>
          <a:p>
            <a:pPr lvl="0"/>
            <a:r>
              <a:rPr kumimoji="0" lang="ru-RU"/>
              <a:t>Пояснение к ответу</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500" fill="hold"/>
                                        <p:tgtEl>
                                          <p:spTgt spid="31"/>
                                        </p:tgtEl>
                                        <p:attrNameLst>
                                          <p:attrName>style.color</p:attrName>
                                        </p:attrNameLst>
                                      </p:cBhvr>
                                      <p:to>
                                        <a:srgbClr val="969696"/>
                                      </p:to>
                                    </p:animClr>
                                  </p:childTnLst>
                                </p:cTn>
                              </p:par>
                            </p:childTnLst>
                          </p:cTn>
                        </p:par>
                        <p:par>
                          <p:cTn id="7" fill="hold">
                            <p:stCondLst>
                              <p:cond delay="500"/>
                            </p:stCondLst>
                            <p:childTnLst>
                              <p:par>
                                <p:cTn id="8" presetID="45" presetClass="entr" presetSubtype="0" fill="hold" grpId="0" nodeType="afterEffect">
                                  <p:stCondLst>
                                    <p:cond delay="0"/>
                                  </p:stCondLst>
                                  <p:iterate type="lt">
                                    <p:tmPct val="10000"/>
                                  </p:iterate>
                                  <p:childTnLst>
                                    <p:set>
                                      <p:cBhvr>
                                        <p:cTn id="9" dur="1" fill="hold">
                                          <p:stCondLst>
                                            <p:cond delay="0"/>
                                          </p:stCondLst>
                                        </p:cTn>
                                        <p:tgtEl>
                                          <p:spTgt spid="25">
                                            <p:txEl>
                                              <p:pRg st="0" end="0"/>
                                            </p:txEl>
                                          </p:spTgt>
                                        </p:tgtEl>
                                        <p:attrNameLst>
                                          <p:attrName>style.visibility</p:attrName>
                                        </p:attrNameLst>
                                      </p:cBhvr>
                                      <p:to>
                                        <p:strVal val="visible"/>
                                      </p:to>
                                    </p:set>
                                    <p:animEffect transition="in" filter="fade">
                                      <p:cBhvr>
                                        <p:cTn id="10" dur="1000"/>
                                        <p:tgtEl>
                                          <p:spTgt spid="25">
                                            <p:txEl>
                                              <p:pRg st="0" end="0"/>
                                            </p:txEl>
                                          </p:spTgt>
                                        </p:tgtEl>
                                      </p:cBhvr>
                                    </p:animEffect>
                                    <p:anim calcmode="lin" valueType="num">
                                      <p:cBhvr>
                                        <p:cTn id="11" dur="1000" fill="hold"/>
                                        <p:tgtEl>
                                          <p:spTgt spid="25">
                                            <p:txEl>
                                              <p:pRg st="0" end="0"/>
                                            </p:txEl>
                                          </p:spTgt>
                                        </p:tgtEl>
                                        <p:attrNameLst>
                                          <p:attrName>ppt_w</p:attrName>
                                        </p:attrNameLst>
                                      </p:cBhvr>
                                      <p:tavLst>
                                        <p:tav tm="0" fmla="#ppt_w*sin(2.5*pi*$)">
                                          <p:val>
                                            <p:fltVal val="0"/>
                                          </p:val>
                                        </p:tav>
                                        <p:tav tm="100000">
                                          <p:val>
                                            <p:fltVal val="1"/>
                                          </p:val>
                                        </p:tav>
                                      </p:tavLst>
                                    </p:anim>
                                    <p:anim calcmode="lin" valueType="num">
                                      <p:cBhvr>
                                        <p:cTn id="12" dur="1000" fill="hold"/>
                                        <p:tgtEl>
                                          <p:spTgt spid="25">
                                            <p:txEl>
                                              <p:pRg st="0" end="0"/>
                                            </p:txEl>
                                          </p:spTgt>
                                        </p:tgtEl>
                                        <p:attrNameLst>
                                          <p:attrName>ppt_h</p:attrName>
                                        </p:attrNameLst>
                                      </p:cBhvr>
                                      <p:tavLst>
                                        <p:tav tm="0">
                                          <p:val>
                                            <p:strVal val="#ppt_h"/>
                                          </p:val>
                                        </p:tav>
                                        <p:tav tm="100000">
                                          <p:val>
                                            <p:strVal val="#ppt_h"/>
                                          </p:val>
                                        </p:tav>
                                      </p:tavLst>
                                    </p:anim>
                                  </p:childTnLst>
                                </p:cTn>
                              </p:par>
                            </p:childTnLst>
                          </p:cTn>
                        </p:par>
                        <p:par>
                          <p:cTn id="13" fill="hold">
                            <p:stCondLst>
                              <p:cond delay="3000"/>
                            </p:stCondLst>
                            <p:childTnLst>
                              <p:par>
                                <p:cTn id="14" presetID="10" presetClass="entr" presetSubtype="0" fill="hold" grpId="0" nodeType="afterEffect">
                                  <p:stCondLst>
                                    <p:cond delay="0"/>
                                  </p:stCondLst>
                                  <p:childTnLst>
                                    <p:set>
                                      <p:cBhvr>
                                        <p:cTn id="15" dur="1" fill="hold">
                                          <p:stCondLst>
                                            <p:cond delay="0"/>
                                          </p:stCondLst>
                                        </p:cTn>
                                        <p:tgtEl>
                                          <p:spTgt spid="22">
                                            <p:txEl>
                                              <p:pRg st="0" end="0"/>
                                            </p:txEl>
                                          </p:spTgt>
                                        </p:tgtEl>
                                        <p:attrNameLst>
                                          <p:attrName>style.visibility</p:attrName>
                                        </p:attrNameLst>
                                      </p:cBhvr>
                                      <p:to>
                                        <p:strVal val="visible"/>
                                      </p:to>
                                    </p:set>
                                    <p:animEffect transition="in" filter="fade">
                                      <p:cBhvr>
                                        <p:cTn id="16" dur="10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25" grpId="0" build="p">
        <p:tmplLst>
          <p:tmpl lvl="1">
            <p:tnLst>
              <p:par>
                <p:cTn presetID="45" presetClass="entr" presetSubtype="0" fill="hold" nodeType="afterEffect">
                  <p:stCondLst>
                    <p:cond delay="0"/>
                  </p:stCondLst>
                  <p:iterate type="lt">
                    <p:tmPct val="10000"/>
                  </p:iterate>
                  <p:childTnLst>
                    <p:set>
                      <p:cBhvr>
                        <p:cTn dur="1" fill="hold">
                          <p:stCondLst>
                            <p:cond delay="0"/>
                          </p:stCondLst>
                        </p:cTn>
                        <p:tgtEl>
                          <p:spTgt spid="25"/>
                        </p:tgtEl>
                        <p:attrNameLst>
                          <p:attrName>style.visibility</p:attrName>
                        </p:attrNameLst>
                      </p:cBhvr>
                      <p:to>
                        <p:strVal val="visible"/>
                      </p:to>
                    </p:set>
                    <p:animEffect transition="in" filter="fade">
                      <p:cBhvr>
                        <p:cTn dur="1000"/>
                        <p:tgtEl>
                          <p:spTgt spid="25"/>
                        </p:tgtEl>
                      </p:cBhvr>
                    </p:animEffect>
                    <p:anim calcmode="lin" valueType="num">
                      <p:cBhvr>
                        <p:cTn dur="1000" fill="hold"/>
                        <p:tgtEl>
                          <p:spTgt spid="25"/>
                        </p:tgtEl>
                        <p:attrNameLst>
                          <p:attrName>ppt_w</p:attrName>
                        </p:attrNameLst>
                      </p:cBhvr>
                      <p:tavLst>
                        <p:tav tm="0" fmla="#ppt_w*sin(2.5*pi*$)">
                          <p:val>
                            <p:fltVal val="0"/>
                          </p:val>
                        </p:tav>
                        <p:tav tm="100000">
                          <p:val>
                            <p:fltVal val="1"/>
                          </p:val>
                        </p:tav>
                      </p:tavLst>
                    </p:anim>
                    <p:anim calcmode="lin" valueType="num">
                      <p:cBhvr>
                        <p:cTn dur="1000" fill="hold"/>
                        <p:tgtEl>
                          <p:spTgt spid="25"/>
                        </p:tgtEl>
                        <p:attrNameLst>
                          <p:attrName>ppt_h</p:attrName>
                        </p:attrNameLst>
                      </p:cBhvr>
                      <p:tavLst>
                        <p:tav tm="0">
                          <p:val>
                            <p:strVal val="#ppt_h"/>
                          </p:val>
                        </p:tav>
                        <p:tav tm="100000">
                          <p:val>
                            <p:strVal val="#ppt_h"/>
                          </p:val>
                        </p:tav>
                      </p:tavLst>
                    </p:anim>
                  </p:childTnLst>
                </p:cTn>
              </p:par>
            </p:tnLst>
          </p:tmpl>
        </p:tmplLst>
      </p:bldP>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1000"/>
                        <p:tgtEl>
                          <p:spTgt spid="22"/>
                        </p:tgtEl>
                      </p:cBhvr>
                    </p:animEffect>
                  </p:childTnLst>
                </p:cTn>
              </p:par>
            </p:tnLst>
          </p:tmpl>
        </p:tmplLst>
      </p:bldP>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Правильно или неправильно (ответ: правильно)">
    <p:spTree>
      <p:nvGrpSpPr>
        <p:cNvPr id="1" name=""/>
        <p:cNvGrpSpPr/>
        <p:nvPr/>
      </p:nvGrpSpPr>
      <p:grpSpPr>
        <a:xfrm>
          <a:off x="0" y="0"/>
          <a:ext cx="0" cy="0"/>
          <a:chOff x="0" y="0"/>
          <a:chExt cx="0" cy="0"/>
        </a:xfrm>
      </p:grpSpPr>
      <p:sp>
        <p:nvSpPr>
          <p:cNvPr id="22" name="Rectangle 3"/>
          <p:cNvSpPr>
            <a:spLocks noGrp="1"/>
          </p:cNvSpPr>
          <p:nvPr>
            <p:ph type="dt" sz="half" idx="10"/>
          </p:nvPr>
        </p:nvSpPr>
        <p:spPr/>
        <p:txBody>
          <a:bodyPr vert="horz"/>
          <a:lstStyle>
            <a:lvl1pPr algn="r" eaLnBrk="1" latinLnBrk="0" hangingPunct="1">
              <a:defRPr kumimoji="0" lang="ru-RU"/>
            </a:lvl1pPr>
            <a:extLst/>
          </a:lstStyle>
          <a:p>
            <a:fld id="{B4C71EC6-210F-42DE-9C53-41977AD35B3D}" type="datetimeFigureOut">
              <a:rPr lang="ru-RU" smtClean="0"/>
              <a:t>01.11.2015</a:t>
            </a:fld>
            <a:endParaRPr lang="ru-RU"/>
          </a:p>
        </p:txBody>
      </p:sp>
      <p:sp>
        <p:nvSpPr>
          <p:cNvPr id="11" name="Rectangle 4"/>
          <p:cNvSpPr>
            <a:spLocks noGrp="1"/>
          </p:cNvSpPr>
          <p:nvPr>
            <p:ph type="ftr" sz="quarter" idx="11"/>
          </p:nvPr>
        </p:nvSpPr>
        <p:spPr/>
        <p:txBody>
          <a:bodyPr vert="horz"/>
          <a:lstStyle>
            <a:extLst/>
          </a:lstStyle>
          <a:p>
            <a:endParaRPr lang="ru-RU"/>
          </a:p>
        </p:txBody>
      </p:sp>
      <p:sp>
        <p:nvSpPr>
          <p:cNvPr id="10" name="Rectangle 5"/>
          <p:cNvSpPr>
            <a:spLocks noGrp="1"/>
          </p:cNvSpPr>
          <p:nvPr>
            <p:ph type="sldNum" sz="quarter" idx="12"/>
          </p:nvPr>
        </p:nvSpPr>
        <p:spPr/>
        <p:txBody>
          <a:bodyPr vert="horz"/>
          <a:lstStyle>
            <a:extLst/>
          </a:lstStyle>
          <a:p>
            <a:fld id="{B19B0651-EE4F-4900-A07F-96A6BFA9D0F0}" type="slidenum">
              <a:rPr lang="ru-RU" smtClean="0"/>
              <a:t>‹#›</a:t>
            </a:fld>
            <a:endParaRPr lang="ru-RU"/>
          </a:p>
        </p:txBody>
      </p:sp>
      <p:sp>
        <p:nvSpPr>
          <p:cNvPr id="27" name="Question"/>
          <p:cNvSpPr>
            <a:spLocks noGrp="1"/>
          </p:cNvSpPr>
          <p:nvPr>
            <p:ph type="title" hasCustomPrompt="1"/>
          </p:nvPr>
        </p:nvSpPr>
        <p:spPr>
          <a:xfrm>
            <a:off x="228600" y="457200"/>
            <a:ext cx="8229600" cy="1143000"/>
          </a:xfrm>
        </p:spPr>
        <p:txBody>
          <a:bodyPr rtlCol="0" anchor="ctr"/>
          <a:lstStyle>
            <a:lvl1pPr algn="l" eaLnBrk="1" latinLnBrk="0" hangingPunct="1">
              <a:defRPr kumimoji="0" lang="ru-RU" i="1">
                <a:solidFill>
                  <a:schemeClr val="tx1">
                    <a:shade val="75000"/>
                  </a:schemeClr>
                </a:solidFill>
              </a:defRPr>
            </a:lvl1pPr>
            <a:extLst/>
          </a:lstStyle>
          <a:p>
            <a:r>
              <a:rPr kumimoji="0" lang="ru-RU"/>
              <a:t>Вопрос</a:t>
            </a:r>
          </a:p>
        </p:txBody>
      </p:sp>
      <p:sp>
        <p:nvSpPr>
          <p:cNvPr id="8" name="Answer Base"/>
          <p:cNvSpPr txBox="1"/>
          <p:nvPr/>
        </p:nvSpPr>
        <p:spPr>
          <a:xfrm>
            <a:off x="182880" y="1676400"/>
            <a:ext cx="8321040" cy="1828800"/>
          </a:xfrm>
          <a:prstGeom prst="rect">
            <a:avLst/>
          </a:prstGeom>
          <a:noFill/>
        </p:spPr>
        <p:txBody>
          <a:bodyPr wrap="square">
            <a:noAutofit/>
          </a:bodyPr>
          <a:lstStyle>
            <a:extLst/>
          </a:lstStyle>
          <a:p>
            <a:pPr marL="0" indent="0" algn="ctr" latinLnBrk="0">
              <a:spcBef>
                <a:spcPct val="20000"/>
              </a:spcBef>
              <a:buNone/>
            </a:pPr>
            <a:r>
              <a:rPr kumimoji="0" lang="ru-RU" sz="7200">
                <a:solidFill>
                  <a:schemeClr val="tx1">
                    <a:alpha val="40000"/>
                  </a:schemeClr>
                </a:solidFill>
              </a:rPr>
              <a:t>ПРАВИЛЬНО</a:t>
            </a:r>
            <a:r>
              <a:rPr kumimoji="0" lang="ru-RU" sz="7200" baseline="0">
                <a:solidFill>
                  <a:schemeClr val="tx1">
                    <a:alpha val="40000"/>
                  </a:schemeClr>
                </a:solidFill>
              </a:rPr>
              <a:t> </a:t>
            </a:r>
            <a:r>
              <a:rPr kumimoji="0" lang="ru-RU" sz="7200">
                <a:solidFill>
                  <a:schemeClr val="tx1">
                    <a:alpha val="40000"/>
                  </a:schemeClr>
                </a:solidFill>
              </a:rPr>
              <a:t>или НЕПРАВИЛЬНО?</a:t>
            </a:r>
          </a:p>
        </p:txBody>
      </p:sp>
      <p:sp>
        <p:nvSpPr>
          <p:cNvPr id="7" name="Answer"/>
          <p:cNvSpPr/>
          <p:nvPr/>
        </p:nvSpPr>
        <p:spPr>
          <a:xfrm>
            <a:off x="182880" y="1676400"/>
            <a:ext cx="8321040" cy="1200329"/>
          </a:xfrm>
          <a:prstGeom prst="rect">
            <a:avLst/>
          </a:prstGeom>
        </p:spPr>
        <p:txBody>
          <a:bodyPr wrap="square">
            <a:spAutoFit/>
          </a:bodyPr>
          <a:lstStyle>
            <a:extLst/>
          </a:lstStyle>
          <a:p>
            <a:pPr indent="0" algn="ctr" latinLnBrk="0">
              <a:spcBef>
                <a:spcPct val="20000"/>
              </a:spcBef>
              <a:buNone/>
            </a:pPr>
            <a:r>
              <a:rPr kumimoji="0" lang="ru-RU" sz="7200">
                <a:ln w="0">
                  <a:solidFill>
                    <a:srgbClr val="FFFFFF"/>
                  </a:solidFill>
                  <a:prstDash val="solid"/>
                </a:ln>
                <a:gradFill flip="none">
                  <a:gsLst>
                    <a:gs pos="40000">
                      <a:srgbClr val="FA8D3D">
                        <a:shade val="80000"/>
                      </a:srgbClr>
                    </a:gs>
                    <a:gs pos="45000">
                      <a:srgbClr val="FA8D3D">
                        <a:shade val="100000"/>
                      </a:srgbClr>
                    </a:gs>
                  </a:gsLst>
                  <a:lin ang="16200000"/>
                </a:gradFill>
                <a:effectLst>
                  <a:outerShdw blurRad="23036" dist="23036" dir="5400000" algn="tl">
                    <a:srgbClr val="656565">
                      <a:alpha val="65000"/>
                    </a:srgbClr>
                  </a:outerShdw>
                  <a:reflection blurRad="12700" stA="25000" endPos="55000" dist="5000" dir="5400000" sy="-100000" algn="bl" rotWithShape="0"/>
                </a:effectLst>
                <a:ea typeface="+mn-ea"/>
                <a:cs typeface="+mn-cs"/>
              </a:rPr>
              <a:t>ПРАВИЛЬНО </a:t>
            </a:r>
            <a:r>
              <a:rPr kumimoji="0" lang="ru-RU" sz="7200">
                <a:solidFill>
                  <a:prstClr val="white">
                    <a:alpha val="40000"/>
                  </a:prstClr>
                </a:solidFill>
                <a:ea typeface="+mn-ea"/>
                <a:cs typeface="+mn-cs"/>
              </a:rPr>
              <a:t>или НЕПРАВИЛЬНО?</a:t>
            </a:r>
            <a:endParaRPr kumimoji="0"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3000"/>
                                        <p:tgtEl>
                                          <p:spTgt spid="8"/>
                                        </p:tgtEl>
                                      </p:cBhvr>
                                    </p:animEffect>
                                    <p:set>
                                      <p:cBhvr>
                                        <p:cTn id="7" dur="1" fill="hold">
                                          <p:stCondLst>
                                            <p:cond delay="2999"/>
                                          </p:stCondLst>
                                        </p:cTn>
                                        <p:tgtEl>
                                          <p:spTgt spid="8"/>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Правильно или неправильно (ответ: неправильно)">
    <p:spTree>
      <p:nvGrpSpPr>
        <p:cNvPr id="1" name=""/>
        <p:cNvGrpSpPr/>
        <p:nvPr/>
      </p:nvGrpSpPr>
      <p:grpSpPr>
        <a:xfrm>
          <a:off x="0" y="0"/>
          <a:ext cx="0" cy="0"/>
          <a:chOff x="0" y="0"/>
          <a:chExt cx="0" cy="0"/>
        </a:xfrm>
      </p:grpSpPr>
      <p:sp>
        <p:nvSpPr>
          <p:cNvPr id="31" name="Rectangle 3"/>
          <p:cNvSpPr>
            <a:spLocks noGrp="1"/>
          </p:cNvSpPr>
          <p:nvPr>
            <p:ph type="dt" sz="half" idx="10"/>
          </p:nvPr>
        </p:nvSpPr>
        <p:spPr/>
        <p:txBody>
          <a:bodyPr vert="horz"/>
          <a:lstStyle>
            <a:lvl1pPr algn="r" eaLnBrk="1" latinLnBrk="0" hangingPunct="1">
              <a:defRPr kumimoji="0" lang="ru-RU"/>
            </a:lvl1pPr>
            <a:extLst/>
          </a:lstStyle>
          <a:p>
            <a:fld id="{B4C71EC6-210F-42DE-9C53-41977AD35B3D}" type="datetimeFigureOut">
              <a:rPr lang="ru-RU" smtClean="0"/>
              <a:t>01.11.2015</a:t>
            </a:fld>
            <a:endParaRPr lang="ru-RU"/>
          </a:p>
        </p:txBody>
      </p:sp>
      <p:sp>
        <p:nvSpPr>
          <p:cNvPr id="2" name="Rectangle 4"/>
          <p:cNvSpPr>
            <a:spLocks noGrp="1"/>
          </p:cNvSpPr>
          <p:nvPr>
            <p:ph type="ftr" sz="quarter" idx="11"/>
          </p:nvPr>
        </p:nvSpPr>
        <p:spPr/>
        <p:txBody>
          <a:bodyPr vert="horz"/>
          <a:lstStyle>
            <a:extLst/>
          </a:lstStyle>
          <a:p>
            <a:endParaRPr lang="ru-RU"/>
          </a:p>
        </p:txBody>
      </p:sp>
      <p:sp>
        <p:nvSpPr>
          <p:cNvPr id="28" name="Rectangle 5"/>
          <p:cNvSpPr>
            <a:spLocks noGrp="1"/>
          </p:cNvSpPr>
          <p:nvPr>
            <p:ph type="sldNum" sz="quarter" idx="12"/>
          </p:nvPr>
        </p:nvSpPr>
        <p:spPr/>
        <p:txBody>
          <a:bodyPr vert="horz"/>
          <a:lstStyle>
            <a:extLst/>
          </a:lstStyle>
          <a:p>
            <a:fld id="{B19B0651-EE4F-4900-A07F-96A6BFA9D0F0}" type="slidenum">
              <a:rPr lang="ru-RU" smtClean="0"/>
              <a:t>‹#›</a:t>
            </a:fld>
            <a:endParaRPr lang="ru-RU"/>
          </a:p>
        </p:txBody>
      </p:sp>
      <p:sp>
        <p:nvSpPr>
          <p:cNvPr id="6" name="Question"/>
          <p:cNvSpPr>
            <a:spLocks noGrp="1"/>
          </p:cNvSpPr>
          <p:nvPr>
            <p:ph type="title" hasCustomPrompt="1"/>
          </p:nvPr>
        </p:nvSpPr>
        <p:spPr>
          <a:xfrm>
            <a:off x="228600" y="457200"/>
            <a:ext cx="8229600" cy="1143000"/>
          </a:xfrm>
        </p:spPr>
        <p:txBody>
          <a:bodyPr rtlCol="0" anchor="ctr"/>
          <a:lstStyle>
            <a:lvl1pPr algn="l" eaLnBrk="1" latinLnBrk="0" hangingPunct="1">
              <a:defRPr kumimoji="0" lang="ru-RU" i="1">
                <a:solidFill>
                  <a:schemeClr val="tx1">
                    <a:shade val="75000"/>
                  </a:schemeClr>
                </a:solidFill>
              </a:defRPr>
            </a:lvl1pPr>
            <a:extLst/>
          </a:lstStyle>
          <a:p>
            <a:r>
              <a:rPr kumimoji="0" lang="ru-RU"/>
              <a:t>Вопрос</a:t>
            </a:r>
          </a:p>
        </p:txBody>
      </p:sp>
      <p:sp>
        <p:nvSpPr>
          <p:cNvPr id="29" name="Answer Base"/>
          <p:cNvSpPr txBox="1"/>
          <p:nvPr/>
        </p:nvSpPr>
        <p:spPr>
          <a:xfrm>
            <a:off x="228600" y="1600200"/>
            <a:ext cx="8229600" cy="1293926"/>
          </a:xfrm>
          <a:prstGeom prst="rect">
            <a:avLst/>
          </a:prstGeom>
          <a:noFill/>
        </p:spPr>
        <p:txBody>
          <a:bodyPr wrap="square">
            <a:noAutofit/>
          </a:bodyPr>
          <a:lstStyle>
            <a:extLst/>
          </a:lstStyle>
          <a:p>
            <a:pPr marL="0" indent="0" algn="ctr" latinLnBrk="0">
              <a:spcBef>
                <a:spcPct val="20000"/>
              </a:spcBef>
              <a:buNone/>
            </a:pPr>
            <a:r>
              <a:rPr kumimoji="0" lang="ru-RU" sz="7200">
                <a:solidFill>
                  <a:schemeClr val="tx1">
                    <a:alpha val="40000"/>
                  </a:schemeClr>
                </a:solidFill>
              </a:rPr>
              <a:t>ПРАВИЛЬНО</a:t>
            </a:r>
            <a:r>
              <a:rPr kumimoji="0" lang="ru-RU" sz="7200" baseline="0">
                <a:solidFill>
                  <a:schemeClr val="tx1">
                    <a:alpha val="40000"/>
                  </a:schemeClr>
                </a:solidFill>
              </a:rPr>
              <a:t> </a:t>
            </a:r>
            <a:r>
              <a:rPr kumimoji="0" lang="ru-RU" sz="7200">
                <a:solidFill>
                  <a:schemeClr val="tx1">
                    <a:alpha val="40000"/>
                  </a:schemeClr>
                </a:solidFill>
              </a:rPr>
              <a:t>или НЕПРАВИЛЬНО?</a:t>
            </a:r>
          </a:p>
        </p:txBody>
      </p:sp>
      <p:sp>
        <p:nvSpPr>
          <p:cNvPr id="7" name="Answer"/>
          <p:cNvSpPr/>
          <p:nvPr/>
        </p:nvSpPr>
        <p:spPr>
          <a:xfrm>
            <a:off x="228600" y="1600200"/>
            <a:ext cx="8229600" cy="1200329"/>
          </a:xfrm>
          <a:prstGeom prst="rect">
            <a:avLst/>
          </a:prstGeom>
        </p:spPr>
        <p:txBody>
          <a:bodyPr wrap="square">
            <a:spAutoFit/>
          </a:bodyPr>
          <a:lstStyle>
            <a:extLst/>
          </a:lstStyle>
          <a:p>
            <a:pPr algn="ctr"/>
            <a:r>
              <a:rPr kumimoji="0" lang="ru-RU" sz="7200">
                <a:solidFill>
                  <a:prstClr val="white">
                    <a:alpha val="40000"/>
                  </a:prstClr>
                </a:solidFill>
                <a:ea typeface="+mn-ea"/>
                <a:cs typeface="+mn-cs"/>
              </a:rPr>
              <a:t>ПРАВИЛЬНО или </a:t>
            </a:r>
            <a:r>
              <a:rPr kumimoji="0" lang="ru-RU" sz="7200">
                <a:ln w="0">
                  <a:solidFill>
                    <a:srgbClr val="FFFFFF"/>
                  </a:solidFill>
                  <a:prstDash val="solid"/>
                </a:ln>
                <a:gradFill flip="none">
                  <a:gsLst>
                    <a:gs pos="40000">
                      <a:srgbClr val="FA8D3D">
                        <a:shade val="80000"/>
                      </a:srgbClr>
                    </a:gs>
                    <a:gs pos="45000">
                      <a:srgbClr val="FA8D3D">
                        <a:shade val="100000"/>
                      </a:srgbClr>
                    </a:gs>
                  </a:gsLst>
                  <a:lin ang="16200000"/>
                </a:gradFill>
                <a:effectLst>
                  <a:outerShdw blurRad="23036" dist="23036" dir="5400000" algn="tl">
                    <a:srgbClr val="656565">
                      <a:alpha val="65000"/>
                    </a:srgbClr>
                  </a:outerShdw>
                  <a:reflection blurRad="12700" stA="25000" endPos="55000" dist="5000" dir="5400000" sy="-100000" algn="bl" rotWithShape="0"/>
                </a:effectLst>
                <a:ea typeface="+mn-ea"/>
                <a:cs typeface="+mn-cs"/>
              </a:rPr>
              <a:t>НЕПРАВИЛЬНО</a:t>
            </a:r>
            <a:r>
              <a:rPr kumimoji="0" lang="ru-RU" sz="7200">
                <a:solidFill>
                  <a:prstClr val="white">
                    <a:alpha val="40000"/>
                  </a:prstClr>
                </a:solidFill>
                <a:ea typeface="+mn-ea"/>
                <a:cs typeface="+mn-cs"/>
              </a:rPr>
              <a:t>?</a:t>
            </a:r>
            <a:endParaRPr kumimoji="0"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3000"/>
                                        <p:tgtEl>
                                          <p:spTgt spid="29"/>
                                        </p:tgtEl>
                                      </p:cBhvr>
                                    </p:animEffect>
                                    <p:set>
                                      <p:cBhvr>
                                        <p:cTn id="7" dur="1" fill="hold">
                                          <p:stCondLst>
                                            <p:cond delay="2999"/>
                                          </p:stCondLst>
                                        </p:cTn>
                                        <p:tgtEl>
                                          <p:spTgt spid="29"/>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7"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fld id="{B4C71EC6-210F-42DE-9C53-41977AD35B3D}" type="datetimeFigureOut">
              <a:rPr lang="ru-RU" smtClean="0"/>
              <a:t>01.11.2015</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B19B0651-EE4F-4900-A07F-96A6BFA9D0F0}" type="slidenum">
              <a:rPr lang="ru-RU" smtClean="0"/>
              <a:t>‹#›</a:t>
            </a:fld>
            <a:endParaRPr lang="ru-RU"/>
          </a:p>
        </p:txBody>
      </p:sp>
    </p:spTree>
    <p:extLst>
      <p:ext uri="{BB962C8B-B14F-4D97-AF65-F5344CB8AC3E}">
        <p14:creationId xmlns:p14="http://schemas.microsoft.com/office/powerpoint/2010/main" val="179792122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Несколько вариантов">
    <p:spTree>
      <p:nvGrpSpPr>
        <p:cNvPr id="1" name=""/>
        <p:cNvGrpSpPr/>
        <p:nvPr/>
      </p:nvGrpSpPr>
      <p:grpSpPr>
        <a:xfrm>
          <a:off x="0" y="0"/>
          <a:ext cx="0" cy="0"/>
          <a:chOff x="0" y="0"/>
          <a:chExt cx="0" cy="0"/>
        </a:xfrm>
      </p:grpSpPr>
      <p:sp>
        <p:nvSpPr>
          <p:cNvPr id="11" name="Rectangle 2"/>
          <p:cNvSpPr>
            <a:spLocks noGrp="1"/>
          </p:cNvSpPr>
          <p:nvPr>
            <p:ph type="title" hasCustomPrompt="1"/>
          </p:nvPr>
        </p:nvSpPr>
        <p:spPr>
          <a:xfrm>
            <a:off x="685800" y="228600"/>
            <a:ext cx="7696200" cy="1371600"/>
          </a:xfrm>
        </p:spPr>
        <p:txBody>
          <a:bodyPr vert="horz"/>
          <a:lstStyle>
            <a:lvl1pPr algn="l" eaLnBrk="1" latinLnBrk="0" hangingPunct="1">
              <a:defRPr kumimoji="0" lang="ru-RU" i="1" baseline="0"/>
            </a:lvl1pPr>
            <a:extLst/>
          </a:lstStyle>
          <a:p>
            <a:r>
              <a:rPr kumimoji="0" lang="ru-RU"/>
              <a:t>Вопрос</a:t>
            </a:r>
          </a:p>
        </p:txBody>
      </p:sp>
      <p:sp>
        <p:nvSpPr>
          <p:cNvPr id="31" name="Rectangle 3"/>
          <p:cNvSpPr>
            <a:spLocks noGrp="1"/>
          </p:cNvSpPr>
          <p:nvPr>
            <p:ph type="dt" sz="half" idx="10"/>
          </p:nvPr>
        </p:nvSpPr>
        <p:spPr/>
        <p:txBody>
          <a:bodyPr vert="horz"/>
          <a:lstStyle>
            <a:lvl1pPr algn="r" eaLnBrk="1" latinLnBrk="0" hangingPunct="1">
              <a:defRPr kumimoji="0" lang="ru-RU"/>
            </a:lvl1pPr>
            <a:extLst/>
          </a:lstStyle>
          <a:p>
            <a:fld id="{B4C71EC6-210F-42DE-9C53-41977AD35B3D}" type="datetimeFigureOut">
              <a:rPr lang="ru-RU" smtClean="0"/>
              <a:t>01.11.2015</a:t>
            </a:fld>
            <a:endParaRPr lang="ru-RU"/>
          </a:p>
        </p:txBody>
      </p:sp>
      <p:sp>
        <p:nvSpPr>
          <p:cNvPr id="26" name="Rectangle 4"/>
          <p:cNvSpPr>
            <a:spLocks noGrp="1"/>
          </p:cNvSpPr>
          <p:nvPr>
            <p:ph type="ftr" sz="quarter" idx="11"/>
          </p:nvPr>
        </p:nvSpPr>
        <p:spPr/>
        <p:txBody>
          <a:bodyPr vert="horz"/>
          <a:lstStyle>
            <a:extLst/>
          </a:lstStyle>
          <a:p>
            <a:endParaRPr lang="ru-RU"/>
          </a:p>
        </p:txBody>
      </p:sp>
      <p:sp>
        <p:nvSpPr>
          <p:cNvPr id="9" name="Rectangle 5"/>
          <p:cNvSpPr>
            <a:spLocks noGrp="1"/>
          </p:cNvSpPr>
          <p:nvPr>
            <p:ph type="sldNum" sz="quarter" idx="12"/>
          </p:nvPr>
        </p:nvSpPr>
        <p:spPr/>
        <p:txBody>
          <a:bodyPr vert="horz"/>
          <a:lstStyle>
            <a:extLst/>
          </a:lstStyle>
          <a:p>
            <a:fld id="{B19B0651-EE4F-4900-A07F-96A6BFA9D0F0}" type="slidenum">
              <a:rPr lang="ru-RU" smtClean="0"/>
              <a:t>‹#›</a:t>
            </a:fld>
            <a:endParaRPr lang="ru-RU"/>
          </a:p>
        </p:txBody>
      </p:sp>
      <p:sp>
        <p:nvSpPr>
          <p:cNvPr id="10" name="Rectangle 10"/>
          <p:cNvSpPr txBox="1"/>
          <p:nvPr/>
        </p:nvSpPr>
        <p:spPr>
          <a:xfrm>
            <a:off x="457200" y="2057400"/>
            <a:ext cx="685800" cy="492443"/>
          </a:xfrm>
          <a:prstGeom prst="rect">
            <a:avLst/>
          </a:prstGeom>
          <a:noFill/>
        </p:spPr>
        <p:txBody>
          <a:bodyPr wrap="square" tIns="91440" bIns="91440" rtlCol="0">
            <a:spAutoFit/>
          </a:bodyPr>
          <a:lstStyle>
            <a:extLst/>
          </a:lstStyle>
          <a:p>
            <a:pPr algn="r">
              <a:lnSpc>
                <a:spcPct val="100000"/>
              </a:lnSpc>
            </a:pPr>
            <a:r>
              <a:rPr kumimoji="0" lang="ru-RU" sz="2000" b="1">
                <a:ln>
                  <a:solidFill>
                    <a:schemeClr val="tx2"/>
                  </a:solidFill>
                </a:ln>
                <a:solidFill>
                  <a:schemeClr val="bg2"/>
                </a:solidFill>
                <a:effectLst>
                  <a:outerShdw blurRad="50800" dist="50800" dir="2700000" algn="tl" rotWithShape="0">
                    <a:srgbClr val="000000">
                      <a:alpha val="43137"/>
                    </a:srgbClr>
                  </a:outerShdw>
                </a:effectLst>
              </a:rPr>
              <a:t>А</a:t>
            </a:r>
          </a:p>
        </p:txBody>
      </p:sp>
      <p:sp>
        <p:nvSpPr>
          <p:cNvPr id="15" name="Rectangle 13"/>
          <p:cNvSpPr>
            <a:spLocks noGrp="1"/>
          </p:cNvSpPr>
          <p:nvPr>
            <p:ph type="body" sz="quarter" idx="17" hasCustomPrompt="1"/>
          </p:nvPr>
        </p:nvSpPr>
        <p:spPr>
          <a:xfrm>
            <a:off x="1143000" y="4800600"/>
            <a:ext cx="7086600" cy="457200"/>
          </a:xfrm>
        </p:spPr>
        <p:txBody>
          <a:bodyPr rtlCol="0" anchor="ctr"/>
          <a:lstStyle>
            <a:lvl1pPr marL="0" indent="0" eaLnBrk="1" latinLnBrk="0" hangingPunct="1">
              <a:buFontTx/>
              <a:buNone/>
              <a:defRPr kumimoji="0" lang="ru-RU" i="0" baseline="0"/>
            </a:lvl1pPr>
            <a:extLst/>
          </a:lstStyle>
          <a:p>
            <a:pPr lvl="0"/>
            <a:r>
              <a:rPr kumimoji="0" lang="ru-RU"/>
              <a:t>Неправильный ответ</a:t>
            </a:r>
          </a:p>
        </p:txBody>
      </p:sp>
      <p:sp>
        <p:nvSpPr>
          <p:cNvPr id="16" name="Rectangle 13"/>
          <p:cNvSpPr>
            <a:spLocks noGrp="1"/>
          </p:cNvSpPr>
          <p:nvPr>
            <p:ph type="body" sz="quarter" idx="18" hasCustomPrompt="1"/>
          </p:nvPr>
        </p:nvSpPr>
        <p:spPr>
          <a:xfrm>
            <a:off x="1143000" y="4114800"/>
            <a:ext cx="7086600" cy="457200"/>
          </a:xfrm>
        </p:spPr>
        <p:txBody>
          <a:bodyPr rtlCol="0" anchor="ctr"/>
          <a:lstStyle>
            <a:lvl1pPr marL="0" indent="0" eaLnBrk="1" latinLnBrk="0" hangingPunct="1">
              <a:buFontTx/>
              <a:buNone/>
              <a:defRPr kumimoji="0" lang="ru-RU" i="0" baseline="0"/>
            </a:lvl1pPr>
            <a:extLst/>
          </a:lstStyle>
          <a:p>
            <a:pPr lvl="0"/>
            <a:r>
              <a:rPr kumimoji="0" lang="ru-RU"/>
              <a:t>Неправильный ответ</a:t>
            </a:r>
          </a:p>
        </p:txBody>
      </p:sp>
      <p:sp>
        <p:nvSpPr>
          <p:cNvPr id="17" name="Rectangle 13"/>
          <p:cNvSpPr>
            <a:spLocks noGrp="1"/>
          </p:cNvSpPr>
          <p:nvPr>
            <p:ph type="body" sz="quarter" idx="19" hasCustomPrompt="1"/>
          </p:nvPr>
        </p:nvSpPr>
        <p:spPr>
          <a:xfrm>
            <a:off x="1143000" y="3429000"/>
            <a:ext cx="7086600" cy="457200"/>
          </a:xfrm>
        </p:spPr>
        <p:txBody>
          <a:bodyPr rtlCol="0" anchor="ctr"/>
          <a:lstStyle>
            <a:lvl1pPr marL="0" indent="0" eaLnBrk="1" latinLnBrk="0" hangingPunct="1">
              <a:buFontTx/>
              <a:buNone/>
              <a:defRPr kumimoji="0" lang="ru-RU" i="0" baseline="0"/>
            </a:lvl1pPr>
            <a:extLst/>
          </a:lstStyle>
          <a:p>
            <a:pPr lvl="0"/>
            <a:r>
              <a:rPr kumimoji="0" lang="ru-RU"/>
              <a:t>Неправильный ответ</a:t>
            </a:r>
          </a:p>
        </p:txBody>
      </p:sp>
      <p:sp>
        <p:nvSpPr>
          <p:cNvPr id="18" name="Rectangle 13"/>
          <p:cNvSpPr>
            <a:spLocks noGrp="1"/>
          </p:cNvSpPr>
          <p:nvPr>
            <p:ph type="body" sz="quarter" idx="20" hasCustomPrompt="1"/>
          </p:nvPr>
        </p:nvSpPr>
        <p:spPr>
          <a:xfrm>
            <a:off x="1143000" y="2743200"/>
            <a:ext cx="7086600" cy="457200"/>
          </a:xfrm>
        </p:spPr>
        <p:txBody>
          <a:bodyPr rtlCol="0" anchor="ctr"/>
          <a:lstStyle>
            <a:lvl1pPr marL="0" indent="0" eaLnBrk="1" latinLnBrk="0" hangingPunct="1">
              <a:buFontTx/>
              <a:buNone/>
              <a:defRPr kumimoji="0" lang="ru-RU" i="0" baseline="0"/>
            </a:lvl1pPr>
            <a:extLst/>
          </a:lstStyle>
          <a:p>
            <a:pPr lvl="0"/>
            <a:r>
              <a:rPr kumimoji="0" lang="ru-RU"/>
              <a:t>Неправильный ответ</a:t>
            </a:r>
          </a:p>
        </p:txBody>
      </p:sp>
      <p:sp>
        <p:nvSpPr>
          <p:cNvPr id="19" name="Rectangle 13"/>
          <p:cNvSpPr>
            <a:spLocks noGrp="1"/>
          </p:cNvSpPr>
          <p:nvPr>
            <p:ph type="body" sz="quarter" idx="21" hasCustomPrompt="1"/>
          </p:nvPr>
        </p:nvSpPr>
        <p:spPr>
          <a:xfrm>
            <a:off x="1143000" y="2057400"/>
            <a:ext cx="7086600" cy="457200"/>
          </a:xfrm>
        </p:spPr>
        <p:txBody>
          <a:bodyPr rtlCol="0" anchor="ctr"/>
          <a:lstStyle>
            <a:lvl1pPr marL="0" indent="0" eaLnBrk="1" latinLnBrk="0" hangingPunct="1">
              <a:buFontTx/>
              <a:buNone/>
              <a:defRPr kumimoji="0" lang="ru-RU" i="0" baseline="0"/>
            </a:lvl1pPr>
            <a:extLst/>
          </a:lstStyle>
          <a:p>
            <a:pPr lvl="0"/>
            <a:r>
              <a:rPr kumimoji="0" lang="ru-RU"/>
              <a:t>Введите правильный ответ (затем измените порядок вариантов)</a:t>
            </a:r>
          </a:p>
        </p:txBody>
      </p:sp>
      <p:sp>
        <p:nvSpPr>
          <p:cNvPr id="13" name="TextBox 12"/>
          <p:cNvSpPr txBox="1"/>
          <p:nvPr/>
        </p:nvSpPr>
        <p:spPr>
          <a:xfrm>
            <a:off x="457200" y="2707957"/>
            <a:ext cx="685800" cy="492443"/>
          </a:xfrm>
          <a:prstGeom prst="rect">
            <a:avLst/>
          </a:prstGeom>
          <a:noFill/>
        </p:spPr>
        <p:txBody>
          <a:bodyPr wrap="square" tIns="91440" bIns="91440" rtlCol="0">
            <a:spAutoFit/>
          </a:bodyPr>
          <a:lstStyle>
            <a:extLst/>
          </a:lstStyle>
          <a:p>
            <a:pPr algn="r">
              <a:lnSpc>
                <a:spcPct val="100000"/>
              </a:lnSpc>
            </a:pPr>
            <a:r>
              <a:rPr kumimoji="0" lang="ru-RU" sz="2000" b="1">
                <a:ln>
                  <a:solidFill>
                    <a:schemeClr val="tx2"/>
                  </a:solidFill>
                </a:ln>
                <a:solidFill>
                  <a:schemeClr val="bg2"/>
                </a:solidFill>
                <a:effectLst>
                  <a:outerShdw blurRad="50800" dist="50800" dir="2700000" algn="tl" rotWithShape="0">
                    <a:srgbClr val="000000">
                      <a:alpha val="43137"/>
                    </a:srgbClr>
                  </a:outerShdw>
                </a:effectLst>
              </a:rPr>
              <a:t>Б</a:t>
            </a:r>
          </a:p>
        </p:txBody>
      </p:sp>
      <p:sp>
        <p:nvSpPr>
          <p:cNvPr id="14" name="TextBox 13"/>
          <p:cNvSpPr txBox="1"/>
          <p:nvPr/>
        </p:nvSpPr>
        <p:spPr>
          <a:xfrm>
            <a:off x="457200" y="3429000"/>
            <a:ext cx="685800" cy="492443"/>
          </a:xfrm>
          <a:prstGeom prst="rect">
            <a:avLst/>
          </a:prstGeom>
          <a:noFill/>
        </p:spPr>
        <p:txBody>
          <a:bodyPr wrap="square" tIns="91440" bIns="91440" rtlCol="0">
            <a:spAutoFit/>
          </a:bodyPr>
          <a:lstStyle>
            <a:extLst/>
          </a:lstStyle>
          <a:p>
            <a:pPr algn="r">
              <a:lnSpc>
                <a:spcPct val="100000"/>
              </a:lnSpc>
            </a:pPr>
            <a:r>
              <a:rPr kumimoji="0" lang="ru-RU" sz="2000" b="1">
                <a:ln>
                  <a:solidFill>
                    <a:schemeClr val="tx2"/>
                  </a:solidFill>
                </a:ln>
                <a:solidFill>
                  <a:schemeClr val="bg2"/>
                </a:solidFill>
                <a:effectLst>
                  <a:outerShdw blurRad="50800" dist="50800" dir="2700000" algn="tl" rotWithShape="0">
                    <a:srgbClr val="000000">
                      <a:alpha val="43137"/>
                    </a:srgbClr>
                  </a:outerShdw>
                </a:effectLst>
              </a:rPr>
              <a:t>В</a:t>
            </a:r>
          </a:p>
        </p:txBody>
      </p:sp>
      <p:sp>
        <p:nvSpPr>
          <p:cNvPr id="20" name="TextBox 19"/>
          <p:cNvSpPr txBox="1"/>
          <p:nvPr/>
        </p:nvSpPr>
        <p:spPr>
          <a:xfrm>
            <a:off x="457200" y="4114800"/>
            <a:ext cx="685800" cy="492443"/>
          </a:xfrm>
          <a:prstGeom prst="rect">
            <a:avLst/>
          </a:prstGeom>
          <a:noFill/>
        </p:spPr>
        <p:txBody>
          <a:bodyPr wrap="square" tIns="91440" bIns="91440" rtlCol="0">
            <a:spAutoFit/>
          </a:bodyPr>
          <a:lstStyle>
            <a:extLst/>
          </a:lstStyle>
          <a:p>
            <a:pPr algn="r">
              <a:lnSpc>
                <a:spcPct val="100000"/>
              </a:lnSpc>
            </a:pPr>
            <a:r>
              <a:rPr kumimoji="0" lang="ru-RU" sz="2000" b="1">
                <a:ln>
                  <a:solidFill>
                    <a:schemeClr val="tx2"/>
                  </a:solidFill>
                </a:ln>
                <a:solidFill>
                  <a:schemeClr val="bg2"/>
                </a:solidFill>
                <a:effectLst>
                  <a:outerShdw blurRad="50800" dist="50800" dir="2700000" algn="tl" rotWithShape="0">
                    <a:srgbClr val="000000">
                      <a:alpha val="43137"/>
                    </a:srgbClr>
                  </a:outerShdw>
                </a:effectLst>
              </a:rPr>
              <a:t>Г</a:t>
            </a:r>
          </a:p>
        </p:txBody>
      </p:sp>
      <p:sp>
        <p:nvSpPr>
          <p:cNvPr id="21" name="TextBox 20"/>
          <p:cNvSpPr txBox="1"/>
          <p:nvPr/>
        </p:nvSpPr>
        <p:spPr>
          <a:xfrm>
            <a:off x="457200" y="4800600"/>
            <a:ext cx="685800" cy="492443"/>
          </a:xfrm>
          <a:prstGeom prst="rect">
            <a:avLst/>
          </a:prstGeom>
          <a:noFill/>
        </p:spPr>
        <p:txBody>
          <a:bodyPr wrap="square" tIns="91440" bIns="91440" rtlCol="0">
            <a:spAutoFit/>
          </a:bodyPr>
          <a:lstStyle>
            <a:extLst/>
          </a:lstStyle>
          <a:p>
            <a:pPr algn="r">
              <a:lnSpc>
                <a:spcPct val="100000"/>
              </a:lnSpc>
            </a:pPr>
            <a:r>
              <a:rPr kumimoji="0" lang="ru-RU" sz="2000" b="1">
                <a:ln>
                  <a:solidFill>
                    <a:schemeClr val="tx2"/>
                  </a:solidFill>
                </a:ln>
                <a:solidFill>
                  <a:schemeClr val="bg2"/>
                </a:solidFill>
                <a:effectLst>
                  <a:outerShdw blurRad="50800" dist="50800" dir="2700000" algn="tl" rotWithShape="0">
                    <a:srgbClr val="000000">
                      <a:alpha val="43137"/>
                    </a:srgbClr>
                  </a:outerShdw>
                </a:effectLst>
              </a:rPr>
              <a:t>Д</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1000"/>
                                        <p:tgtEl>
                                          <p:spTgt spid="18">
                                            <p:txEl>
                                              <p:pRg st="0" end="0"/>
                                            </p:txEl>
                                          </p:spTgt>
                                        </p:tgtEl>
                                      </p:cBhvr>
                                    </p:animEffect>
                                    <p:set>
                                      <p:cBhvr>
                                        <p:cTn id="7" dur="1" fill="hold">
                                          <p:stCondLst>
                                            <p:cond delay="999"/>
                                          </p:stCondLst>
                                        </p:cTn>
                                        <p:tgtEl>
                                          <p:spTgt spid="18">
                                            <p:txEl>
                                              <p:pRg st="0" end="0"/>
                                            </p:txEl>
                                          </p:spTgt>
                                        </p:tgtEl>
                                        <p:attrNameLst>
                                          <p:attrName>style.visibility</p:attrName>
                                        </p:attrNameLst>
                                      </p:cBhvr>
                                      <p:to>
                                        <p:strVal val="hidden"/>
                                      </p:to>
                                    </p:set>
                                  </p:childTnLst>
                                </p:cTn>
                              </p:par>
                            </p:childTnLst>
                          </p:cTn>
                        </p:par>
                        <p:par>
                          <p:cTn id="8" fill="hold">
                            <p:stCondLst>
                              <p:cond delay="1000"/>
                            </p:stCondLst>
                            <p:childTnLst>
                              <p:par>
                                <p:cTn id="9" presetID="10" presetClass="exit" presetSubtype="0" fill="hold" grpId="0" nodeType="afterEffect">
                                  <p:stCondLst>
                                    <p:cond delay="0"/>
                                  </p:stCondLst>
                                  <p:childTnLst>
                                    <p:animEffect transition="out" filter="fade">
                                      <p:cBhvr>
                                        <p:cTn id="10" dur="1000"/>
                                        <p:tgtEl>
                                          <p:spTgt spid="16">
                                            <p:txEl>
                                              <p:pRg st="0" end="0"/>
                                            </p:txEl>
                                          </p:spTgt>
                                        </p:tgtEl>
                                      </p:cBhvr>
                                    </p:animEffect>
                                    <p:set>
                                      <p:cBhvr>
                                        <p:cTn id="11" dur="1" fill="hold">
                                          <p:stCondLst>
                                            <p:cond delay="999"/>
                                          </p:stCondLst>
                                        </p:cTn>
                                        <p:tgtEl>
                                          <p:spTgt spid="16">
                                            <p:txEl>
                                              <p:pRg st="0" end="0"/>
                                            </p:txEl>
                                          </p:spTgt>
                                        </p:tgtEl>
                                        <p:attrNameLst>
                                          <p:attrName>style.visibility</p:attrName>
                                        </p:attrNameLst>
                                      </p:cBhvr>
                                      <p:to>
                                        <p:strVal val="hidden"/>
                                      </p:to>
                                    </p:set>
                                  </p:childTnLst>
                                </p:cTn>
                              </p:par>
                            </p:childTnLst>
                          </p:cTn>
                        </p:par>
                        <p:par>
                          <p:cTn id="12" fill="hold">
                            <p:stCondLst>
                              <p:cond delay="2000"/>
                            </p:stCondLst>
                            <p:childTnLst>
                              <p:par>
                                <p:cTn id="13" presetID="10" presetClass="exit" presetSubtype="0" fill="hold" grpId="0" nodeType="afterEffect">
                                  <p:stCondLst>
                                    <p:cond delay="0"/>
                                  </p:stCondLst>
                                  <p:childTnLst>
                                    <p:animEffect transition="out" filter="fade">
                                      <p:cBhvr>
                                        <p:cTn id="14" dur="1000"/>
                                        <p:tgtEl>
                                          <p:spTgt spid="15">
                                            <p:txEl>
                                              <p:pRg st="0" end="0"/>
                                            </p:txEl>
                                          </p:spTgt>
                                        </p:tgtEl>
                                      </p:cBhvr>
                                    </p:animEffect>
                                    <p:set>
                                      <p:cBhvr>
                                        <p:cTn id="15" dur="1" fill="hold">
                                          <p:stCondLst>
                                            <p:cond delay="999"/>
                                          </p:stCondLst>
                                        </p:cTn>
                                        <p:tgtEl>
                                          <p:spTgt spid="15">
                                            <p:txEl>
                                              <p:pRg st="0" end="0"/>
                                            </p:txEl>
                                          </p:spTgt>
                                        </p:tgtEl>
                                        <p:attrNameLst>
                                          <p:attrName>style.visibility</p:attrName>
                                        </p:attrNameLst>
                                      </p:cBhvr>
                                      <p:to>
                                        <p:strVal val="hidden"/>
                                      </p:to>
                                    </p:set>
                                  </p:childTnLst>
                                </p:cTn>
                              </p:par>
                            </p:childTnLst>
                          </p:cTn>
                        </p:par>
                        <p:par>
                          <p:cTn id="16" fill="hold">
                            <p:stCondLst>
                              <p:cond delay="3000"/>
                            </p:stCondLst>
                            <p:childTnLst>
                              <p:par>
                                <p:cTn id="17" presetID="10" presetClass="exit" presetSubtype="0" fill="hold" grpId="0" nodeType="afterEffect">
                                  <p:stCondLst>
                                    <p:cond delay="0"/>
                                  </p:stCondLst>
                                  <p:childTnLst>
                                    <p:animEffect transition="out" filter="fade">
                                      <p:cBhvr>
                                        <p:cTn id="18" dur="1000"/>
                                        <p:tgtEl>
                                          <p:spTgt spid="17">
                                            <p:txEl>
                                              <p:pRg st="0" end="0"/>
                                            </p:txEl>
                                          </p:spTgt>
                                        </p:tgtEl>
                                      </p:cBhvr>
                                    </p:animEffect>
                                    <p:set>
                                      <p:cBhvr>
                                        <p:cTn id="19" dur="1" fill="hold">
                                          <p:stCondLst>
                                            <p:cond delay="999"/>
                                          </p:stCondLst>
                                        </p:cTn>
                                        <p:tgtEl>
                                          <p:spTgt spid="17">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tmplLst>
          <p:tmpl lvl="1">
            <p:tnLst>
              <p:par>
                <p:cTn presetID="10" presetClass="exit" presetSubtype="0" fill="hold" nodeType="afterEffect">
                  <p:stCondLst>
                    <p:cond delay="0"/>
                  </p:stCondLst>
                  <p:childTnLst>
                    <p:animEffect transition="out" filter="fade">
                      <p:cBhvr>
                        <p:cTn dur="1000"/>
                        <p:tgtEl>
                          <p:spTgt spid="15"/>
                        </p:tgtEl>
                      </p:cBhvr>
                    </p:animEffect>
                    <p:set>
                      <p:cBhvr>
                        <p:cTn dur="1" fill="hold">
                          <p:stCondLst>
                            <p:cond delay="999"/>
                          </p:stCondLst>
                        </p:cTn>
                        <p:tgtEl>
                          <p:spTgt spid="15"/>
                        </p:tgtEl>
                        <p:attrNameLst>
                          <p:attrName>style.visibility</p:attrName>
                        </p:attrNameLst>
                      </p:cBhvr>
                      <p:to>
                        <p:strVal val="hidden"/>
                      </p:to>
                    </p:set>
                  </p:childTnLst>
                </p:cTn>
              </p:par>
            </p:tnLst>
          </p:tmpl>
        </p:tmplLst>
      </p:bldP>
      <p:bldP spid="16" grpId="0" build="p">
        <p:tmplLst>
          <p:tmpl lvl="1">
            <p:tnLst>
              <p:par>
                <p:cTn presetID="10" presetClass="exit" presetSubtype="0" fill="hold" nodeType="afterEffect">
                  <p:stCondLst>
                    <p:cond delay="0"/>
                  </p:stCondLst>
                  <p:childTnLst>
                    <p:animEffect transition="out" filter="fade">
                      <p:cBhvr>
                        <p:cTn dur="1000"/>
                        <p:tgtEl>
                          <p:spTgt spid="16"/>
                        </p:tgtEl>
                      </p:cBhvr>
                    </p:animEffect>
                    <p:set>
                      <p:cBhvr>
                        <p:cTn dur="1" fill="hold">
                          <p:stCondLst>
                            <p:cond delay="999"/>
                          </p:stCondLst>
                        </p:cTn>
                        <p:tgtEl>
                          <p:spTgt spid="16"/>
                        </p:tgtEl>
                        <p:attrNameLst>
                          <p:attrName>style.visibility</p:attrName>
                        </p:attrNameLst>
                      </p:cBhvr>
                      <p:to>
                        <p:strVal val="hidden"/>
                      </p:to>
                    </p:set>
                  </p:childTnLst>
                </p:cTn>
              </p:par>
            </p:tnLst>
          </p:tmpl>
        </p:tmplLst>
      </p:bldP>
      <p:bldP spid="17" grpId="0" build="p">
        <p:tmplLst>
          <p:tmpl lvl="1">
            <p:tnLst>
              <p:par>
                <p:cTn presetID="10" presetClass="exit" presetSubtype="0" fill="hold" nodeType="afterEffect">
                  <p:stCondLst>
                    <p:cond delay="0"/>
                  </p:stCondLst>
                  <p:childTnLst>
                    <p:animEffect transition="out" filter="fade">
                      <p:cBhvr>
                        <p:cTn dur="1000"/>
                        <p:tgtEl>
                          <p:spTgt spid="17"/>
                        </p:tgtEl>
                      </p:cBhvr>
                    </p:animEffect>
                    <p:set>
                      <p:cBhvr>
                        <p:cTn dur="1" fill="hold">
                          <p:stCondLst>
                            <p:cond delay="999"/>
                          </p:stCondLst>
                        </p:cTn>
                        <p:tgtEl>
                          <p:spTgt spid="17"/>
                        </p:tgtEl>
                        <p:attrNameLst>
                          <p:attrName>style.visibility</p:attrName>
                        </p:attrNameLst>
                      </p:cBhvr>
                      <p:to>
                        <p:strVal val="hidden"/>
                      </p:to>
                    </p:set>
                  </p:childTnLst>
                </p:cTn>
              </p:par>
            </p:tnLst>
          </p:tmpl>
        </p:tmplLst>
      </p:bldP>
      <p:bldP spid="18" grpId="0" build="p">
        <p:tmplLst>
          <p:tmpl lvl="1">
            <p:tnLst>
              <p:par>
                <p:cTn presetID="10" presetClass="exit" presetSubtype="0" fill="hold" nodeType="clickEffect">
                  <p:stCondLst>
                    <p:cond delay="0"/>
                  </p:stCondLst>
                  <p:childTnLst>
                    <p:animEffect transition="out" filter="fade">
                      <p:cBhvr>
                        <p:cTn dur="1000"/>
                        <p:tgtEl>
                          <p:spTgt spid="18"/>
                        </p:tgtEl>
                      </p:cBhvr>
                    </p:animEffect>
                    <p:set>
                      <p:cBhvr>
                        <p:cTn dur="1" fill="hold">
                          <p:stCondLst>
                            <p:cond delay="999"/>
                          </p:stCondLst>
                        </p:cTn>
                        <p:tgtEl>
                          <p:spTgt spid="18"/>
                        </p:tgtEl>
                        <p:attrNameLst>
                          <p:attrName>style.visibility</p:attrName>
                        </p:attrNameLst>
                      </p:cBhvr>
                      <p:to>
                        <p:strVal val="hidden"/>
                      </p:to>
                    </p:set>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Сопоставление элементов">
    <p:spTree>
      <p:nvGrpSpPr>
        <p:cNvPr id="1" name=""/>
        <p:cNvGrpSpPr/>
        <p:nvPr/>
      </p:nvGrpSpPr>
      <p:grpSpPr>
        <a:xfrm>
          <a:off x="0" y="0"/>
          <a:ext cx="0" cy="0"/>
          <a:chOff x="0" y="0"/>
          <a:chExt cx="0" cy="0"/>
        </a:xfrm>
      </p:grpSpPr>
      <p:sp>
        <p:nvSpPr>
          <p:cNvPr id="25" name="Rectangle 4"/>
          <p:cNvSpPr>
            <a:spLocks noGrp="1"/>
          </p:cNvSpPr>
          <p:nvPr>
            <p:ph type="ftr" sz="quarter" idx="11"/>
          </p:nvPr>
        </p:nvSpPr>
        <p:spPr/>
        <p:txBody>
          <a:bodyPr vert="horz"/>
          <a:lstStyle>
            <a:extLst/>
          </a:lstStyle>
          <a:p>
            <a:endParaRPr lang="ru-RU"/>
          </a:p>
        </p:txBody>
      </p:sp>
      <p:sp>
        <p:nvSpPr>
          <p:cNvPr id="16" name="Rectangle 7"/>
          <p:cNvSpPr>
            <a:spLocks noGrp="1"/>
          </p:cNvSpPr>
          <p:nvPr>
            <p:ph type="body" sz="quarter" idx="13" hasCustomPrompt="1"/>
          </p:nvPr>
        </p:nvSpPr>
        <p:spPr>
          <a:xfrm>
            <a:off x="914400" y="20574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eaLnBrk="1" latinLnBrk="0" hangingPunct="1">
              <a:buFontTx/>
              <a:buNone/>
              <a:defRPr kumimoji="0" lang="ru-RU"/>
            </a:lvl1pPr>
            <a:lvl2pPr eaLnBrk="1" latinLnBrk="0" hangingPunct="1">
              <a:buFontTx/>
              <a:buChar char="•"/>
              <a:defRPr kumimoji="0" lang="ru-RU"/>
            </a:lvl2pPr>
            <a:lvl3pPr eaLnBrk="1" latinLnBrk="0" hangingPunct="1">
              <a:buFontTx/>
              <a:buChar char="•"/>
              <a:defRPr kumimoji="0" lang="ru-RU"/>
            </a:lvl3pPr>
            <a:lvl4pPr eaLnBrk="1" latinLnBrk="0" hangingPunct="1">
              <a:buFontTx/>
              <a:buChar char="•"/>
              <a:defRPr kumimoji="0" lang="ru-RU"/>
            </a:lvl4pPr>
            <a:lvl5pPr eaLnBrk="1" latinLnBrk="0" hangingPunct="1">
              <a:buFontTx/>
              <a:buChar char="•"/>
              <a:defRPr kumimoji="0" lang="ru-RU"/>
            </a:lvl5pPr>
            <a:extLst/>
          </a:lstStyle>
          <a:p>
            <a:pPr lvl="0"/>
            <a:r>
              <a:rPr kumimoji="0" lang="ru-RU"/>
              <a:t>Элемент 1</a:t>
            </a:r>
          </a:p>
        </p:txBody>
      </p:sp>
      <p:sp>
        <p:nvSpPr>
          <p:cNvPr id="12" name="Rectangle 7"/>
          <p:cNvSpPr>
            <a:spLocks noGrp="1"/>
          </p:cNvSpPr>
          <p:nvPr>
            <p:ph type="body" sz="quarter" idx="14" hasCustomPrompt="1"/>
          </p:nvPr>
        </p:nvSpPr>
        <p:spPr>
          <a:xfrm>
            <a:off x="914400" y="29718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eaLnBrk="1" latinLnBrk="0" hangingPunct="1">
              <a:buFontTx/>
              <a:buNone/>
              <a:defRPr kumimoji="0" lang="ru-RU"/>
            </a:lvl1pPr>
            <a:lvl2pPr eaLnBrk="1" latinLnBrk="0" hangingPunct="1">
              <a:buFontTx/>
              <a:buChar char="•"/>
              <a:defRPr kumimoji="0" lang="ru-RU"/>
            </a:lvl2pPr>
            <a:lvl3pPr eaLnBrk="1" latinLnBrk="0" hangingPunct="1">
              <a:buFontTx/>
              <a:buChar char="•"/>
              <a:defRPr kumimoji="0" lang="ru-RU"/>
            </a:lvl3pPr>
            <a:lvl4pPr eaLnBrk="1" latinLnBrk="0" hangingPunct="1">
              <a:buFontTx/>
              <a:buChar char="•"/>
              <a:defRPr kumimoji="0" lang="ru-RU"/>
            </a:lvl4pPr>
            <a:lvl5pPr eaLnBrk="1" latinLnBrk="0" hangingPunct="1">
              <a:buFontTx/>
              <a:buChar char="•"/>
              <a:defRPr kumimoji="0" lang="ru-RU"/>
            </a:lvl5pPr>
            <a:extLst/>
          </a:lstStyle>
          <a:p>
            <a:pPr lvl="0"/>
            <a:r>
              <a:rPr kumimoji="0" lang="ru-RU"/>
              <a:t>Элемент 2</a:t>
            </a:r>
          </a:p>
        </p:txBody>
      </p:sp>
      <p:sp>
        <p:nvSpPr>
          <p:cNvPr id="13" name="Rectangle 7"/>
          <p:cNvSpPr>
            <a:spLocks noGrp="1"/>
          </p:cNvSpPr>
          <p:nvPr>
            <p:ph type="body" sz="quarter" idx="15" hasCustomPrompt="1"/>
          </p:nvPr>
        </p:nvSpPr>
        <p:spPr>
          <a:xfrm>
            <a:off x="914400" y="38862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eaLnBrk="1" latinLnBrk="0" hangingPunct="1">
              <a:buFontTx/>
              <a:buNone/>
              <a:defRPr kumimoji="0" lang="ru-RU"/>
            </a:lvl1pPr>
            <a:lvl2pPr eaLnBrk="1" latinLnBrk="0" hangingPunct="1">
              <a:buFontTx/>
              <a:buChar char="•"/>
              <a:defRPr kumimoji="0" lang="ru-RU"/>
            </a:lvl2pPr>
            <a:lvl3pPr eaLnBrk="1" latinLnBrk="0" hangingPunct="1">
              <a:buFontTx/>
              <a:buChar char="•"/>
              <a:defRPr kumimoji="0" lang="ru-RU"/>
            </a:lvl3pPr>
            <a:lvl4pPr eaLnBrk="1" latinLnBrk="0" hangingPunct="1">
              <a:buFontTx/>
              <a:buChar char="•"/>
              <a:defRPr kumimoji="0" lang="ru-RU"/>
            </a:lvl4pPr>
            <a:lvl5pPr eaLnBrk="1" latinLnBrk="0" hangingPunct="1">
              <a:buFontTx/>
              <a:buChar char="•"/>
              <a:defRPr kumimoji="0" lang="ru-RU"/>
            </a:lvl5pPr>
            <a:extLst/>
          </a:lstStyle>
          <a:p>
            <a:pPr lvl="0"/>
            <a:r>
              <a:rPr kumimoji="0" lang="ru-RU"/>
              <a:t>Элемент 3</a:t>
            </a:r>
          </a:p>
        </p:txBody>
      </p:sp>
      <p:sp>
        <p:nvSpPr>
          <p:cNvPr id="14" name="Rectangle 7"/>
          <p:cNvSpPr>
            <a:spLocks noGrp="1"/>
          </p:cNvSpPr>
          <p:nvPr>
            <p:ph type="body" sz="quarter" idx="16" hasCustomPrompt="1"/>
          </p:nvPr>
        </p:nvSpPr>
        <p:spPr>
          <a:xfrm>
            <a:off x="914400" y="48006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eaLnBrk="1" latinLnBrk="0" hangingPunct="1">
              <a:buFontTx/>
              <a:buNone/>
              <a:defRPr kumimoji="0" lang="ru-RU"/>
            </a:lvl1pPr>
            <a:lvl2pPr eaLnBrk="1" latinLnBrk="0" hangingPunct="1">
              <a:buFontTx/>
              <a:buChar char="•"/>
              <a:defRPr kumimoji="0" lang="ru-RU"/>
            </a:lvl2pPr>
            <a:lvl3pPr eaLnBrk="1" latinLnBrk="0" hangingPunct="1">
              <a:buFontTx/>
              <a:buChar char="•"/>
              <a:defRPr kumimoji="0" lang="ru-RU"/>
            </a:lvl3pPr>
            <a:lvl4pPr eaLnBrk="1" latinLnBrk="0" hangingPunct="1">
              <a:buFontTx/>
              <a:buChar char="•"/>
              <a:defRPr kumimoji="0" lang="ru-RU"/>
            </a:lvl4pPr>
            <a:lvl5pPr eaLnBrk="1" latinLnBrk="0" hangingPunct="1">
              <a:buFontTx/>
              <a:buChar char="•"/>
              <a:defRPr kumimoji="0" lang="ru-RU"/>
            </a:lvl5pPr>
            <a:extLst/>
          </a:lstStyle>
          <a:p>
            <a:pPr lvl="0"/>
            <a:r>
              <a:rPr kumimoji="0" lang="ru-RU"/>
              <a:t>Элемент 4</a:t>
            </a:r>
          </a:p>
        </p:txBody>
      </p:sp>
      <p:sp>
        <p:nvSpPr>
          <p:cNvPr id="10" name="Rectangle 7"/>
          <p:cNvSpPr>
            <a:spLocks noGrp="1"/>
          </p:cNvSpPr>
          <p:nvPr>
            <p:ph type="body" sz="quarter" idx="17" hasCustomPrompt="1"/>
          </p:nvPr>
        </p:nvSpPr>
        <p:spPr>
          <a:xfrm>
            <a:off x="914400" y="57150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eaLnBrk="1" latinLnBrk="0" hangingPunct="1">
              <a:buFontTx/>
              <a:buNone/>
              <a:defRPr kumimoji="0" lang="ru-RU"/>
            </a:lvl1pPr>
            <a:lvl2pPr eaLnBrk="1" latinLnBrk="0" hangingPunct="1">
              <a:buFontTx/>
              <a:buChar char="•"/>
              <a:defRPr kumimoji="0" lang="ru-RU"/>
            </a:lvl2pPr>
            <a:lvl3pPr eaLnBrk="1" latinLnBrk="0" hangingPunct="1">
              <a:buFontTx/>
              <a:buChar char="•"/>
              <a:defRPr kumimoji="0" lang="ru-RU"/>
            </a:lvl3pPr>
            <a:lvl4pPr eaLnBrk="1" latinLnBrk="0" hangingPunct="1">
              <a:buFontTx/>
              <a:buChar char="•"/>
              <a:defRPr kumimoji="0" lang="ru-RU"/>
            </a:lvl4pPr>
            <a:lvl5pPr eaLnBrk="1" latinLnBrk="0" hangingPunct="1">
              <a:buFontTx/>
              <a:buChar char="•"/>
              <a:defRPr kumimoji="0" lang="ru-RU"/>
            </a:lvl5pPr>
            <a:extLst/>
          </a:lstStyle>
          <a:p>
            <a:pPr lvl="0"/>
            <a:r>
              <a:rPr kumimoji="0" lang="ru-RU"/>
              <a:t>Элемент 5</a:t>
            </a:r>
          </a:p>
        </p:txBody>
      </p:sp>
      <p:sp>
        <p:nvSpPr>
          <p:cNvPr id="20" name="Rectangle 3"/>
          <p:cNvSpPr>
            <a:spLocks noGrp="1"/>
          </p:cNvSpPr>
          <p:nvPr>
            <p:ph type="dt" sz="half" idx="10"/>
          </p:nvPr>
        </p:nvSpPr>
        <p:spPr/>
        <p:txBody>
          <a:bodyPr vert="horz"/>
          <a:lstStyle>
            <a:lvl1pPr algn="r" eaLnBrk="1" latinLnBrk="0" hangingPunct="1">
              <a:defRPr kumimoji="0" lang="ru-RU"/>
            </a:lvl1pPr>
            <a:extLst/>
          </a:lstStyle>
          <a:p>
            <a:fld id="{B4C71EC6-210F-42DE-9C53-41977AD35B3D}" type="datetimeFigureOut">
              <a:rPr lang="ru-RU" smtClean="0"/>
              <a:t>01.11.2015</a:t>
            </a:fld>
            <a:endParaRPr lang="ru-RU"/>
          </a:p>
        </p:txBody>
      </p:sp>
      <p:sp>
        <p:nvSpPr>
          <p:cNvPr id="15" name="Rectangle 7"/>
          <p:cNvSpPr>
            <a:spLocks noGrp="1"/>
          </p:cNvSpPr>
          <p:nvPr>
            <p:ph type="body" sz="quarter" idx="18" hasCustomPrompt="1"/>
          </p:nvPr>
        </p:nvSpPr>
        <p:spPr>
          <a:xfrm>
            <a:off x="4800600" y="20574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eaLnBrk="1" latinLnBrk="0" hangingPunct="1">
              <a:buFontTx/>
              <a:buNone/>
              <a:defRPr kumimoji="0" lang="ru-RU"/>
            </a:lvl1pPr>
            <a:lvl2pPr eaLnBrk="1" latinLnBrk="0" hangingPunct="1">
              <a:buFontTx/>
              <a:buChar char="•"/>
              <a:defRPr kumimoji="0" lang="ru-RU"/>
            </a:lvl2pPr>
            <a:lvl3pPr eaLnBrk="1" latinLnBrk="0" hangingPunct="1">
              <a:buFontTx/>
              <a:buChar char="•"/>
              <a:defRPr kumimoji="0" lang="ru-RU"/>
            </a:lvl3pPr>
            <a:lvl4pPr eaLnBrk="1" latinLnBrk="0" hangingPunct="1">
              <a:buFontTx/>
              <a:buChar char="•"/>
              <a:defRPr kumimoji="0" lang="ru-RU"/>
            </a:lvl4pPr>
            <a:lvl5pPr eaLnBrk="1" latinLnBrk="0" hangingPunct="1">
              <a:buFontTx/>
              <a:buChar char="•"/>
              <a:defRPr kumimoji="0" lang="ru-RU"/>
            </a:lvl5pPr>
            <a:extLst/>
          </a:lstStyle>
          <a:p>
            <a:pPr lvl="0"/>
            <a:r>
              <a:rPr kumimoji="0" lang="ru-RU"/>
              <a:t>Сопоставленный элемент 5</a:t>
            </a:r>
          </a:p>
        </p:txBody>
      </p:sp>
      <p:sp>
        <p:nvSpPr>
          <p:cNvPr id="17" name="Rectangle 7"/>
          <p:cNvSpPr>
            <a:spLocks noGrp="1"/>
          </p:cNvSpPr>
          <p:nvPr>
            <p:ph type="body" sz="quarter" idx="19" hasCustomPrompt="1"/>
          </p:nvPr>
        </p:nvSpPr>
        <p:spPr>
          <a:xfrm>
            <a:off x="4800600" y="29718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eaLnBrk="1" latinLnBrk="0" hangingPunct="1">
              <a:buFontTx/>
              <a:buNone/>
              <a:defRPr kumimoji="0" lang="ru-RU"/>
            </a:lvl1pPr>
            <a:lvl2pPr eaLnBrk="1" latinLnBrk="0" hangingPunct="1">
              <a:buFontTx/>
              <a:buChar char="•"/>
              <a:defRPr kumimoji="0" lang="ru-RU"/>
            </a:lvl2pPr>
            <a:lvl3pPr eaLnBrk="1" latinLnBrk="0" hangingPunct="1">
              <a:buFontTx/>
              <a:buChar char="•"/>
              <a:defRPr kumimoji="0" lang="ru-RU"/>
            </a:lvl3pPr>
            <a:lvl4pPr eaLnBrk="1" latinLnBrk="0" hangingPunct="1">
              <a:buFontTx/>
              <a:buChar char="•"/>
              <a:defRPr kumimoji="0" lang="ru-RU"/>
            </a:lvl4pPr>
            <a:lvl5pPr eaLnBrk="1" latinLnBrk="0" hangingPunct="1">
              <a:buFontTx/>
              <a:buChar char="•"/>
              <a:defRPr kumimoji="0" lang="ru-RU"/>
            </a:lvl5pPr>
            <a:extLst/>
          </a:lstStyle>
          <a:p>
            <a:pPr lvl="0"/>
            <a:r>
              <a:rPr kumimoji="0" lang="ru-RU"/>
              <a:t>Сопоставленный элемент 3</a:t>
            </a:r>
          </a:p>
        </p:txBody>
      </p:sp>
      <p:sp>
        <p:nvSpPr>
          <p:cNvPr id="18" name="Rectangle 7"/>
          <p:cNvSpPr>
            <a:spLocks noGrp="1"/>
          </p:cNvSpPr>
          <p:nvPr>
            <p:ph type="body" sz="quarter" idx="20" hasCustomPrompt="1"/>
          </p:nvPr>
        </p:nvSpPr>
        <p:spPr>
          <a:xfrm>
            <a:off x="4800600" y="38862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eaLnBrk="1" latinLnBrk="0" hangingPunct="1">
              <a:buFontTx/>
              <a:buNone/>
              <a:defRPr kumimoji="0" lang="ru-RU"/>
            </a:lvl1pPr>
            <a:lvl2pPr eaLnBrk="1" latinLnBrk="0" hangingPunct="1">
              <a:buFontTx/>
              <a:buChar char="•"/>
              <a:defRPr kumimoji="0" lang="ru-RU"/>
            </a:lvl2pPr>
            <a:lvl3pPr eaLnBrk="1" latinLnBrk="0" hangingPunct="1">
              <a:buFontTx/>
              <a:buChar char="•"/>
              <a:defRPr kumimoji="0" lang="ru-RU"/>
            </a:lvl3pPr>
            <a:lvl4pPr eaLnBrk="1" latinLnBrk="0" hangingPunct="1">
              <a:buFontTx/>
              <a:buChar char="•"/>
              <a:defRPr kumimoji="0" lang="ru-RU"/>
            </a:lvl4pPr>
            <a:lvl5pPr eaLnBrk="1" latinLnBrk="0" hangingPunct="1">
              <a:buFontTx/>
              <a:buChar char="•"/>
              <a:defRPr kumimoji="0" lang="ru-RU"/>
            </a:lvl5pPr>
            <a:extLst/>
          </a:lstStyle>
          <a:p>
            <a:pPr lvl="0"/>
            <a:r>
              <a:rPr kumimoji="0" lang="ru-RU"/>
              <a:t>Сопоставленный элемент 1</a:t>
            </a:r>
          </a:p>
        </p:txBody>
      </p:sp>
      <p:sp>
        <p:nvSpPr>
          <p:cNvPr id="19" name="Rectangle 7"/>
          <p:cNvSpPr>
            <a:spLocks noGrp="1"/>
          </p:cNvSpPr>
          <p:nvPr>
            <p:ph type="body" sz="quarter" idx="21" hasCustomPrompt="1"/>
          </p:nvPr>
        </p:nvSpPr>
        <p:spPr>
          <a:xfrm>
            <a:off x="4800600" y="48006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eaLnBrk="1" latinLnBrk="0" hangingPunct="1">
              <a:buFontTx/>
              <a:buNone/>
              <a:defRPr kumimoji="0" lang="ru-RU"/>
            </a:lvl1pPr>
            <a:lvl2pPr eaLnBrk="1" latinLnBrk="0" hangingPunct="1">
              <a:buFontTx/>
              <a:buChar char="•"/>
              <a:defRPr kumimoji="0" lang="ru-RU"/>
            </a:lvl2pPr>
            <a:lvl3pPr eaLnBrk="1" latinLnBrk="0" hangingPunct="1">
              <a:buFontTx/>
              <a:buChar char="•"/>
              <a:defRPr kumimoji="0" lang="ru-RU"/>
            </a:lvl3pPr>
            <a:lvl4pPr eaLnBrk="1" latinLnBrk="0" hangingPunct="1">
              <a:buFontTx/>
              <a:buChar char="•"/>
              <a:defRPr kumimoji="0" lang="ru-RU"/>
            </a:lvl4pPr>
            <a:lvl5pPr eaLnBrk="1" latinLnBrk="0" hangingPunct="1">
              <a:buFontTx/>
              <a:buChar char="•"/>
              <a:defRPr kumimoji="0" lang="ru-RU"/>
            </a:lvl5pPr>
            <a:extLst/>
          </a:lstStyle>
          <a:p>
            <a:pPr lvl="0"/>
            <a:r>
              <a:rPr kumimoji="0" lang="ru-RU"/>
              <a:t>Сопоставленный элемент 2</a:t>
            </a:r>
          </a:p>
        </p:txBody>
      </p:sp>
      <p:sp>
        <p:nvSpPr>
          <p:cNvPr id="21" name="Rectangle 7"/>
          <p:cNvSpPr>
            <a:spLocks noGrp="1"/>
          </p:cNvSpPr>
          <p:nvPr>
            <p:ph type="body" sz="quarter" idx="22" hasCustomPrompt="1"/>
          </p:nvPr>
        </p:nvSpPr>
        <p:spPr>
          <a:xfrm>
            <a:off x="4800600" y="57150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eaLnBrk="1" latinLnBrk="0" hangingPunct="1">
              <a:buFontTx/>
              <a:buNone/>
              <a:defRPr kumimoji="0" lang="ru-RU"/>
            </a:lvl1pPr>
            <a:lvl2pPr eaLnBrk="1" latinLnBrk="0" hangingPunct="1">
              <a:buFontTx/>
              <a:buChar char="•"/>
              <a:defRPr kumimoji="0" lang="ru-RU"/>
            </a:lvl2pPr>
            <a:lvl3pPr eaLnBrk="1" latinLnBrk="0" hangingPunct="1">
              <a:buFontTx/>
              <a:buChar char="•"/>
              <a:defRPr kumimoji="0" lang="ru-RU"/>
            </a:lvl3pPr>
            <a:lvl4pPr eaLnBrk="1" latinLnBrk="0" hangingPunct="1">
              <a:buFontTx/>
              <a:buChar char="•"/>
              <a:defRPr kumimoji="0" lang="ru-RU"/>
            </a:lvl4pPr>
            <a:lvl5pPr eaLnBrk="1" latinLnBrk="0" hangingPunct="1">
              <a:buFontTx/>
              <a:buChar char="•"/>
              <a:defRPr kumimoji="0" lang="ru-RU"/>
            </a:lvl5pPr>
            <a:extLst/>
          </a:lstStyle>
          <a:p>
            <a:pPr lvl="0"/>
            <a:r>
              <a:rPr kumimoji="0" lang="ru-RU"/>
              <a:t>Сопоставленный элемент 4</a:t>
            </a:r>
          </a:p>
        </p:txBody>
      </p:sp>
      <p:sp>
        <p:nvSpPr>
          <p:cNvPr id="11" name="Rectangle 2"/>
          <p:cNvSpPr>
            <a:spLocks noGrp="1"/>
          </p:cNvSpPr>
          <p:nvPr>
            <p:ph type="title" hasCustomPrompt="1"/>
          </p:nvPr>
        </p:nvSpPr>
        <p:spPr/>
        <p:txBody>
          <a:bodyPr vert="horz"/>
          <a:lstStyle>
            <a:lvl1pPr algn="l" eaLnBrk="1" latinLnBrk="0" hangingPunct="1">
              <a:defRPr kumimoji="0" lang="ru-RU" i="1" baseline="0"/>
            </a:lvl1pPr>
            <a:extLst/>
          </a:lstStyle>
          <a:p>
            <a:r>
              <a:rPr kumimoji="0" lang="ru-RU"/>
              <a:t>Введите вопрос</a:t>
            </a:r>
          </a:p>
        </p:txBody>
      </p:sp>
      <p:sp>
        <p:nvSpPr>
          <p:cNvPr id="7" name="Rectangle 5"/>
          <p:cNvSpPr>
            <a:spLocks noGrp="1"/>
          </p:cNvSpPr>
          <p:nvPr>
            <p:ph type="sldNum" sz="quarter" idx="12"/>
          </p:nvPr>
        </p:nvSpPr>
        <p:spPr/>
        <p:txBody>
          <a:bodyPr vert="horz"/>
          <a:lstStyle>
            <a:extLst/>
          </a:lstStyle>
          <a:p>
            <a:fld id="{B19B0651-EE4F-4900-A07F-96A6BFA9D0F0}" type="slidenum">
              <a:rPr lang="ru-RU" smtClean="0"/>
              <a:t>‹#›</a:t>
            </a:fld>
            <a:endParaRPr lang="ru-RU"/>
          </a:p>
        </p:txBody>
      </p:sp>
      <p:cxnSp>
        <p:nvCxnSpPr>
          <p:cNvPr id="23" name="Straight Connector 23"/>
          <p:cNvCxnSpPr>
            <a:stCxn id="16" idx="3"/>
            <a:endCxn id="18" idx="1"/>
          </p:cNvCxnSpPr>
          <p:nvPr/>
        </p:nvCxnSpPr>
        <p:spPr>
          <a:xfrm>
            <a:off x="3886200" y="2286000"/>
            <a:ext cx="914400" cy="18288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24" name="Straight Connector 23"/>
          <p:cNvCxnSpPr>
            <a:stCxn id="12" idx="3"/>
            <a:endCxn id="19" idx="1"/>
          </p:cNvCxnSpPr>
          <p:nvPr/>
        </p:nvCxnSpPr>
        <p:spPr>
          <a:xfrm>
            <a:off x="3886200" y="3200400"/>
            <a:ext cx="914400" cy="18288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30" name="Straight Connector 23"/>
          <p:cNvCxnSpPr>
            <a:stCxn id="13" idx="3"/>
            <a:endCxn id="17" idx="1"/>
          </p:cNvCxnSpPr>
          <p:nvPr/>
        </p:nvCxnSpPr>
        <p:spPr>
          <a:xfrm flipV="1">
            <a:off x="3886200" y="3200400"/>
            <a:ext cx="914400" cy="9144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34" name="Straight Connector 23"/>
          <p:cNvCxnSpPr>
            <a:stCxn id="14" idx="3"/>
            <a:endCxn id="21" idx="1"/>
          </p:cNvCxnSpPr>
          <p:nvPr/>
        </p:nvCxnSpPr>
        <p:spPr>
          <a:xfrm>
            <a:off x="3886200" y="5029200"/>
            <a:ext cx="914400" cy="9144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39" name="Straight Connector 23"/>
          <p:cNvCxnSpPr>
            <a:stCxn id="10" idx="3"/>
            <a:endCxn id="15" idx="1"/>
          </p:cNvCxnSpPr>
          <p:nvPr/>
        </p:nvCxnSpPr>
        <p:spPr>
          <a:xfrm flipV="1">
            <a:off x="3886200" y="2286000"/>
            <a:ext cx="914400" cy="36576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34FD0D18-2BB5-43F9-8865-B469EB884046}" type="slidenum">
              <a:rPr lang="en-US" smtClean="0"/>
              <a:pPr/>
              <a:t>‹#›</a:t>
            </a:fld>
            <a:endParaRPr lang="en-US"/>
          </a:p>
        </p:txBody>
      </p:sp>
    </p:spTree>
    <p:extLst>
      <p:ext uri="{BB962C8B-B14F-4D97-AF65-F5344CB8AC3E}">
        <p14:creationId xmlns:p14="http://schemas.microsoft.com/office/powerpoint/2010/main" val="342609872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r>
              <a:rPr lang="en-US" smtClean="0"/>
              <a:t>http://ppt.prtxt.ru</a:t>
            </a:r>
            <a:endParaRPr lang="en-US" dirty="0"/>
          </a:p>
        </p:txBody>
      </p:sp>
      <p:sp>
        <p:nvSpPr>
          <p:cNvPr id="6" name="Номер слайда 5"/>
          <p:cNvSpPr>
            <a:spLocks noGrp="1"/>
          </p:cNvSpPr>
          <p:nvPr>
            <p:ph type="sldNum" sz="quarter" idx="12"/>
          </p:nvPr>
        </p:nvSpPr>
        <p:spPr/>
        <p:txBody>
          <a:bodyPr/>
          <a:lstStyle>
            <a:lvl1pPr>
              <a:defRPr/>
            </a:lvl1pPr>
          </a:lstStyle>
          <a:p>
            <a:fld id="{7B70FFE3-2A35-499D-A6F6-47DF259FE9A5}" type="slidenum">
              <a:rPr lang="en-US" smtClean="0"/>
              <a:pPr/>
              <a:t>‹#›</a:t>
            </a:fld>
            <a:endParaRPr lang="en-US"/>
          </a:p>
        </p:txBody>
      </p:sp>
    </p:spTree>
    <p:extLst>
      <p:ext uri="{BB962C8B-B14F-4D97-AF65-F5344CB8AC3E}">
        <p14:creationId xmlns:p14="http://schemas.microsoft.com/office/powerpoint/2010/main" val="428399705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r>
              <a:rPr lang="en-US" smtClean="0"/>
              <a:t>http://ppt.prtxt.ru</a:t>
            </a:r>
            <a:endParaRPr lang="en-US" dirty="0"/>
          </a:p>
        </p:txBody>
      </p:sp>
      <p:sp>
        <p:nvSpPr>
          <p:cNvPr id="6" name="Номер слайда 5"/>
          <p:cNvSpPr>
            <a:spLocks noGrp="1"/>
          </p:cNvSpPr>
          <p:nvPr>
            <p:ph type="sldNum" sz="quarter" idx="12"/>
          </p:nvPr>
        </p:nvSpPr>
        <p:spPr/>
        <p:txBody>
          <a:bodyPr/>
          <a:lstStyle>
            <a:lvl1pPr>
              <a:defRPr/>
            </a:lvl1pPr>
          </a:lstStyle>
          <a:p>
            <a:fld id="{C8C8B31B-9148-4009-B44E-801EF64E696D}" type="slidenum">
              <a:rPr lang="en-US" smtClean="0"/>
              <a:pPr/>
              <a:t>‹#›</a:t>
            </a:fld>
            <a:endParaRPr lang="en-US"/>
          </a:p>
        </p:txBody>
      </p:sp>
    </p:spTree>
    <p:extLst>
      <p:ext uri="{BB962C8B-B14F-4D97-AF65-F5344CB8AC3E}">
        <p14:creationId xmlns:p14="http://schemas.microsoft.com/office/powerpoint/2010/main" val="75713188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r>
              <a:rPr lang="en-US" smtClean="0"/>
              <a:t>http://ppt.prtxt.ru</a:t>
            </a:r>
            <a:endParaRPr lang="en-US" dirty="0"/>
          </a:p>
        </p:txBody>
      </p:sp>
      <p:sp>
        <p:nvSpPr>
          <p:cNvPr id="7" name="Номер слайда 6"/>
          <p:cNvSpPr>
            <a:spLocks noGrp="1"/>
          </p:cNvSpPr>
          <p:nvPr>
            <p:ph type="sldNum" sz="quarter" idx="12"/>
          </p:nvPr>
        </p:nvSpPr>
        <p:spPr/>
        <p:txBody>
          <a:bodyPr/>
          <a:lstStyle>
            <a:lvl1pPr>
              <a:defRPr/>
            </a:lvl1pPr>
          </a:lstStyle>
          <a:p>
            <a:fld id="{BF7C900B-FC6B-4147-BE34-3ABA020BAC75}" type="slidenum">
              <a:rPr lang="en-US" smtClean="0"/>
              <a:pPr/>
              <a:t>‹#›</a:t>
            </a:fld>
            <a:endParaRPr lang="en-US"/>
          </a:p>
        </p:txBody>
      </p:sp>
    </p:spTree>
    <p:extLst>
      <p:ext uri="{BB962C8B-B14F-4D97-AF65-F5344CB8AC3E}">
        <p14:creationId xmlns:p14="http://schemas.microsoft.com/office/powerpoint/2010/main" val="8469400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en-US"/>
          </a:p>
        </p:txBody>
      </p:sp>
      <p:sp>
        <p:nvSpPr>
          <p:cNvPr id="8" name="Нижний колонтитул 7"/>
          <p:cNvSpPr>
            <a:spLocks noGrp="1"/>
          </p:cNvSpPr>
          <p:nvPr>
            <p:ph type="ftr" sz="quarter" idx="11"/>
          </p:nvPr>
        </p:nvSpPr>
        <p:spPr/>
        <p:txBody>
          <a:bodyPr/>
          <a:lstStyle>
            <a:lvl1pPr>
              <a:defRPr/>
            </a:lvl1pPr>
          </a:lstStyle>
          <a:p>
            <a:r>
              <a:rPr lang="en-US" smtClean="0"/>
              <a:t>http://ppt.prtxt.ru</a:t>
            </a:r>
            <a:endParaRPr lang="en-US" dirty="0"/>
          </a:p>
        </p:txBody>
      </p:sp>
      <p:sp>
        <p:nvSpPr>
          <p:cNvPr id="9" name="Номер слайда 8"/>
          <p:cNvSpPr>
            <a:spLocks noGrp="1"/>
          </p:cNvSpPr>
          <p:nvPr>
            <p:ph type="sldNum" sz="quarter" idx="12"/>
          </p:nvPr>
        </p:nvSpPr>
        <p:spPr/>
        <p:txBody>
          <a:bodyPr/>
          <a:lstStyle>
            <a:lvl1pPr>
              <a:defRPr/>
            </a:lvl1pPr>
          </a:lstStyle>
          <a:p>
            <a:fld id="{3651EDF4-C761-430A-8A19-247DF3A8F306}" type="slidenum">
              <a:rPr lang="en-US" smtClean="0"/>
              <a:pPr/>
              <a:t>‹#›</a:t>
            </a:fld>
            <a:endParaRPr lang="en-US"/>
          </a:p>
        </p:txBody>
      </p:sp>
    </p:spTree>
    <p:extLst>
      <p:ext uri="{BB962C8B-B14F-4D97-AF65-F5344CB8AC3E}">
        <p14:creationId xmlns:p14="http://schemas.microsoft.com/office/powerpoint/2010/main" val="424726652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en-US"/>
          </a:p>
        </p:txBody>
      </p:sp>
      <p:sp>
        <p:nvSpPr>
          <p:cNvPr id="4" name="Нижний колонтитул 3"/>
          <p:cNvSpPr>
            <a:spLocks noGrp="1"/>
          </p:cNvSpPr>
          <p:nvPr>
            <p:ph type="ftr" sz="quarter" idx="11"/>
          </p:nvPr>
        </p:nvSpPr>
        <p:spPr/>
        <p:txBody>
          <a:bodyPr/>
          <a:lstStyle>
            <a:lvl1pPr>
              <a:defRPr/>
            </a:lvl1pPr>
          </a:lstStyle>
          <a:p>
            <a:r>
              <a:rPr lang="en-US" smtClean="0"/>
              <a:t>http://ppt.prtxt.ru</a:t>
            </a:r>
            <a:endParaRPr lang="en-US" dirty="0"/>
          </a:p>
        </p:txBody>
      </p:sp>
      <p:sp>
        <p:nvSpPr>
          <p:cNvPr id="5" name="Номер слайда 4"/>
          <p:cNvSpPr>
            <a:spLocks noGrp="1"/>
          </p:cNvSpPr>
          <p:nvPr>
            <p:ph type="sldNum" sz="quarter" idx="12"/>
          </p:nvPr>
        </p:nvSpPr>
        <p:spPr/>
        <p:txBody>
          <a:bodyPr/>
          <a:lstStyle>
            <a:lvl1pPr>
              <a:defRPr/>
            </a:lvl1pPr>
          </a:lstStyle>
          <a:p>
            <a:fld id="{BE068A15-3A2B-4F31-A667-1ADEC521F18C}" type="slidenum">
              <a:rPr lang="en-US" smtClean="0"/>
              <a:pPr/>
              <a:t>‹#›</a:t>
            </a:fld>
            <a:endParaRPr lang="en-US"/>
          </a:p>
        </p:txBody>
      </p:sp>
    </p:spTree>
    <p:extLst>
      <p:ext uri="{BB962C8B-B14F-4D97-AF65-F5344CB8AC3E}">
        <p14:creationId xmlns:p14="http://schemas.microsoft.com/office/powerpoint/2010/main" val="76706860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n-US"/>
          </a:p>
        </p:txBody>
      </p:sp>
      <p:sp>
        <p:nvSpPr>
          <p:cNvPr id="3" name="Нижний колонтитул 2"/>
          <p:cNvSpPr>
            <a:spLocks noGrp="1"/>
          </p:cNvSpPr>
          <p:nvPr>
            <p:ph type="ftr" sz="quarter" idx="11"/>
          </p:nvPr>
        </p:nvSpPr>
        <p:spPr/>
        <p:txBody>
          <a:bodyPr/>
          <a:lstStyle>
            <a:lvl1pPr>
              <a:defRPr/>
            </a:lvl1pPr>
          </a:lstStyle>
          <a:p>
            <a:r>
              <a:rPr lang="en-US" smtClean="0"/>
              <a:t>http://ppt.prtxt.ru</a:t>
            </a:r>
            <a:endParaRPr lang="en-US" dirty="0"/>
          </a:p>
        </p:txBody>
      </p:sp>
      <p:sp>
        <p:nvSpPr>
          <p:cNvPr id="4" name="Номер слайда 3"/>
          <p:cNvSpPr>
            <a:spLocks noGrp="1"/>
          </p:cNvSpPr>
          <p:nvPr>
            <p:ph type="sldNum" sz="quarter" idx="12"/>
          </p:nvPr>
        </p:nvSpPr>
        <p:spPr/>
        <p:txBody>
          <a:bodyPr/>
          <a:lstStyle>
            <a:lvl1pPr>
              <a:defRPr/>
            </a:lvl1pPr>
          </a:lstStyle>
          <a:p>
            <a:fld id="{E5508588-FAB9-43AB-BCDA-7F1DAE5E8C66}" type="slidenum">
              <a:rPr lang="en-US" smtClean="0"/>
              <a:pPr/>
              <a:t>‹#›</a:t>
            </a:fld>
            <a:endParaRPr lang="en-US"/>
          </a:p>
        </p:txBody>
      </p:sp>
    </p:spTree>
    <p:extLst>
      <p:ext uri="{BB962C8B-B14F-4D97-AF65-F5344CB8AC3E}">
        <p14:creationId xmlns:p14="http://schemas.microsoft.com/office/powerpoint/2010/main" val="324461140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r>
              <a:rPr lang="en-US" smtClean="0"/>
              <a:t>http://ppt.prtxt.ru</a:t>
            </a:r>
            <a:endParaRPr lang="en-US" dirty="0"/>
          </a:p>
        </p:txBody>
      </p:sp>
      <p:sp>
        <p:nvSpPr>
          <p:cNvPr id="7" name="Номер слайда 6"/>
          <p:cNvSpPr>
            <a:spLocks noGrp="1"/>
          </p:cNvSpPr>
          <p:nvPr>
            <p:ph type="sldNum" sz="quarter" idx="12"/>
          </p:nvPr>
        </p:nvSpPr>
        <p:spPr/>
        <p:txBody>
          <a:bodyPr/>
          <a:lstStyle>
            <a:lvl1pPr>
              <a:defRPr/>
            </a:lvl1pPr>
          </a:lstStyle>
          <a:p>
            <a:fld id="{112FEFF7-5196-4256-A519-DAFD0C3DCB98}" type="slidenum">
              <a:rPr lang="en-US" smtClean="0"/>
              <a:pPr/>
              <a:t>‹#›</a:t>
            </a:fld>
            <a:endParaRPr lang="en-US"/>
          </a:p>
        </p:txBody>
      </p:sp>
    </p:spTree>
    <p:extLst>
      <p:ext uri="{BB962C8B-B14F-4D97-AF65-F5344CB8AC3E}">
        <p14:creationId xmlns:p14="http://schemas.microsoft.com/office/powerpoint/2010/main" val="2233030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fld id="{B4C71EC6-210F-42DE-9C53-41977AD35B3D}" type="datetimeFigureOut">
              <a:rPr lang="ru-RU" smtClean="0"/>
              <a:t>01.11.2015</a:t>
            </a:fld>
            <a:endParaRPr lang="ru-RU"/>
          </a:p>
        </p:txBody>
      </p:sp>
      <p:sp>
        <p:nvSpPr>
          <p:cNvPr id="6" name="Нижний колонтитул 4"/>
          <p:cNvSpPr>
            <a:spLocks noGrp="1"/>
          </p:cNvSpPr>
          <p:nvPr>
            <p:ph type="ftr" sz="quarter" idx="11"/>
          </p:nvPr>
        </p:nvSpPr>
        <p:spPr/>
        <p:txBody>
          <a:bodyPr/>
          <a:lstStyle>
            <a:lvl1pPr>
              <a:defRPr/>
            </a:lvl1pPr>
          </a:lstStyle>
          <a:p>
            <a:endParaRPr lang="ru-RU"/>
          </a:p>
        </p:txBody>
      </p:sp>
      <p:sp>
        <p:nvSpPr>
          <p:cNvPr id="7" name="Номер слайда 5"/>
          <p:cNvSpPr>
            <a:spLocks noGrp="1"/>
          </p:cNvSpPr>
          <p:nvPr>
            <p:ph type="sldNum" sz="quarter" idx="12"/>
          </p:nvPr>
        </p:nvSpPr>
        <p:spPr/>
        <p:txBody>
          <a:bodyPr/>
          <a:lstStyle>
            <a:lvl1pPr>
              <a:defRPr/>
            </a:lvl1pPr>
          </a:lstStyle>
          <a:p>
            <a:fld id="{B19B0651-EE4F-4900-A07F-96A6BFA9D0F0}" type="slidenum">
              <a:rPr lang="ru-RU" smtClean="0"/>
              <a:t>‹#›</a:t>
            </a:fld>
            <a:endParaRPr lang="ru-RU"/>
          </a:p>
        </p:txBody>
      </p:sp>
    </p:spTree>
    <p:extLst>
      <p:ext uri="{BB962C8B-B14F-4D97-AF65-F5344CB8AC3E}">
        <p14:creationId xmlns:p14="http://schemas.microsoft.com/office/powerpoint/2010/main" val="152794313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r>
              <a:rPr lang="en-US" smtClean="0"/>
              <a:t>http://ppt.prtxt.ru</a:t>
            </a:r>
            <a:endParaRPr lang="en-US" dirty="0"/>
          </a:p>
        </p:txBody>
      </p:sp>
      <p:sp>
        <p:nvSpPr>
          <p:cNvPr id="7" name="Номер слайда 6"/>
          <p:cNvSpPr>
            <a:spLocks noGrp="1"/>
          </p:cNvSpPr>
          <p:nvPr>
            <p:ph type="sldNum" sz="quarter" idx="12"/>
          </p:nvPr>
        </p:nvSpPr>
        <p:spPr/>
        <p:txBody>
          <a:bodyPr/>
          <a:lstStyle>
            <a:lvl1pPr>
              <a:defRPr/>
            </a:lvl1pPr>
          </a:lstStyle>
          <a:p>
            <a:fld id="{8A576E28-2B96-4934-8A2B-6D594A3D1392}" type="slidenum">
              <a:rPr lang="en-US" smtClean="0"/>
              <a:pPr/>
              <a:t>‹#›</a:t>
            </a:fld>
            <a:endParaRPr lang="en-US"/>
          </a:p>
        </p:txBody>
      </p:sp>
    </p:spTree>
    <p:extLst>
      <p:ext uri="{BB962C8B-B14F-4D97-AF65-F5344CB8AC3E}">
        <p14:creationId xmlns:p14="http://schemas.microsoft.com/office/powerpoint/2010/main" val="250095940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r>
              <a:rPr lang="en-US" smtClean="0"/>
              <a:t>http://ppt.prtxt.ru</a:t>
            </a:r>
            <a:endParaRPr lang="en-US" dirty="0"/>
          </a:p>
        </p:txBody>
      </p:sp>
      <p:sp>
        <p:nvSpPr>
          <p:cNvPr id="6" name="Номер слайда 5"/>
          <p:cNvSpPr>
            <a:spLocks noGrp="1"/>
          </p:cNvSpPr>
          <p:nvPr>
            <p:ph type="sldNum" sz="quarter" idx="12"/>
          </p:nvPr>
        </p:nvSpPr>
        <p:spPr/>
        <p:txBody>
          <a:bodyPr/>
          <a:lstStyle>
            <a:lvl1pPr>
              <a:defRPr/>
            </a:lvl1pPr>
          </a:lstStyle>
          <a:p>
            <a:fld id="{98FF628F-31DD-4B0E-9E53-45414159E3BB}" type="slidenum">
              <a:rPr lang="en-US" smtClean="0"/>
              <a:pPr/>
              <a:t>‹#›</a:t>
            </a:fld>
            <a:endParaRPr lang="en-US"/>
          </a:p>
        </p:txBody>
      </p:sp>
    </p:spTree>
    <p:extLst>
      <p:ext uri="{BB962C8B-B14F-4D97-AF65-F5344CB8AC3E}">
        <p14:creationId xmlns:p14="http://schemas.microsoft.com/office/powerpoint/2010/main" val="300917380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r>
              <a:rPr lang="en-US" smtClean="0"/>
              <a:t>http://ppt.prtxt.ru</a:t>
            </a:r>
            <a:endParaRPr lang="en-US" dirty="0"/>
          </a:p>
        </p:txBody>
      </p:sp>
      <p:sp>
        <p:nvSpPr>
          <p:cNvPr id="6" name="Номер слайда 5"/>
          <p:cNvSpPr>
            <a:spLocks noGrp="1"/>
          </p:cNvSpPr>
          <p:nvPr>
            <p:ph type="sldNum" sz="quarter" idx="12"/>
          </p:nvPr>
        </p:nvSpPr>
        <p:spPr/>
        <p:txBody>
          <a:bodyPr/>
          <a:lstStyle>
            <a:lvl1pPr>
              <a:defRPr/>
            </a:lvl1pPr>
          </a:lstStyle>
          <a:p>
            <a:fld id="{AE1134A0-5EF6-40FE-B39C-6988E0932039}" type="slidenum">
              <a:rPr lang="en-US" smtClean="0"/>
              <a:pPr/>
              <a:t>‹#›</a:t>
            </a:fld>
            <a:endParaRPr lang="en-US"/>
          </a:p>
        </p:txBody>
      </p:sp>
    </p:spTree>
    <p:extLst>
      <p:ext uri="{BB962C8B-B14F-4D97-AF65-F5344CB8AC3E}">
        <p14:creationId xmlns:p14="http://schemas.microsoft.com/office/powerpoint/2010/main" val="24333516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fld id="{B4C71EC6-210F-42DE-9C53-41977AD35B3D}" type="datetimeFigureOut">
              <a:rPr lang="ru-RU" smtClean="0"/>
              <a:t>01.11.2015</a:t>
            </a:fld>
            <a:endParaRPr lang="ru-RU"/>
          </a:p>
        </p:txBody>
      </p:sp>
      <p:sp>
        <p:nvSpPr>
          <p:cNvPr id="8" name="Нижний колонтитул 4"/>
          <p:cNvSpPr>
            <a:spLocks noGrp="1"/>
          </p:cNvSpPr>
          <p:nvPr>
            <p:ph type="ftr" sz="quarter" idx="11"/>
          </p:nvPr>
        </p:nvSpPr>
        <p:spPr/>
        <p:txBody>
          <a:bodyPr/>
          <a:lstStyle>
            <a:lvl1pPr>
              <a:defRPr/>
            </a:lvl1pPr>
          </a:lstStyle>
          <a:p>
            <a:endParaRPr lang="ru-RU"/>
          </a:p>
        </p:txBody>
      </p:sp>
      <p:sp>
        <p:nvSpPr>
          <p:cNvPr id="9" name="Номер слайда 5"/>
          <p:cNvSpPr>
            <a:spLocks noGrp="1"/>
          </p:cNvSpPr>
          <p:nvPr>
            <p:ph type="sldNum" sz="quarter" idx="12"/>
          </p:nvPr>
        </p:nvSpPr>
        <p:spPr/>
        <p:txBody>
          <a:bodyPr/>
          <a:lstStyle>
            <a:lvl1pPr>
              <a:defRPr/>
            </a:lvl1pPr>
          </a:lstStyle>
          <a:p>
            <a:fld id="{B19B0651-EE4F-4900-A07F-96A6BFA9D0F0}" type="slidenum">
              <a:rPr lang="ru-RU" smtClean="0"/>
              <a:t>‹#›</a:t>
            </a:fld>
            <a:endParaRPr lang="ru-RU"/>
          </a:p>
        </p:txBody>
      </p:sp>
    </p:spTree>
    <p:extLst>
      <p:ext uri="{BB962C8B-B14F-4D97-AF65-F5344CB8AC3E}">
        <p14:creationId xmlns:p14="http://schemas.microsoft.com/office/powerpoint/2010/main" val="9403034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fld id="{B4C71EC6-210F-42DE-9C53-41977AD35B3D}" type="datetimeFigureOut">
              <a:rPr lang="ru-RU" smtClean="0"/>
              <a:t>01.11.2015</a:t>
            </a:fld>
            <a:endParaRPr lang="ru-RU"/>
          </a:p>
        </p:txBody>
      </p:sp>
      <p:sp>
        <p:nvSpPr>
          <p:cNvPr id="4" name="Нижний колонтитул 4"/>
          <p:cNvSpPr>
            <a:spLocks noGrp="1"/>
          </p:cNvSpPr>
          <p:nvPr>
            <p:ph type="ftr" sz="quarter" idx="11"/>
          </p:nvPr>
        </p:nvSpPr>
        <p:spPr/>
        <p:txBody>
          <a:bodyPr/>
          <a:lstStyle>
            <a:lvl1pPr>
              <a:defRPr/>
            </a:lvl1pPr>
          </a:lstStyle>
          <a:p>
            <a:endParaRPr lang="ru-RU"/>
          </a:p>
        </p:txBody>
      </p:sp>
      <p:sp>
        <p:nvSpPr>
          <p:cNvPr id="5" name="Номер слайда 5"/>
          <p:cNvSpPr>
            <a:spLocks noGrp="1"/>
          </p:cNvSpPr>
          <p:nvPr>
            <p:ph type="sldNum" sz="quarter" idx="12"/>
          </p:nvPr>
        </p:nvSpPr>
        <p:spPr/>
        <p:txBody>
          <a:bodyPr/>
          <a:lstStyle>
            <a:lvl1pPr>
              <a:defRPr/>
            </a:lvl1pPr>
          </a:lstStyle>
          <a:p>
            <a:fld id="{B19B0651-EE4F-4900-A07F-96A6BFA9D0F0}" type="slidenum">
              <a:rPr lang="ru-RU" smtClean="0"/>
              <a:t>‹#›</a:t>
            </a:fld>
            <a:endParaRPr lang="ru-RU"/>
          </a:p>
        </p:txBody>
      </p:sp>
    </p:spTree>
    <p:extLst>
      <p:ext uri="{BB962C8B-B14F-4D97-AF65-F5344CB8AC3E}">
        <p14:creationId xmlns:p14="http://schemas.microsoft.com/office/powerpoint/2010/main" val="187093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fld id="{B4C71EC6-210F-42DE-9C53-41977AD35B3D}" type="datetimeFigureOut">
              <a:rPr lang="ru-RU" smtClean="0"/>
              <a:t>01.11.2015</a:t>
            </a:fld>
            <a:endParaRPr lang="ru-RU"/>
          </a:p>
        </p:txBody>
      </p:sp>
      <p:sp>
        <p:nvSpPr>
          <p:cNvPr id="3" name="Нижний колонтитул 4"/>
          <p:cNvSpPr>
            <a:spLocks noGrp="1"/>
          </p:cNvSpPr>
          <p:nvPr>
            <p:ph type="ftr" sz="quarter" idx="11"/>
          </p:nvPr>
        </p:nvSpPr>
        <p:spPr/>
        <p:txBody>
          <a:bodyPr/>
          <a:lstStyle>
            <a:lvl1pPr>
              <a:defRPr/>
            </a:lvl1pPr>
          </a:lstStyle>
          <a:p>
            <a:endParaRPr lang="ru-RU"/>
          </a:p>
        </p:txBody>
      </p:sp>
      <p:sp>
        <p:nvSpPr>
          <p:cNvPr id="4" name="Номер слайда 5"/>
          <p:cNvSpPr>
            <a:spLocks noGrp="1"/>
          </p:cNvSpPr>
          <p:nvPr>
            <p:ph type="sldNum" sz="quarter" idx="12"/>
          </p:nvPr>
        </p:nvSpPr>
        <p:spPr/>
        <p:txBody>
          <a:bodyPr/>
          <a:lstStyle>
            <a:lvl1pPr>
              <a:defRPr/>
            </a:lvl1pPr>
          </a:lstStyle>
          <a:p>
            <a:fld id="{B19B0651-EE4F-4900-A07F-96A6BFA9D0F0}" type="slidenum">
              <a:rPr lang="ru-RU" smtClean="0"/>
              <a:t>‹#›</a:t>
            </a:fld>
            <a:endParaRPr lang="ru-RU"/>
          </a:p>
        </p:txBody>
      </p:sp>
    </p:spTree>
    <p:extLst>
      <p:ext uri="{BB962C8B-B14F-4D97-AF65-F5344CB8AC3E}">
        <p14:creationId xmlns:p14="http://schemas.microsoft.com/office/powerpoint/2010/main" val="6202330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fld id="{B4C71EC6-210F-42DE-9C53-41977AD35B3D}" type="datetimeFigureOut">
              <a:rPr lang="ru-RU" smtClean="0"/>
              <a:t>01.11.2015</a:t>
            </a:fld>
            <a:endParaRPr lang="ru-RU"/>
          </a:p>
        </p:txBody>
      </p:sp>
      <p:sp>
        <p:nvSpPr>
          <p:cNvPr id="6" name="Нижний колонтитул 4"/>
          <p:cNvSpPr>
            <a:spLocks noGrp="1"/>
          </p:cNvSpPr>
          <p:nvPr>
            <p:ph type="ftr" sz="quarter" idx="11"/>
          </p:nvPr>
        </p:nvSpPr>
        <p:spPr/>
        <p:txBody>
          <a:bodyPr/>
          <a:lstStyle>
            <a:lvl1pPr>
              <a:defRPr/>
            </a:lvl1pPr>
          </a:lstStyle>
          <a:p>
            <a:endParaRPr lang="ru-RU"/>
          </a:p>
        </p:txBody>
      </p:sp>
      <p:sp>
        <p:nvSpPr>
          <p:cNvPr id="7" name="Номер слайда 5"/>
          <p:cNvSpPr>
            <a:spLocks noGrp="1"/>
          </p:cNvSpPr>
          <p:nvPr>
            <p:ph type="sldNum" sz="quarter" idx="12"/>
          </p:nvPr>
        </p:nvSpPr>
        <p:spPr/>
        <p:txBody>
          <a:bodyPr/>
          <a:lstStyle>
            <a:lvl1pPr>
              <a:defRPr/>
            </a:lvl1pPr>
          </a:lstStyle>
          <a:p>
            <a:fld id="{B19B0651-EE4F-4900-A07F-96A6BFA9D0F0}" type="slidenum">
              <a:rPr lang="ru-RU" smtClean="0"/>
              <a:t>‹#›</a:t>
            </a:fld>
            <a:endParaRPr lang="ru-RU"/>
          </a:p>
        </p:txBody>
      </p:sp>
    </p:spTree>
    <p:extLst>
      <p:ext uri="{BB962C8B-B14F-4D97-AF65-F5344CB8AC3E}">
        <p14:creationId xmlns:p14="http://schemas.microsoft.com/office/powerpoint/2010/main" val="377527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fld id="{B4C71EC6-210F-42DE-9C53-41977AD35B3D}" type="datetimeFigureOut">
              <a:rPr lang="ru-RU" smtClean="0"/>
              <a:t>01.11.2015</a:t>
            </a:fld>
            <a:endParaRPr lang="ru-RU"/>
          </a:p>
        </p:txBody>
      </p:sp>
      <p:sp>
        <p:nvSpPr>
          <p:cNvPr id="6" name="Нижний колонтитул 4"/>
          <p:cNvSpPr>
            <a:spLocks noGrp="1"/>
          </p:cNvSpPr>
          <p:nvPr>
            <p:ph type="ftr" sz="quarter" idx="11"/>
          </p:nvPr>
        </p:nvSpPr>
        <p:spPr/>
        <p:txBody>
          <a:bodyPr/>
          <a:lstStyle>
            <a:lvl1pPr>
              <a:defRPr/>
            </a:lvl1pPr>
          </a:lstStyle>
          <a:p>
            <a:endParaRPr lang="ru-RU"/>
          </a:p>
        </p:txBody>
      </p:sp>
      <p:sp>
        <p:nvSpPr>
          <p:cNvPr id="7" name="Номер слайда 5"/>
          <p:cNvSpPr>
            <a:spLocks noGrp="1"/>
          </p:cNvSpPr>
          <p:nvPr>
            <p:ph type="sldNum" sz="quarter" idx="12"/>
          </p:nvPr>
        </p:nvSpPr>
        <p:spPr/>
        <p:txBody>
          <a:bodyPr/>
          <a:lstStyle>
            <a:lvl1pPr>
              <a:defRPr/>
            </a:lvl1pPr>
          </a:lstStyle>
          <a:p>
            <a:fld id="{B19B0651-EE4F-4900-A07F-96A6BFA9D0F0}" type="slidenum">
              <a:rPr lang="ru-RU" smtClean="0"/>
              <a:t>‹#›</a:t>
            </a:fld>
            <a:endParaRPr lang="ru-RU"/>
          </a:p>
        </p:txBody>
      </p:sp>
    </p:spTree>
    <p:extLst>
      <p:ext uri="{BB962C8B-B14F-4D97-AF65-F5344CB8AC3E}">
        <p14:creationId xmlns:p14="http://schemas.microsoft.com/office/powerpoint/2010/main" val="16545669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10" Type="http://schemas.openxmlformats.org/officeDocument/2006/relationships/theme" Target="../theme/theme3.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image" Target="../media/image4.jpeg"/><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4.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Рисунок 11" descr="7.jp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8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Заголовок 1"/>
          <p:cNvSpPr>
            <a:spLocks noGrp="1"/>
          </p:cNvSpPr>
          <p:nvPr>
            <p:ph type="title"/>
          </p:nvPr>
        </p:nvSpPr>
        <p:spPr bwMode="auto">
          <a:xfrm>
            <a:off x="457200" y="274638"/>
            <a:ext cx="475773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fld id="{B4C71EC6-210F-42DE-9C53-41977AD35B3D}" type="datetimeFigureOut">
              <a:rPr lang="ru-RU" smtClean="0"/>
              <a:t>01.11.2015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Рисунок 11" descr="8.jp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8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2052"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70C56FC9-565F-41D2-819A-D60CAD9F1B76}" type="datetimeFigureOut">
              <a:rPr lang="ru-RU"/>
              <a:pPr>
                <a:defRPr/>
              </a:pPr>
              <a:t>01.11.2015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6C3094AF-0AE3-4CEC-B03D-B1FB2D62AF55}"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sp>
        <p:nvSpPr>
          <p:cNvPr id="20" name="Rectangle 2"/>
          <p:cNvSpPr>
            <a:spLocks noGrp="1"/>
          </p:cNvSpPr>
          <p:nvPr>
            <p:ph type="title"/>
          </p:nvPr>
        </p:nvSpPr>
        <p:spPr>
          <a:xfrm>
            <a:off x="914400" y="457200"/>
            <a:ext cx="7696200" cy="1143000"/>
          </a:xfrm>
          <a:prstGeom prst="rect">
            <a:avLst/>
          </a:prstGeom>
        </p:spPr>
        <p:txBody>
          <a:bodyPr vert="horz" anchor="b">
            <a:normAutofit/>
          </a:bodyPr>
          <a:lstStyle>
            <a:extLst/>
          </a:lstStyle>
          <a:p>
            <a:pPr eaLnBrk="1" latinLnBrk="0" hangingPunct="1"/>
            <a:r>
              <a:rPr kumimoji="0" lang="ru-RU" smtClean="0"/>
              <a:t>Образец заголовка</a:t>
            </a:r>
            <a:endParaRPr kumimoji="0" lang="en-US" smtClean="0"/>
          </a:p>
        </p:txBody>
      </p:sp>
      <p:sp>
        <p:nvSpPr>
          <p:cNvPr id="5" name="Rectangle 3"/>
          <p:cNvSpPr>
            <a:spLocks noGrp="1"/>
          </p:cNvSpPr>
          <p:nvPr>
            <p:ph type="body" idx="1"/>
          </p:nvPr>
        </p:nvSpPr>
        <p:spPr>
          <a:xfrm>
            <a:off x="914400" y="1905000"/>
            <a:ext cx="7467600" cy="42211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9" name="Rectangle 4"/>
          <p:cNvSpPr>
            <a:spLocks noGrp="1"/>
          </p:cNvSpPr>
          <p:nvPr>
            <p:ph type="dt" sz="half" idx="2"/>
          </p:nvPr>
        </p:nvSpPr>
        <p:spPr>
          <a:xfrm>
            <a:off x="6705600" y="6248400"/>
            <a:ext cx="1828800" cy="323850"/>
          </a:xfrm>
          <a:prstGeom prst="rect">
            <a:avLst/>
          </a:prstGeom>
        </p:spPr>
        <p:txBody>
          <a:bodyPr vert="horz" anchor="ctr"/>
          <a:lstStyle>
            <a:lvl1pPr eaLnBrk="1" latinLnBrk="0" hangingPunct="1">
              <a:defRPr kumimoji="0" lang="ru-RU" sz="1100"/>
            </a:lvl1pPr>
            <a:extLst/>
          </a:lstStyle>
          <a:p>
            <a:fld id="{B4C71EC6-210F-42DE-9C53-41977AD35B3D}" type="datetimeFigureOut">
              <a:rPr lang="ru-RU" smtClean="0"/>
              <a:t>01.11.2015</a:t>
            </a:fld>
            <a:endParaRPr lang="ru-RU"/>
          </a:p>
        </p:txBody>
      </p:sp>
      <p:sp>
        <p:nvSpPr>
          <p:cNvPr id="18" name="Rectangle 5"/>
          <p:cNvSpPr>
            <a:spLocks noGrp="1"/>
          </p:cNvSpPr>
          <p:nvPr>
            <p:ph type="ftr" sz="quarter" idx="3"/>
          </p:nvPr>
        </p:nvSpPr>
        <p:spPr>
          <a:xfrm>
            <a:off x="457200" y="6248400"/>
            <a:ext cx="3260886" cy="323850"/>
          </a:xfrm>
          <a:prstGeom prst="rect">
            <a:avLst/>
          </a:prstGeom>
        </p:spPr>
        <p:txBody>
          <a:bodyPr vert="horz"/>
          <a:lstStyle>
            <a:lvl1pPr eaLnBrk="1" latinLnBrk="0" hangingPunct="1">
              <a:defRPr kumimoji="0" lang="ru-RU" sz="1200"/>
            </a:lvl1pPr>
            <a:extLst/>
          </a:lstStyle>
          <a:p>
            <a:endParaRPr lang="ru-RU"/>
          </a:p>
        </p:txBody>
      </p:sp>
      <p:sp>
        <p:nvSpPr>
          <p:cNvPr id="7" name="Slide Number Placeholder 6"/>
          <p:cNvSpPr>
            <a:spLocks noGrp="1"/>
          </p:cNvSpPr>
          <p:nvPr>
            <p:ph type="sldNum" sz="quarter" idx="4"/>
          </p:nvPr>
        </p:nvSpPr>
        <p:spPr>
          <a:xfrm>
            <a:off x="8714936" y="6151098"/>
            <a:ext cx="429064" cy="457200"/>
          </a:xfrm>
          <a:prstGeom prst="rect">
            <a:avLst/>
          </a:prstGeom>
        </p:spPr>
        <p:txBody>
          <a:bodyPr vert="horz" anchor="ctr"/>
          <a:lstStyle>
            <a:lvl1pPr eaLnBrk="1" latinLnBrk="0" hangingPunct="1">
              <a:defRPr kumimoji="0" lang="ru-RU" sz="1200"/>
            </a:lvl1pPr>
            <a:extLst/>
          </a:lstStyle>
          <a:p>
            <a:fld id="{B19B0651-EE4F-4900-A07F-96A6BFA9D0F0}" type="slidenum">
              <a:rPr lang="ru-RU" smtClean="0"/>
              <a:t>‹#›</a:t>
            </a:fld>
            <a:endParaRPr lang="ru-RU"/>
          </a:p>
        </p:txBody>
      </p:sp>
      <p:grpSp>
        <p:nvGrpSpPr>
          <p:cNvPr id="2" name="Group 23"/>
          <p:cNvGrpSpPr/>
          <p:nvPr/>
        </p:nvGrpSpPr>
        <p:grpSpPr>
          <a:xfrm>
            <a:off x="11555" y="2000250"/>
            <a:ext cx="133350" cy="533400"/>
            <a:chOff x="0" y="2000250"/>
            <a:chExt cx="3733800" cy="533400"/>
          </a:xfrm>
        </p:grpSpPr>
        <p:sp>
          <p:nvSpPr>
            <p:cNvPr id="3" name="Rectangle 14"/>
            <p:cNvSpPr/>
            <p:nvPr/>
          </p:nvSpPr>
          <p:spPr>
            <a:xfrm>
              <a:off x="0" y="2381250"/>
              <a:ext cx="373380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kumimoji="0" lang="ru-RU"/>
            </a:p>
          </p:txBody>
        </p:sp>
        <p:sp>
          <p:nvSpPr>
            <p:cNvPr id="28" name="Rectangle 14"/>
            <p:cNvSpPr/>
            <p:nvPr/>
          </p:nvSpPr>
          <p:spPr>
            <a:xfrm>
              <a:off x="0" y="2305050"/>
              <a:ext cx="373380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extLst/>
            </a:lstStyle>
            <a:p>
              <a:pPr algn="ctr"/>
              <a:endParaRPr kumimoji="0" lang="ru-RU"/>
            </a:p>
          </p:txBody>
        </p:sp>
        <p:sp>
          <p:nvSpPr>
            <p:cNvPr id="4" name="Rectangle 14"/>
            <p:cNvSpPr/>
            <p:nvPr/>
          </p:nvSpPr>
          <p:spPr>
            <a:xfrm>
              <a:off x="0" y="2228850"/>
              <a:ext cx="373380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kumimoji="0" lang="ru-RU"/>
            </a:p>
          </p:txBody>
        </p:sp>
        <p:sp>
          <p:nvSpPr>
            <p:cNvPr id="12" name="Rectangle 14"/>
            <p:cNvSpPr/>
            <p:nvPr/>
          </p:nvSpPr>
          <p:spPr>
            <a:xfrm>
              <a:off x="0" y="2152650"/>
              <a:ext cx="373380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kumimoji="0" lang="ru-RU"/>
            </a:p>
          </p:txBody>
        </p:sp>
        <p:sp>
          <p:nvSpPr>
            <p:cNvPr id="9" name="Rectangle 14"/>
            <p:cNvSpPr/>
            <p:nvPr/>
          </p:nvSpPr>
          <p:spPr>
            <a:xfrm>
              <a:off x="0" y="2076450"/>
              <a:ext cx="373380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extLst/>
            </a:lstStyle>
            <a:p>
              <a:pPr algn="ctr"/>
              <a:endParaRPr kumimoji="0" lang="ru-RU"/>
            </a:p>
          </p:txBody>
        </p:sp>
        <p:sp>
          <p:nvSpPr>
            <p:cNvPr id="11" name="Rectangle 14"/>
            <p:cNvSpPr/>
            <p:nvPr/>
          </p:nvSpPr>
          <p:spPr>
            <a:xfrm>
              <a:off x="0" y="20002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ru-RU"/>
            </a:p>
          </p:txBody>
        </p:sp>
        <p:sp>
          <p:nvSpPr>
            <p:cNvPr id="31" name="Rectangle 14"/>
            <p:cNvSpPr/>
            <p:nvPr/>
          </p:nvSpPr>
          <p:spPr>
            <a:xfrm>
              <a:off x="0" y="24574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ru-RU"/>
            </a:p>
          </p:txBody>
        </p:sp>
      </p:grpSp>
      <p:grpSp>
        <p:nvGrpSpPr>
          <p:cNvPr id="10" name="Group 35"/>
          <p:cNvGrpSpPr/>
          <p:nvPr/>
        </p:nvGrpSpPr>
        <p:grpSpPr>
          <a:xfrm>
            <a:off x="8584055" y="2000250"/>
            <a:ext cx="552450" cy="542925"/>
            <a:chOff x="8667750" y="2000250"/>
            <a:chExt cx="476250" cy="542925"/>
          </a:xfrm>
        </p:grpSpPr>
        <p:sp>
          <p:nvSpPr>
            <p:cNvPr id="13" name="Rectangle 14"/>
            <p:cNvSpPr/>
            <p:nvPr/>
          </p:nvSpPr>
          <p:spPr>
            <a:xfrm>
              <a:off x="8667750" y="2381250"/>
              <a:ext cx="47625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kumimoji="0" lang="ru-RU"/>
            </a:p>
          </p:txBody>
        </p:sp>
        <p:sp>
          <p:nvSpPr>
            <p:cNvPr id="24" name="Rectangle 14"/>
            <p:cNvSpPr/>
            <p:nvPr/>
          </p:nvSpPr>
          <p:spPr>
            <a:xfrm>
              <a:off x="8667750" y="2305050"/>
              <a:ext cx="47625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extLst/>
            </a:lstStyle>
            <a:p>
              <a:pPr algn="ctr"/>
              <a:endParaRPr kumimoji="0" lang="ru-RU"/>
            </a:p>
          </p:txBody>
        </p:sp>
        <p:sp>
          <p:nvSpPr>
            <p:cNvPr id="19" name="Rectangle 14"/>
            <p:cNvSpPr/>
            <p:nvPr/>
          </p:nvSpPr>
          <p:spPr>
            <a:xfrm>
              <a:off x="8667750" y="2228850"/>
              <a:ext cx="47625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kumimoji="0" lang="ru-RU"/>
            </a:p>
          </p:txBody>
        </p:sp>
        <p:sp>
          <p:nvSpPr>
            <p:cNvPr id="30" name="Rectangle 14"/>
            <p:cNvSpPr/>
            <p:nvPr/>
          </p:nvSpPr>
          <p:spPr>
            <a:xfrm>
              <a:off x="8667750" y="2152650"/>
              <a:ext cx="47625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kumimoji="0" lang="ru-RU"/>
            </a:p>
          </p:txBody>
        </p:sp>
        <p:sp>
          <p:nvSpPr>
            <p:cNvPr id="17" name="Rectangle 14"/>
            <p:cNvSpPr/>
            <p:nvPr/>
          </p:nvSpPr>
          <p:spPr>
            <a:xfrm>
              <a:off x="8667750" y="2076450"/>
              <a:ext cx="47625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extLst/>
            </a:lstStyle>
            <a:p>
              <a:pPr algn="ctr"/>
              <a:endParaRPr kumimoji="0" lang="ru-RU"/>
            </a:p>
          </p:txBody>
        </p:sp>
        <p:sp>
          <p:nvSpPr>
            <p:cNvPr id="16" name="Rectangle 14"/>
            <p:cNvSpPr/>
            <p:nvPr/>
          </p:nvSpPr>
          <p:spPr>
            <a:xfrm>
              <a:off x="8667750" y="2000250"/>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ru-RU"/>
            </a:p>
          </p:txBody>
        </p:sp>
        <p:sp>
          <p:nvSpPr>
            <p:cNvPr id="15" name="Rectangle 14"/>
            <p:cNvSpPr/>
            <p:nvPr/>
          </p:nvSpPr>
          <p:spPr>
            <a:xfrm>
              <a:off x="8667750" y="2466975"/>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ru-RU"/>
            </a:p>
          </p:txBody>
        </p:sp>
      </p:grpSp>
      <p:sp>
        <p:nvSpPr>
          <p:cNvPr id="23" name="Oval 28"/>
          <p:cNvSpPr/>
          <p:nvPr/>
        </p:nvSpPr>
        <p:spPr>
          <a:xfrm>
            <a:off x="8572500" y="6324600"/>
            <a:ext cx="152400" cy="152400"/>
          </a:xfrm>
          <a:prstGeom prst="ellipse">
            <a:avLst/>
          </a:prstGeom>
          <a:effectLst/>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kumimoji="0" lang="ru-RU"/>
          </a:p>
        </p:txBody>
      </p:sp>
    </p:spTree>
  </p:cSld>
  <p:clrMap bg1="dk1" tx1="lt1" bg2="dk2" tx2="lt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Lst>
  <p:timing>
    <p:tnLst>
      <p:par>
        <p:cTn id="1" dur="indefinite" restart="never" nodeType="tmRoot"/>
      </p:par>
    </p:tnLst>
  </p:timing>
  <p:txStyles>
    <p:titleStyle>
      <a:lvl1pPr algn="l" rtl="0" eaLnBrk="1" latinLnBrk="0" hangingPunct="1">
        <a:spcBef>
          <a:spcPct val="0"/>
        </a:spcBef>
        <a:buNone/>
        <a:defRPr kumimoji="0" lang="ru-RU" sz="3600">
          <a:solidFill>
            <a:schemeClr val="tx1"/>
          </a:solidFill>
          <a:latin typeface="+mj-lt"/>
          <a:ea typeface="+mj-ea"/>
          <a:cs typeface="+mj-cs"/>
        </a:defRPr>
      </a:lvl1pPr>
      <a:lvl2pPr eaLnBrk="1" latinLnBrk="0" hangingPunct="1">
        <a:defRPr kumimoji="0" lang="ru-RU">
          <a:solidFill>
            <a:schemeClr val="tx2"/>
          </a:solidFill>
        </a:defRPr>
      </a:lvl2pPr>
      <a:lvl3pPr eaLnBrk="1" latinLnBrk="0" hangingPunct="1">
        <a:defRPr kumimoji="0" lang="ru-RU">
          <a:solidFill>
            <a:schemeClr val="tx2"/>
          </a:solidFill>
        </a:defRPr>
      </a:lvl3pPr>
      <a:lvl4pPr eaLnBrk="1" latinLnBrk="0" hangingPunct="1">
        <a:defRPr kumimoji="0" lang="ru-RU">
          <a:solidFill>
            <a:schemeClr val="tx2"/>
          </a:solidFill>
        </a:defRPr>
      </a:lvl4pPr>
      <a:lvl5pPr eaLnBrk="1" latinLnBrk="0" hangingPunct="1">
        <a:defRPr kumimoji="0" lang="ru-RU">
          <a:solidFill>
            <a:schemeClr val="tx2"/>
          </a:solidFill>
        </a:defRPr>
      </a:lvl5pPr>
      <a:lvl6pPr eaLnBrk="1" latinLnBrk="0" hangingPunct="1">
        <a:defRPr kumimoji="0" lang="ru-RU">
          <a:solidFill>
            <a:schemeClr val="tx2"/>
          </a:solidFill>
        </a:defRPr>
      </a:lvl6pPr>
      <a:lvl7pPr eaLnBrk="1" latinLnBrk="0" hangingPunct="1">
        <a:defRPr kumimoji="0" lang="ru-RU">
          <a:solidFill>
            <a:schemeClr val="tx2"/>
          </a:solidFill>
        </a:defRPr>
      </a:lvl7pPr>
      <a:lvl8pPr eaLnBrk="1" latinLnBrk="0" hangingPunct="1">
        <a:defRPr kumimoji="0" lang="ru-RU">
          <a:solidFill>
            <a:schemeClr val="tx2"/>
          </a:solidFill>
        </a:defRPr>
      </a:lvl8pPr>
      <a:lvl9pPr eaLnBrk="1" latinLnBrk="0" hangingPunct="1">
        <a:defRPr kumimoji="0" lang="ru-RU">
          <a:solidFill>
            <a:schemeClr val="tx2"/>
          </a:solidFill>
        </a:defRPr>
      </a:lvl9pPr>
      <a:extLst/>
    </p:titleStyle>
    <p:bodyStyle>
      <a:lvl1pPr marL="342900" indent="-342900" algn="l" rtl="0" eaLnBrk="1" latinLnBrk="0" hangingPunct="1">
        <a:spcBef>
          <a:spcPct val="20000"/>
        </a:spcBef>
        <a:buChar char="•"/>
        <a:defRPr kumimoji="0" lang="ru-RU" sz="2000">
          <a:solidFill>
            <a:schemeClr val="tx1"/>
          </a:solidFill>
          <a:latin typeface="+mn-lt"/>
          <a:ea typeface="+mn-ea"/>
          <a:cs typeface="+mn-cs"/>
        </a:defRPr>
      </a:lvl1pPr>
      <a:lvl2pPr marL="742950" indent="-285750" algn="l" rtl="0" eaLnBrk="1" latinLnBrk="0" hangingPunct="1">
        <a:spcBef>
          <a:spcPct val="20000"/>
        </a:spcBef>
        <a:buChar char="–"/>
        <a:defRPr kumimoji="0" lang="ru-RU" sz="2000">
          <a:solidFill>
            <a:schemeClr val="tx1"/>
          </a:solidFill>
          <a:latin typeface="+mn-lt"/>
          <a:ea typeface="+mn-ea"/>
          <a:cs typeface="+mn-cs"/>
        </a:defRPr>
      </a:lvl2pPr>
      <a:lvl3pPr marL="1143000" indent="-228600" algn="l" rtl="0" eaLnBrk="1" latinLnBrk="0" hangingPunct="1">
        <a:spcBef>
          <a:spcPct val="20000"/>
        </a:spcBef>
        <a:buChar char="•"/>
        <a:defRPr kumimoji="0" lang="ru-RU" sz="2000">
          <a:solidFill>
            <a:schemeClr val="tx1"/>
          </a:solidFill>
          <a:latin typeface="+mn-lt"/>
          <a:ea typeface="+mn-ea"/>
          <a:cs typeface="+mn-cs"/>
        </a:defRPr>
      </a:lvl3pPr>
      <a:lvl4pPr marL="1600200" indent="-228600" algn="l" rtl="0" eaLnBrk="1" latinLnBrk="0" hangingPunct="1">
        <a:spcBef>
          <a:spcPct val="20000"/>
        </a:spcBef>
        <a:buChar char="–"/>
        <a:defRPr kumimoji="0" lang="ru-RU" sz="2000">
          <a:solidFill>
            <a:schemeClr val="tx1"/>
          </a:solidFill>
          <a:latin typeface="+mn-lt"/>
          <a:ea typeface="+mn-ea"/>
          <a:cs typeface="+mn-cs"/>
        </a:defRPr>
      </a:lvl4pPr>
      <a:lvl5pPr marL="2057400" indent="-228600" algn="l" rtl="0" eaLnBrk="1" latinLnBrk="0" hangingPunct="1">
        <a:spcBef>
          <a:spcPct val="20000"/>
        </a:spcBef>
        <a:buChar char="»"/>
        <a:defRPr kumimoji="0" lang="ru-RU" sz="2000">
          <a:solidFill>
            <a:schemeClr val="tx1"/>
          </a:solidFill>
          <a:latin typeface="+mn-lt"/>
          <a:ea typeface="+mn-ea"/>
          <a:cs typeface="+mn-cs"/>
        </a:defRPr>
      </a:lvl5pPr>
      <a:lvl6pPr marL="2514600" indent="-228600" algn="l" rtl="0" eaLnBrk="1" latinLnBrk="0" hangingPunct="1">
        <a:spcBef>
          <a:spcPct val="20000"/>
        </a:spcBef>
        <a:buChar char="•"/>
        <a:defRPr kumimoji="0" lang="ru-RU" sz="2000">
          <a:solidFill>
            <a:schemeClr val="tx1"/>
          </a:solidFill>
          <a:latin typeface="+mn-lt"/>
          <a:ea typeface="+mn-ea"/>
          <a:cs typeface="+mn-cs"/>
        </a:defRPr>
      </a:lvl6pPr>
      <a:lvl7pPr marL="2971800" indent="-228600" algn="l" rtl="0" eaLnBrk="1" latinLnBrk="0" hangingPunct="1">
        <a:spcBef>
          <a:spcPct val="20000"/>
        </a:spcBef>
        <a:buChar char="•"/>
        <a:defRPr kumimoji="0" lang="ru-RU" sz="2000">
          <a:solidFill>
            <a:schemeClr val="tx1"/>
          </a:solidFill>
          <a:latin typeface="+mn-lt"/>
          <a:ea typeface="+mn-ea"/>
          <a:cs typeface="+mn-cs"/>
        </a:defRPr>
      </a:lvl7pPr>
      <a:lvl8pPr marL="3429000" indent="-228600" algn="l" rtl="0" eaLnBrk="1" latinLnBrk="0" hangingPunct="1">
        <a:spcBef>
          <a:spcPct val="20000"/>
        </a:spcBef>
        <a:buChar char="•"/>
        <a:defRPr kumimoji="0" lang="ru-RU" sz="2000">
          <a:solidFill>
            <a:schemeClr val="tx1"/>
          </a:solidFill>
          <a:latin typeface="+mn-lt"/>
          <a:ea typeface="+mn-ea"/>
          <a:cs typeface="+mn-cs"/>
        </a:defRPr>
      </a:lvl8pPr>
      <a:lvl9pPr marL="3886200" indent="-228600" algn="l" rtl="0" eaLnBrk="1" latinLnBrk="0" hangingPunct="1">
        <a:spcBef>
          <a:spcPct val="20000"/>
        </a:spcBef>
        <a:buChar char="•"/>
        <a:defRPr kumimoji="0" lang="ru-RU" sz="2000">
          <a:solidFill>
            <a:schemeClr val="tx1"/>
          </a:solidFill>
          <a:latin typeface="+mn-lt"/>
          <a:ea typeface="+mn-ea"/>
          <a:cs typeface="+mn-cs"/>
        </a:defRPr>
      </a:lvl9pPr>
      <a:extLst/>
    </p:bodyStyle>
    <p:otherStyle>
      <a:lvl1pPr marL="0" algn="l" rtl="0" eaLnBrk="1" latinLnBrk="0" hangingPunct="1">
        <a:defRPr kumimoji="0" lang="ru-RU">
          <a:solidFill>
            <a:schemeClr val="tx1"/>
          </a:solidFill>
          <a:latin typeface="+mn-lt"/>
          <a:ea typeface="+mn-ea"/>
          <a:cs typeface="+mn-cs"/>
        </a:defRPr>
      </a:lvl1pPr>
      <a:lvl2pPr marL="457200" algn="l" rtl="0" eaLnBrk="1" latinLnBrk="0" hangingPunct="1">
        <a:defRPr kumimoji="0" lang="ru-RU">
          <a:solidFill>
            <a:schemeClr val="tx1"/>
          </a:solidFill>
          <a:latin typeface="+mn-lt"/>
          <a:ea typeface="+mn-ea"/>
          <a:cs typeface="+mn-cs"/>
        </a:defRPr>
      </a:lvl2pPr>
      <a:lvl3pPr marL="914400" algn="l" rtl="0" eaLnBrk="1" latinLnBrk="0" hangingPunct="1">
        <a:defRPr kumimoji="0" lang="ru-RU">
          <a:solidFill>
            <a:schemeClr val="tx1"/>
          </a:solidFill>
          <a:latin typeface="+mn-lt"/>
          <a:ea typeface="+mn-ea"/>
          <a:cs typeface="+mn-cs"/>
        </a:defRPr>
      </a:lvl3pPr>
      <a:lvl4pPr marL="1371600" algn="l" rtl="0" eaLnBrk="1" latinLnBrk="0" hangingPunct="1">
        <a:defRPr kumimoji="0" lang="ru-RU">
          <a:solidFill>
            <a:schemeClr val="tx1"/>
          </a:solidFill>
          <a:latin typeface="+mn-lt"/>
          <a:ea typeface="+mn-ea"/>
          <a:cs typeface="+mn-cs"/>
        </a:defRPr>
      </a:lvl4pPr>
      <a:lvl5pPr marL="1828800" algn="l" rtl="0" eaLnBrk="1" latinLnBrk="0" hangingPunct="1">
        <a:defRPr kumimoji="0" lang="ru-RU">
          <a:solidFill>
            <a:schemeClr val="tx1"/>
          </a:solidFill>
          <a:latin typeface="+mn-lt"/>
          <a:ea typeface="+mn-ea"/>
          <a:cs typeface="+mn-cs"/>
        </a:defRPr>
      </a:lvl5pPr>
      <a:lvl6pPr marL="2286000" algn="l" rtl="0" eaLnBrk="1" latinLnBrk="0" hangingPunct="1">
        <a:defRPr kumimoji="0" lang="ru-RU">
          <a:solidFill>
            <a:schemeClr val="tx1"/>
          </a:solidFill>
          <a:latin typeface="+mn-lt"/>
          <a:ea typeface="+mn-ea"/>
          <a:cs typeface="+mn-cs"/>
        </a:defRPr>
      </a:lvl6pPr>
      <a:lvl7pPr marL="2743200" algn="l" rtl="0" eaLnBrk="1" latinLnBrk="0" hangingPunct="1">
        <a:defRPr kumimoji="0" lang="ru-RU">
          <a:solidFill>
            <a:schemeClr val="tx1"/>
          </a:solidFill>
          <a:latin typeface="+mn-lt"/>
          <a:ea typeface="+mn-ea"/>
          <a:cs typeface="+mn-cs"/>
        </a:defRPr>
      </a:lvl7pPr>
      <a:lvl8pPr marL="3200400" algn="l" rtl="0" eaLnBrk="1" latinLnBrk="0" hangingPunct="1">
        <a:defRPr kumimoji="0" lang="ru-RU">
          <a:solidFill>
            <a:schemeClr val="tx1"/>
          </a:solidFill>
          <a:latin typeface="+mn-lt"/>
          <a:ea typeface="+mn-ea"/>
          <a:cs typeface="+mn-cs"/>
        </a:defRPr>
      </a:lvl8pPr>
      <a:lvl9pPr marL="3657600" algn="l" rtl="0" eaLnBrk="1" latinLnBrk="0" hangingPunct="1">
        <a:defRPr kumimoji="0" lang="ru-RU">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fld id="{B4C71EC6-210F-42DE-9C53-41977AD35B3D}" type="datetimeFigureOut">
              <a:rPr lang="ru-RU" smtClean="0"/>
              <a:t>01.11.2015</a:t>
            </a:fld>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cs typeface="Arial" charset="0"/>
        </a:defRPr>
      </a:lvl2pPr>
      <a:lvl3pPr algn="ctr" rtl="0" eaLnBrk="1" fontAlgn="base" hangingPunct="1">
        <a:spcBef>
          <a:spcPct val="0"/>
        </a:spcBef>
        <a:spcAft>
          <a:spcPct val="0"/>
        </a:spcAft>
        <a:defRPr sz="4400">
          <a:solidFill>
            <a:schemeClr val="tx2"/>
          </a:solidFill>
          <a:latin typeface="Arial" charset="0"/>
          <a:cs typeface="Arial" charset="0"/>
        </a:defRPr>
      </a:lvl3pPr>
      <a:lvl4pPr algn="ctr" rtl="0" eaLnBrk="1" fontAlgn="base" hangingPunct="1">
        <a:spcBef>
          <a:spcPct val="0"/>
        </a:spcBef>
        <a:spcAft>
          <a:spcPct val="0"/>
        </a:spcAft>
        <a:defRPr sz="4400">
          <a:solidFill>
            <a:schemeClr val="tx2"/>
          </a:solidFill>
          <a:latin typeface="Arial" charset="0"/>
          <a:cs typeface="Arial" charset="0"/>
        </a:defRPr>
      </a:lvl4pPr>
      <a:lvl5pPr algn="ctr" rtl="0" eaLnBrk="1" fontAlgn="base" hangingPunct="1">
        <a:spcBef>
          <a:spcPct val="0"/>
        </a:spcBef>
        <a:spcAft>
          <a:spcPct val="0"/>
        </a:spcAft>
        <a:defRPr sz="4400">
          <a:solidFill>
            <a:schemeClr val="tx2"/>
          </a:solidFill>
          <a:latin typeface="Arial" charset="0"/>
          <a:cs typeface="Arial" charset="0"/>
        </a:defRPr>
      </a:lvl5pPr>
      <a:lvl6pPr marL="457200" algn="ctr" rtl="0" eaLnBrk="1" fontAlgn="base" hangingPunct="1">
        <a:spcBef>
          <a:spcPct val="0"/>
        </a:spcBef>
        <a:spcAft>
          <a:spcPct val="0"/>
        </a:spcAft>
        <a:defRPr sz="4400">
          <a:solidFill>
            <a:schemeClr val="tx2"/>
          </a:solidFill>
          <a:latin typeface="Arial" charset="0"/>
          <a:cs typeface="Arial" charset="0"/>
        </a:defRPr>
      </a:lvl6pPr>
      <a:lvl7pPr marL="914400" algn="ctr" rtl="0" eaLnBrk="1" fontAlgn="base" hangingPunct="1">
        <a:spcBef>
          <a:spcPct val="0"/>
        </a:spcBef>
        <a:spcAft>
          <a:spcPct val="0"/>
        </a:spcAft>
        <a:defRPr sz="4400">
          <a:solidFill>
            <a:schemeClr val="tx2"/>
          </a:solidFill>
          <a:latin typeface="Arial" charset="0"/>
          <a:cs typeface="Arial" charset="0"/>
        </a:defRPr>
      </a:lvl7pPr>
      <a:lvl8pPr marL="1371600" algn="ctr" rtl="0" eaLnBrk="1" fontAlgn="base" hangingPunct="1">
        <a:spcBef>
          <a:spcPct val="0"/>
        </a:spcBef>
        <a:spcAft>
          <a:spcPct val="0"/>
        </a:spcAft>
        <a:defRPr sz="4400">
          <a:solidFill>
            <a:schemeClr val="tx2"/>
          </a:solidFill>
          <a:latin typeface="Arial" charset="0"/>
          <a:cs typeface="Arial" charset="0"/>
        </a:defRPr>
      </a:lvl8pPr>
      <a:lvl9pPr marL="1828800" algn="ctr" rtl="0" eaLnBrk="1" fontAlgn="base" hangingPunct="1">
        <a:spcBef>
          <a:spcPct val="0"/>
        </a:spcBef>
        <a:spcAft>
          <a:spcPct val="0"/>
        </a:spcAft>
        <a:defRPr sz="4400">
          <a:solidFill>
            <a:schemeClr val="tx2"/>
          </a:solidFill>
          <a:latin typeface="Arial"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6.xml.rels><?xml version="1.0" encoding="UTF-8" standalone="yes"?>
<Relationships xmlns="http://schemas.openxmlformats.org/package/2006/relationships"><Relationship Id="rId3" Type="http://schemas.openxmlformats.org/officeDocument/2006/relationships/hyperlink" Target="https://ru.wikipedia.org/" TargetMode="External"/><Relationship Id="rId2" Type="http://schemas.openxmlformats.org/officeDocument/2006/relationships/hyperlink" Target="http://articlekz.com/" TargetMode="External"/><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692696"/>
            <a:ext cx="9144000" cy="2088232"/>
          </a:xfrm>
        </p:spPr>
        <p:txBody>
          <a:bodyPr/>
          <a:lstStyle/>
          <a:p>
            <a:r>
              <a:rPr lang="ru-RU" sz="3600" b="1" i="1" u="sng" dirty="0" smtClean="0">
                <a:solidFill>
                  <a:schemeClr val="accent1">
                    <a:lumMod val="10000"/>
                  </a:schemeClr>
                </a:solidFill>
                <a:effectLst>
                  <a:outerShdw blurRad="38100" dist="38100" dir="2700000" algn="tl">
                    <a:srgbClr val="000000">
                      <a:alpha val="43137"/>
                    </a:srgbClr>
                  </a:outerShdw>
                </a:effectLst>
              </a:rPr>
              <a:t>Тема:</a:t>
            </a:r>
            <a:br>
              <a:rPr lang="ru-RU" sz="3600" b="1" i="1" u="sng" dirty="0" smtClean="0">
                <a:solidFill>
                  <a:schemeClr val="accent1">
                    <a:lumMod val="10000"/>
                  </a:schemeClr>
                </a:solidFill>
                <a:effectLst>
                  <a:outerShdw blurRad="38100" dist="38100" dir="2700000" algn="tl">
                    <a:srgbClr val="000000">
                      <a:alpha val="43137"/>
                    </a:srgbClr>
                  </a:outerShdw>
                </a:effectLst>
              </a:rPr>
            </a:br>
            <a:r>
              <a:rPr lang="ru-RU" sz="3600" b="1" i="1" u="sng" dirty="0" smtClean="0">
                <a:solidFill>
                  <a:schemeClr val="accent1">
                    <a:lumMod val="10000"/>
                  </a:schemeClr>
                </a:solidFill>
                <a:effectLst>
                  <a:outerShdw blurRad="38100" dist="38100" dir="2700000" algn="tl">
                    <a:srgbClr val="000000">
                      <a:alpha val="43137"/>
                    </a:srgbClr>
                  </a:outerShdw>
                </a:effectLst>
              </a:rPr>
              <a:t/>
            </a:r>
            <a:br>
              <a:rPr lang="ru-RU" sz="3600" b="1" i="1" u="sng" dirty="0" smtClean="0">
                <a:solidFill>
                  <a:schemeClr val="accent1">
                    <a:lumMod val="10000"/>
                  </a:schemeClr>
                </a:solidFill>
                <a:effectLst>
                  <a:outerShdw blurRad="38100" dist="38100" dir="2700000" algn="tl">
                    <a:srgbClr val="000000">
                      <a:alpha val="43137"/>
                    </a:srgbClr>
                  </a:outerShdw>
                </a:effectLst>
              </a:rPr>
            </a:br>
            <a:r>
              <a:rPr lang="ru-RU" sz="3200" b="1" i="1" u="sng" dirty="0" smtClean="0">
                <a:solidFill>
                  <a:schemeClr val="accent1">
                    <a:lumMod val="10000"/>
                  </a:schemeClr>
                </a:solidFill>
                <a:effectLst>
                  <a:outerShdw blurRad="38100" dist="38100" dir="2700000" algn="tl">
                    <a:srgbClr val="000000">
                      <a:alpha val="43137"/>
                    </a:srgbClr>
                  </a:outerShdw>
                </a:effectLst>
              </a:rPr>
              <a:t> «Основы финансовой отчетности»</a:t>
            </a:r>
            <a:endParaRPr lang="ru-RU" sz="3200" b="1" i="1" u="sng" dirty="0">
              <a:solidFill>
                <a:schemeClr val="accent1">
                  <a:lumMod val="10000"/>
                </a:schemeClr>
              </a:solidFill>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a:xfrm>
            <a:off x="2483768" y="3501008"/>
            <a:ext cx="6400800" cy="1752600"/>
          </a:xfrm>
        </p:spPr>
        <p:txBody>
          <a:bodyPr/>
          <a:lstStyle/>
          <a:p>
            <a:r>
              <a:rPr lang="ru-RU" sz="2400" i="1" dirty="0" smtClean="0">
                <a:effectLst>
                  <a:outerShdw blurRad="38100" dist="38100" dir="2700000" algn="tl">
                    <a:srgbClr val="000000">
                      <a:alpha val="43137"/>
                    </a:srgbClr>
                  </a:outerShdw>
                </a:effectLst>
              </a:rPr>
              <a:t>Выполнили:         </a:t>
            </a:r>
            <a:r>
              <a:rPr lang="ru-RU" sz="2400" i="1" dirty="0" err="1" smtClean="0">
                <a:effectLst>
                  <a:outerShdw blurRad="38100" dist="38100" dir="2700000" algn="tl">
                    <a:srgbClr val="000000">
                      <a:alpha val="43137"/>
                    </a:srgbClr>
                  </a:outerShdw>
                </a:effectLst>
              </a:rPr>
              <a:t>Абильда</a:t>
            </a:r>
            <a:r>
              <a:rPr lang="ru-RU" sz="2400" i="1" dirty="0" smtClean="0">
                <a:effectLst>
                  <a:outerShdw blurRad="38100" dist="38100" dir="2700000" algn="tl">
                    <a:srgbClr val="000000">
                      <a:alpha val="43137"/>
                    </a:srgbClr>
                  </a:outerShdw>
                </a:effectLst>
              </a:rPr>
              <a:t> Г.</a:t>
            </a:r>
          </a:p>
          <a:p>
            <a:r>
              <a:rPr lang="ru-RU" sz="2400" i="1" dirty="0" smtClean="0">
                <a:effectLst>
                  <a:outerShdw blurRad="38100" dist="38100" dir="2700000" algn="tl">
                    <a:srgbClr val="000000">
                      <a:alpha val="43137"/>
                    </a:srgbClr>
                  </a:outerShdw>
                </a:effectLst>
              </a:rPr>
              <a:t>                                         Аль-Шейх </a:t>
            </a:r>
            <a:r>
              <a:rPr lang="ru-RU" sz="2400" i="1" dirty="0" err="1" smtClean="0">
                <a:effectLst>
                  <a:outerShdw blurRad="38100" dist="38100" dir="2700000" algn="tl">
                    <a:srgbClr val="000000">
                      <a:alpha val="43137"/>
                    </a:srgbClr>
                  </a:outerShdw>
                </a:effectLst>
              </a:rPr>
              <a:t>Таха</a:t>
            </a:r>
            <a:r>
              <a:rPr lang="ru-RU" sz="2400" i="1" dirty="0" smtClean="0">
                <a:effectLst>
                  <a:outerShdw blurRad="38100" dist="38100" dir="2700000" algn="tl">
                    <a:srgbClr val="000000">
                      <a:alpha val="43137"/>
                    </a:srgbClr>
                  </a:outerShdw>
                </a:effectLst>
              </a:rPr>
              <a:t> Д.</a:t>
            </a:r>
          </a:p>
          <a:p>
            <a:r>
              <a:rPr lang="ru-RU" sz="2400" i="1" dirty="0" smtClean="0">
                <a:effectLst>
                  <a:outerShdw blurRad="38100" dist="38100" dir="2700000" algn="tl">
                    <a:srgbClr val="000000">
                      <a:alpha val="43137"/>
                    </a:srgbClr>
                  </a:outerShdw>
                </a:effectLst>
              </a:rPr>
              <a:t>                                </a:t>
            </a:r>
            <a:r>
              <a:rPr lang="ru-RU" sz="2400" i="1" dirty="0" err="1" smtClean="0">
                <a:effectLst>
                  <a:outerShdw blurRad="38100" dist="38100" dir="2700000" algn="tl">
                    <a:srgbClr val="000000">
                      <a:alpha val="43137"/>
                    </a:srgbClr>
                  </a:outerShdw>
                </a:effectLst>
              </a:rPr>
              <a:t>Женисбек</a:t>
            </a:r>
            <a:r>
              <a:rPr lang="ru-RU" sz="2400" i="1" dirty="0" smtClean="0">
                <a:effectLst>
                  <a:outerShdw blurRad="38100" dist="38100" dir="2700000" algn="tl">
                    <a:srgbClr val="000000">
                      <a:alpha val="43137"/>
                    </a:srgbClr>
                  </a:outerShdw>
                </a:effectLst>
              </a:rPr>
              <a:t> А.</a:t>
            </a:r>
            <a:endParaRPr lang="ru-RU" sz="2400"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8486353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620688"/>
            <a:ext cx="8229600" cy="5073427"/>
          </a:xfrm>
        </p:spPr>
        <p:txBody>
          <a:bodyPr/>
          <a:lstStyle/>
          <a:p>
            <a:pPr marL="0" indent="0" algn="ctr">
              <a:buNone/>
            </a:pPr>
            <a:r>
              <a:rPr lang="ru-RU" sz="2000" i="1" dirty="0"/>
              <a:t> </a:t>
            </a:r>
            <a:r>
              <a:rPr lang="ru-RU" sz="2000" b="1" i="1" dirty="0">
                <a:effectLst>
                  <a:outerShdw blurRad="38100" dist="38100" dir="2700000" algn="tl">
                    <a:srgbClr val="000000">
                      <a:alpha val="43137"/>
                    </a:srgbClr>
                  </a:outerShdw>
                </a:effectLst>
              </a:rPr>
              <a:t>Остальные два элемента </a:t>
            </a:r>
            <a:r>
              <a:rPr lang="ru-RU" sz="2000" i="1" dirty="0"/>
              <a:t>финансовой отчетности отражаются в отчете о прибылях и убытках. Они непосредственно связаны с оценкой результатов финансово-хозяйственной деятельности организации</a:t>
            </a:r>
            <a:r>
              <a:rPr lang="ru-RU" sz="2000" i="1" dirty="0" smtClean="0"/>
              <a:t>.</a:t>
            </a:r>
          </a:p>
          <a:p>
            <a:pPr marL="0" indent="0" algn="ctr">
              <a:buNone/>
            </a:pPr>
            <a:endParaRPr lang="ru-RU" sz="2000" i="1" dirty="0"/>
          </a:p>
          <a:p>
            <a:pPr marL="0" indent="0">
              <a:buNone/>
            </a:pPr>
            <a:r>
              <a:rPr lang="ru-RU" sz="2000" b="1" i="1" dirty="0">
                <a:effectLst>
                  <a:outerShdw blurRad="38100" dist="38100" dir="2700000" algn="tl">
                    <a:srgbClr val="000000">
                      <a:alpha val="43137"/>
                    </a:srgbClr>
                  </a:outerShdw>
                </a:effectLst>
              </a:rPr>
              <a:t>     Доходы - </a:t>
            </a:r>
            <a:r>
              <a:rPr lang="ru-RU" sz="2000" i="1" dirty="0"/>
              <a:t>это увеличение экономических выгод в течение отчетного периода в форме притока или прироста активов или уменьшения обязательств, которые приводят к увеличению капитала, отличному от увеличения, связанного со взносами лиц, участвующих в капитале.</a:t>
            </a:r>
          </a:p>
          <a:p>
            <a:pPr marL="0" indent="0">
              <a:buNone/>
            </a:pPr>
            <a:r>
              <a:rPr lang="ru-RU" sz="2000" i="1" dirty="0"/>
              <a:t>     </a:t>
            </a:r>
            <a:r>
              <a:rPr lang="ru-RU" sz="2000" b="1" i="1" dirty="0">
                <a:effectLst>
                  <a:outerShdw blurRad="38100" dist="38100" dir="2700000" algn="tl">
                    <a:srgbClr val="000000">
                      <a:alpha val="43137"/>
                    </a:srgbClr>
                  </a:outerShdw>
                </a:effectLst>
              </a:rPr>
              <a:t>Расходы -</a:t>
            </a:r>
            <a:r>
              <a:rPr lang="ru-RU" sz="2000" i="1" dirty="0"/>
              <a:t> это уменьшение экономических выгод в течение отчетного периода в форме оттока или уменьшения активов или возникновения обязательств, которые приводят к уменьшению капитала, отличному от уменьшения, связанного с распределением лицам, участвующим в капитале.</a:t>
            </a:r>
          </a:p>
        </p:txBody>
      </p:sp>
    </p:spTree>
    <p:extLst>
      <p:ext uri="{BB962C8B-B14F-4D97-AF65-F5344CB8AC3E}">
        <p14:creationId xmlns:p14="http://schemas.microsoft.com/office/powerpoint/2010/main" val="27672230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476672"/>
            <a:ext cx="8496944" cy="5793507"/>
          </a:xfrm>
        </p:spPr>
        <p:txBody>
          <a:bodyPr/>
          <a:lstStyle/>
          <a:p>
            <a:pPr marL="0" indent="0" algn="ctr">
              <a:buNone/>
            </a:pPr>
            <a:r>
              <a:rPr lang="ru-RU" sz="2000" i="1" dirty="0"/>
              <a:t>Все элементы финансовой отчетности связаны между собой понятием экономической выгоды. Очень важным является вопрос определения критериев признания элементов финансовой отчетности.</a:t>
            </a:r>
          </a:p>
          <a:p>
            <a:pPr marL="0" indent="0" algn="ctr">
              <a:buNone/>
            </a:pPr>
            <a:endParaRPr lang="ru-RU" sz="2000" i="1" dirty="0"/>
          </a:p>
          <a:p>
            <a:pPr marL="0" indent="0">
              <a:buNone/>
            </a:pPr>
            <a:r>
              <a:rPr lang="ru-RU" sz="2000" b="1" i="1" dirty="0" smtClean="0">
                <a:effectLst>
                  <a:outerShdw blurRad="38100" dist="38100" dir="2700000" algn="tl">
                    <a:srgbClr val="000000">
                      <a:alpha val="43137"/>
                    </a:srgbClr>
                  </a:outerShdw>
                </a:effectLst>
              </a:rPr>
              <a:t>     Признание </a:t>
            </a:r>
            <a:r>
              <a:rPr lang="ru-RU" sz="2000" b="1" i="1" dirty="0">
                <a:effectLst>
                  <a:outerShdw blurRad="38100" dist="38100" dir="2700000" algn="tl">
                    <a:srgbClr val="000000">
                      <a:alpha val="43137"/>
                    </a:srgbClr>
                  </a:outerShdw>
                </a:effectLst>
              </a:rPr>
              <a:t>-</a:t>
            </a:r>
            <a:r>
              <a:rPr lang="ru-RU" sz="2000" i="1" dirty="0"/>
              <a:t> это процесс включения в баланс или отчет о прибылях и убытках хозяйствующего субъекта статьи, которая подходит под определение одного из элементов и удовлетворяет существующим критериям признания:</a:t>
            </a:r>
          </a:p>
          <a:p>
            <a:pPr marL="0" indent="0">
              <a:buNone/>
            </a:pPr>
            <a:r>
              <a:rPr lang="ru-RU" sz="2000" i="1" dirty="0" smtClean="0"/>
              <a:t>     Существует </a:t>
            </a:r>
            <a:r>
              <a:rPr lang="ru-RU" sz="2000" i="1" dirty="0"/>
              <a:t>вероятность того, что любая будущая экономическая выгода, связанная с объектом, может поступать хозяйствующему субъекту или убывать из него;</a:t>
            </a:r>
          </a:p>
          <a:p>
            <a:pPr marL="0" indent="0">
              <a:buNone/>
            </a:pPr>
            <a:r>
              <a:rPr lang="ru-RU" sz="2000" i="1" dirty="0" smtClean="0"/>
              <a:t>     Фактические </a:t>
            </a:r>
            <a:r>
              <a:rPr lang="ru-RU" sz="2000" i="1" dirty="0"/>
              <a:t>затраты на приобретение ил стоимость объекта могут быть надёжно оценены. Только при выполнении этого условия объект признания и включается в финансовые отчеты.</a:t>
            </a:r>
          </a:p>
          <a:p>
            <a:pPr marL="0" indent="0">
              <a:buNone/>
            </a:pPr>
            <a:endParaRPr lang="ru-RU" sz="1800" dirty="0"/>
          </a:p>
        </p:txBody>
      </p:sp>
    </p:spTree>
    <p:extLst>
      <p:ext uri="{BB962C8B-B14F-4D97-AF65-F5344CB8AC3E}">
        <p14:creationId xmlns:p14="http://schemas.microsoft.com/office/powerpoint/2010/main" val="26808646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476672"/>
            <a:ext cx="8136904" cy="5544616"/>
          </a:xfrm>
        </p:spPr>
        <p:txBody>
          <a:bodyPr/>
          <a:lstStyle/>
          <a:p>
            <a:pPr marL="0" indent="0">
              <a:buNone/>
            </a:pPr>
            <a:r>
              <a:rPr lang="ru-RU" sz="2000" b="1" i="1" dirty="0" smtClean="0">
                <a:effectLst>
                  <a:outerShdw blurRad="38100" dist="38100" dir="2700000" algn="tl">
                    <a:srgbClr val="000000">
                      <a:alpha val="43137"/>
                    </a:srgbClr>
                  </a:outerShdw>
                </a:effectLst>
              </a:rPr>
              <a:t>     Актив </a:t>
            </a:r>
            <a:r>
              <a:rPr lang="ru-RU" sz="2000" b="1" i="1" dirty="0">
                <a:effectLst>
                  <a:outerShdw blurRad="38100" dist="38100" dir="2700000" algn="tl">
                    <a:srgbClr val="000000">
                      <a:alpha val="43137"/>
                    </a:srgbClr>
                  </a:outerShdw>
                </a:effectLst>
              </a:rPr>
              <a:t>признается в балансе</a:t>
            </a:r>
            <a:r>
              <a:rPr lang="ru-RU" sz="2000" i="1" dirty="0"/>
              <a:t>, когда существует вероятность притока будущих экономичес­ких выгод в компанию, и имеет стоимость или оценку, которая может быть надежно измерена. </a:t>
            </a:r>
            <a:endParaRPr lang="ru-RU" sz="2000" i="1" dirty="0" smtClean="0"/>
          </a:p>
          <a:p>
            <a:pPr marL="0" indent="0">
              <a:buNone/>
            </a:pPr>
            <a:r>
              <a:rPr lang="ru-RU" sz="2000" b="1" i="1" dirty="0" smtClean="0">
                <a:effectLst>
                  <a:outerShdw blurRad="38100" dist="38100" dir="2700000" algn="tl">
                    <a:srgbClr val="000000">
                      <a:alpha val="43137"/>
                    </a:srgbClr>
                  </a:outerShdw>
                </a:effectLst>
              </a:rPr>
              <a:t>     Обязательство </a:t>
            </a:r>
            <a:r>
              <a:rPr lang="ru-RU" sz="2000" b="1" i="1" dirty="0">
                <a:effectLst>
                  <a:outerShdw blurRad="38100" dist="38100" dir="2700000" algn="tl">
                    <a:srgbClr val="000000">
                      <a:alpha val="43137"/>
                    </a:srgbClr>
                  </a:outerShdw>
                </a:effectLst>
              </a:rPr>
              <a:t>признается в балансе</a:t>
            </a:r>
            <a:r>
              <a:rPr lang="ru-RU" sz="2000" i="1" dirty="0"/>
              <a:t>, если существует вероятность того, что в результате погашения текущего обязательства возникает отток ресурсов, содержащих экономические выгоды, а величина этого погашения может быть надежно определена.</a:t>
            </a:r>
          </a:p>
          <a:p>
            <a:pPr marL="0" indent="0">
              <a:buNone/>
            </a:pPr>
            <a:r>
              <a:rPr lang="ru-RU" sz="2000" b="1" i="1" dirty="0" smtClean="0">
                <a:effectLst>
                  <a:outerShdw blurRad="38100" dist="38100" dir="2700000" algn="tl">
                    <a:srgbClr val="000000">
                      <a:alpha val="43137"/>
                    </a:srgbClr>
                  </a:outerShdw>
                </a:effectLst>
              </a:rPr>
              <a:t>Величина </a:t>
            </a:r>
            <a:r>
              <a:rPr lang="ru-RU" sz="2000" b="1" i="1" dirty="0">
                <a:effectLst>
                  <a:outerShdw blurRad="38100" dist="38100" dir="2700000" algn="tl">
                    <a:srgbClr val="000000">
                      <a:alpha val="43137"/>
                    </a:srgbClr>
                  </a:outerShdw>
                </a:effectLst>
              </a:rPr>
              <a:t>капитала зависит от оценки стоимости активов и обязательств</a:t>
            </a:r>
            <a:r>
              <a:rPr lang="ru-RU" sz="2000" b="1" i="1" dirty="0" smtClean="0">
                <a:effectLst>
                  <a:outerShdw blurRad="38100" dist="38100" dir="2700000" algn="tl">
                    <a:srgbClr val="000000">
                      <a:alpha val="43137"/>
                    </a:srgbClr>
                  </a:outerShdw>
                </a:effectLst>
              </a:rPr>
              <a:t>.</a:t>
            </a:r>
          </a:p>
          <a:p>
            <a:pPr marL="0" indent="0">
              <a:buNone/>
            </a:pPr>
            <a:r>
              <a:rPr lang="ru-RU" sz="2000" i="1" dirty="0" smtClean="0"/>
              <a:t> </a:t>
            </a:r>
            <a:r>
              <a:rPr lang="ru-RU" sz="2000" b="1" i="1" dirty="0">
                <a:effectLst>
                  <a:outerShdw blurRad="38100" dist="38100" dir="2700000" algn="tl">
                    <a:srgbClr val="000000">
                      <a:alpha val="43137"/>
                    </a:srgbClr>
                  </a:outerShdw>
                </a:effectLst>
              </a:rPr>
              <a:t>Доходы признаются в отчете о прибылях и убытках</a:t>
            </a:r>
            <a:r>
              <a:rPr lang="ru-RU" sz="2000" i="1" dirty="0"/>
              <a:t>, если имеет место увеличение будущих экономических выгод, связанных с уменьшением актива или увеличением обязательства, которые могут быть надежно измерены.</a:t>
            </a:r>
          </a:p>
        </p:txBody>
      </p:sp>
    </p:spTree>
    <p:extLst>
      <p:ext uri="{BB962C8B-B14F-4D97-AF65-F5344CB8AC3E}">
        <p14:creationId xmlns:p14="http://schemas.microsoft.com/office/powerpoint/2010/main" val="17864382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404664"/>
            <a:ext cx="8568952" cy="5721499"/>
          </a:xfrm>
        </p:spPr>
        <p:txBody>
          <a:bodyPr/>
          <a:lstStyle/>
          <a:p>
            <a:pPr marL="0" indent="0">
              <a:buNone/>
            </a:pPr>
            <a:r>
              <a:rPr lang="ru-RU" sz="1800" dirty="0" smtClean="0"/>
              <a:t>     </a:t>
            </a:r>
            <a:r>
              <a:rPr lang="ru-RU" sz="2000" i="1" dirty="0"/>
              <a:t>В соответствии с Указом Президента Республики Казахстан, имеющим силу Закона, от 26.12.1995 г. № 2732 «О бухгалтерском учете» финансовую отчетность </a:t>
            </a:r>
            <a:r>
              <a:rPr lang="ru-RU" sz="2000" b="1" i="1" dirty="0">
                <a:effectLst>
                  <a:outerShdw blurRad="38100" dist="38100" dir="2700000" algn="tl">
                    <a:srgbClr val="000000">
                      <a:alpha val="43137"/>
                    </a:srgbClr>
                  </a:outerShdw>
                </a:effectLst>
              </a:rPr>
              <a:t>составляют юридические лица </a:t>
            </a:r>
            <a:r>
              <a:rPr lang="ru-RU" sz="2000" i="1" dirty="0"/>
              <a:t>независимо от форм собственности и видов деятельности, руководствуясь стандартами бухгалтерского учета. </a:t>
            </a:r>
            <a:endParaRPr lang="ru-RU" sz="2000" i="1" dirty="0" smtClean="0"/>
          </a:p>
          <a:p>
            <a:pPr marL="0" indent="0">
              <a:buNone/>
            </a:pPr>
            <a:r>
              <a:rPr lang="ru-RU" sz="2000" i="1" dirty="0"/>
              <a:t> </a:t>
            </a:r>
            <a:r>
              <a:rPr lang="ru-RU" sz="2000" i="1" dirty="0" smtClean="0"/>
              <a:t>    Финансовая </a:t>
            </a:r>
            <a:r>
              <a:rPr lang="ru-RU" sz="2000" i="1" dirty="0"/>
              <a:t>отчетность организации </a:t>
            </a:r>
            <a:r>
              <a:rPr lang="ru-RU" sz="2000" b="1" i="1" dirty="0">
                <a:effectLst>
                  <a:outerShdw blurRad="38100" dist="38100" dir="2700000" algn="tl">
                    <a:srgbClr val="000000">
                      <a:alpha val="43137"/>
                    </a:srgbClr>
                  </a:outerShdw>
                </a:effectLst>
              </a:rPr>
              <a:t>составляется в валюте Республики Казахстан (тыс. тенге). </a:t>
            </a:r>
          </a:p>
          <a:p>
            <a:pPr marL="0" indent="0">
              <a:buNone/>
            </a:pPr>
            <a:r>
              <a:rPr lang="ru-RU" sz="2000" i="1" dirty="0"/>
              <a:t>     Отчетным периодом </a:t>
            </a:r>
            <a:r>
              <a:rPr lang="ru-RU" sz="2000" b="1" i="1" dirty="0">
                <a:effectLst>
                  <a:outerShdw blurRad="38100" dist="38100" dir="2700000" algn="tl">
                    <a:srgbClr val="000000">
                      <a:alpha val="43137"/>
                    </a:srgbClr>
                  </a:outerShdw>
                </a:effectLst>
              </a:rPr>
              <a:t>является календарный год с 1 января по 31 декабря.</a:t>
            </a:r>
          </a:p>
          <a:p>
            <a:pPr marL="0" indent="0">
              <a:buNone/>
            </a:pPr>
            <a:r>
              <a:rPr lang="ru-RU" sz="2000" i="1" dirty="0"/>
              <a:t>     Собственниками может быть установлена иная периодичность представления финансовой отчетности, но не реже одного раза в год и не позднее 30 апреля года, следующего за отчетным.</a:t>
            </a:r>
          </a:p>
          <a:p>
            <a:pPr marL="0" indent="0">
              <a:buNone/>
            </a:pPr>
            <a:r>
              <a:rPr lang="ru-RU" sz="2000" b="1" i="1" dirty="0">
                <a:effectLst>
                  <a:outerShdw blurRad="38100" dist="38100" dir="2700000" algn="tl">
                    <a:srgbClr val="000000">
                      <a:alpha val="43137"/>
                    </a:srgbClr>
                  </a:outerShdw>
                </a:effectLst>
              </a:rPr>
              <a:t>Финансовая отчетность, начиная с 1998 г., будет включать в себя:</a:t>
            </a:r>
          </a:p>
          <a:p>
            <a:pPr marL="0" indent="0">
              <a:buNone/>
            </a:pPr>
            <a:r>
              <a:rPr lang="ru-RU" sz="2000" i="1" dirty="0" smtClean="0"/>
              <a:t>• Бухгалтерский </a:t>
            </a:r>
            <a:r>
              <a:rPr lang="ru-RU" sz="2000" i="1" dirty="0"/>
              <a:t>баланс;</a:t>
            </a:r>
          </a:p>
          <a:p>
            <a:pPr marL="0" indent="0">
              <a:buNone/>
            </a:pPr>
            <a:r>
              <a:rPr lang="ru-RU" sz="2000" i="1" dirty="0" smtClean="0"/>
              <a:t>• Отчет </a:t>
            </a:r>
            <a:r>
              <a:rPr lang="ru-RU" sz="2000" i="1" dirty="0"/>
              <a:t>о результатах финансово- хозяйственной деятельности;</a:t>
            </a:r>
          </a:p>
          <a:p>
            <a:pPr marL="0" indent="0">
              <a:buNone/>
            </a:pPr>
            <a:r>
              <a:rPr lang="ru-RU" sz="2000" i="1" dirty="0" smtClean="0"/>
              <a:t>• Отчет </a:t>
            </a:r>
            <a:r>
              <a:rPr lang="ru-RU" sz="2000" i="1" dirty="0"/>
              <a:t>о движении денежных средств.</a:t>
            </a:r>
          </a:p>
          <a:p>
            <a:pPr marL="0" indent="0">
              <a:buNone/>
            </a:pPr>
            <a:r>
              <a:rPr lang="ru-RU" sz="2000" i="1" dirty="0"/>
              <a:t>     </a:t>
            </a:r>
            <a:endParaRPr lang="ru-RU" sz="2400" i="1" dirty="0"/>
          </a:p>
        </p:txBody>
      </p:sp>
    </p:spTree>
    <p:extLst>
      <p:ext uri="{BB962C8B-B14F-4D97-AF65-F5344CB8AC3E}">
        <p14:creationId xmlns:p14="http://schemas.microsoft.com/office/powerpoint/2010/main" val="18840160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260648"/>
            <a:ext cx="8435280" cy="5040561"/>
          </a:xfrm>
        </p:spPr>
        <p:txBody>
          <a:bodyPr/>
          <a:lstStyle/>
          <a:p>
            <a:pPr marL="0" indent="0">
              <a:buNone/>
            </a:pPr>
            <a:endParaRPr lang="ru-RU" sz="2000" i="1" dirty="0" smtClean="0"/>
          </a:p>
          <a:p>
            <a:pPr marL="0" indent="0">
              <a:buNone/>
            </a:pPr>
            <a:endParaRPr lang="ru-RU" sz="2000" i="1" dirty="0"/>
          </a:p>
          <a:p>
            <a:pPr marL="0" indent="0">
              <a:buNone/>
            </a:pPr>
            <a:r>
              <a:rPr lang="ru-RU" sz="2000" i="1" dirty="0" smtClean="0"/>
              <a:t>      </a:t>
            </a:r>
            <a:r>
              <a:rPr lang="ru-RU" sz="2000" b="1" i="1" dirty="0" smtClean="0">
                <a:effectLst>
                  <a:outerShdw blurRad="38100" dist="38100" dir="2700000" algn="tl">
                    <a:srgbClr val="000000">
                      <a:alpha val="43137"/>
                    </a:srgbClr>
                  </a:outerShdw>
                </a:effectLst>
              </a:rPr>
              <a:t>Обязательной </a:t>
            </a:r>
            <a:r>
              <a:rPr lang="ru-RU" sz="2000" b="1" i="1" dirty="0">
                <a:effectLst>
                  <a:outerShdw blurRad="38100" dist="38100" dir="2700000" algn="tl">
                    <a:srgbClr val="000000">
                      <a:alpha val="43137"/>
                    </a:srgbClr>
                  </a:outerShdw>
                </a:effectLst>
              </a:rPr>
              <a:t>составной частью финансовой отчетности являются</a:t>
            </a:r>
            <a:r>
              <a:rPr lang="ru-RU" sz="2000" i="1" dirty="0"/>
              <a:t> примечания и пояснения, раскрывающие методы учета, применяемые стандарты учета ( национальные или международные), суть и причины изменений применяемых методов учета.</a:t>
            </a:r>
          </a:p>
          <a:p>
            <a:pPr marL="0" indent="0">
              <a:buNone/>
            </a:pPr>
            <a:r>
              <a:rPr lang="ru-RU" sz="2000" i="1" dirty="0"/>
              <a:t>     </a:t>
            </a:r>
            <a:r>
              <a:rPr lang="ru-RU" sz="2000" b="1" i="1" dirty="0">
                <a:effectLst>
                  <a:outerShdw blurRad="38100" dist="38100" dir="2700000" algn="tl">
                    <a:srgbClr val="000000">
                      <a:alpha val="43137"/>
                    </a:srgbClr>
                  </a:outerShdw>
                </a:effectLst>
              </a:rPr>
              <a:t>Финансовая отчетность организации является открытой к публикации заинтересованных пользователей. </a:t>
            </a:r>
            <a:r>
              <a:rPr lang="ru-RU" sz="2000" i="1" dirty="0"/>
              <a:t>Достоверность финансовой отчетности может быть подтверждена независимым аудиторским заключением.</a:t>
            </a:r>
          </a:p>
          <a:p>
            <a:pPr marL="0" indent="0">
              <a:buNone/>
            </a:pPr>
            <a:r>
              <a:rPr lang="ru-RU" sz="2000" i="1" dirty="0"/>
              <a:t>     При заполнении форм финансовой отчетности приводятся краткие сведения: наименование организации, местонахождение, вид деятельности, орган управления, организационно- правовая форма собственности.</a:t>
            </a:r>
          </a:p>
          <a:p>
            <a:pPr marL="0" indent="0">
              <a:buNone/>
            </a:pPr>
            <a:endParaRPr lang="ru-RU" sz="2000" dirty="0"/>
          </a:p>
        </p:txBody>
      </p:sp>
    </p:spTree>
    <p:extLst>
      <p:ext uri="{BB962C8B-B14F-4D97-AF65-F5344CB8AC3E}">
        <p14:creationId xmlns:p14="http://schemas.microsoft.com/office/powerpoint/2010/main" val="38928622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88640"/>
            <a:ext cx="8712968" cy="6264696"/>
          </a:xfrm>
        </p:spPr>
        <p:txBody>
          <a:bodyPr/>
          <a:lstStyle/>
          <a:p>
            <a:pPr marL="0" indent="0" algn="ctr">
              <a:buNone/>
            </a:pPr>
            <a:r>
              <a:rPr lang="ru-RU" sz="2000" b="1" i="1" dirty="0" smtClean="0">
                <a:effectLst>
                  <a:outerShdw blurRad="38100" dist="38100" dir="2700000" algn="tl">
                    <a:srgbClr val="000000">
                      <a:alpha val="43137"/>
                    </a:srgbClr>
                  </a:outerShdw>
                </a:effectLst>
              </a:rPr>
              <a:t>Финансовая </a:t>
            </a:r>
            <a:r>
              <a:rPr lang="ru-RU" sz="2000" b="1" i="1" dirty="0">
                <a:effectLst>
                  <a:outerShdw blurRad="38100" dist="38100" dir="2700000" algn="tl">
                    <a:srgbClr val="000000">
                      <a:alpha val="43137"/>
                    </a:srgbClr>
                  </a:outerShdw>
                </a:effectLst>
              </a:rPr>
              <a:t>отчетность в условиях рыночной экономики представляет интерес для следующих категорий пользователей</a:t>
            </a:r>
            <a:r>
              <a:rPr lang="ru-RU" sz="2000" b="1" i="1" dirty="0" smtClean="0">
                <a:effectLst>
                  <a:outerShdw blurRad="38100" dist="38100" dir="2700000" algn="tl">
                    <a:srgbClr val="000000">
                      <a:alpha val="43137"/>
                    </a:srgbClr>
                  </a:outerShdw>
                </a:effectLst>
              </a:rPr>
              <a:t>:</a:t>
            </a:r>
          </a:p>
          <a:p>
            <a:pPr marL="0" indent="0" algn="ctr">
              <a:buNone/>
            </a:pPr>
            <a:endParaRPr lang="ru-RU" sz="2000" b="1" i="1" dirty="0">
              <a:effectLst>
                <a:outerShdw blurRad="38100" dist="38100" dir="2700000" algn="tl">
                  <a:srgbClr val="000000">
                    <a:alpha val="43137"/>
                  </a:srgbClr>
                </a:outerShdw>
              </a:effectLst>
            </a:endParaRPr>
          </a:p>
          <a:p>
            <a:pPr marL="0" indent="0">
              <a:buNone/>
            </a:pPr>
            <a:r>
              <a:rPr lang="ru-RU" sz="2000" i="1" dirty="0" smtClean="0"/>
              <a:t>• Собственников</a:t>
            </a:r>
            <a:r>
              <a:rPr lang="ru-RU" sz="2000" i="1" dirty="0"/>
              <a:t>, акционеров предприятия, для которых необходимо оценить результативность использования вкладываемых ресурсов;</a:t>
            </a:r>
          </a:p>
          <a:p>
            <a:pPr marL="0" indent="0">
              <a:buNone/>
            </a:pPr>
            <a:r>
              <a:rPr lang="ru-RU" sz="2000" i="1" dirty="0" smtClean="0"/>
              <a:t>• Кредиторов</a:t>
            </a:r>
            <a:r>
              <a:rPr lang="ru-RU" sz="2000" i="1" dirty="0"/>
              <a:t>, которых интересует способность предприятия оплачивать долговые обязательства, оценить целесообразность предоставления или продления срока кредита, определить условия кредитования и предоставления гарантий по кредитам;</a:t>
            </a:r>
          </a:p>
          <a:p>
            <a:pPr marL="0" indent="0">
              <a:buNone/>
            </a:pPr>
            <a:r>
              <a:rPr lang="ru-RU" sz="2000" i="1" dirty="0" smtClean="0"/>
              <a:t>• Инвесторы </a:t>
            </a:r>
            <a:r>
              <a:rPr lang="ru-RU" sz="2000" i="1" dirty="0"/>
              <a:t>заинтересованы в определении структуры капитала предприятия и в оценке эффективности использования ею ресурсов, доверия к предприятию как к клиенту;</a:t>
            </a:r>
          </a:p>
          <a:p>
            <a:pPr marL="0" indent="0">
              <a:buNone/>
            </a:pPr>
            <a:r>
              <a:rPr lang="ru-RU" sz="2000" i="1" dirty="0" smtClean="0"/>
              <a:t>• Поставщиков </a:t>
            </a:r>
            <a:r>
              <a:rPr lang="ru-RU" sz="2000" i="1" dirty="0"/>
              <a:t>и покупателей, определяющих надежность деловых партнерских связей;</a:t>
            </a:r>
          </a:p>
          <a:p>
            <a:pPr marL="0" indent="0">
              <a:buNone/>
            </a:pPr>
            <a:r>
              <a:rPr lang="ru-RU" sz="2000" i="1" dirty="0" smtClean="0"/>
              <a:t>• Служащих </a:t>
            </a:r>
            <a:r>
              <a:rPr lang="ru-RU" sz="2000" i="1" dirty="0"/>
              <a:t>предприятия, интересующихся результатами деятельности предприятия, чтобы выяснить возможность сохранения своих рабочих мест;</a:t>
            </a:r>
          </a:p>
          <a:p>
            <a:pPr marL="0" indent="0">
              <a:buNone/>
            </a:pPr>
            <a:endParaRPr lang="ru-RU" dirty="0"/>
          </a:p>
        </p:txBody>
      </p:sp>
    </p:spTree>
    <p:extLst>
      <p:ext uri="{BB962C8B-B14F-4D97-AF65-F5344CB8AC3E}">
        <p14:creationId xmlns:p14="http://schemas.microsoft.com/office/powerpoint/2010/main" val="35998780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692696"/>
            <a:ext cx="8712968" cy="4680520"/>
          </a:xfrm>
        </p:spPr>
        <p:txBody>
          <a:bodyPr/>
          <a:lstStyle/>
          <a:p>
            <a:pPr marL="0" indent="0">
              <a:buNone/>
            </a:pPr>
            <a:r>
              <a:rPr lang="ru-RU" sz="2000" i="1" dirty="0" smtClean="0"/>
              <a:t>• Аудиторских </a:t>
            </a:r>
            <a:r>
              <a:rPr lang="ru-RU" sz="2000" i="1" dirty="0"/>
              <a:t>служб, проверяющих правильность составления финансовой отчетности и ее соответствие существующим стандартам учета и отчетности, с целью защиты всех внешних пользователей;</a:t>
            </a:r>
          </a:p>
          <a:p>
            <a:pPr marL="0" indent="0">
              <a:buNone/>
            </a:pPr>
            <a:r>
              <a:rPr lang="ru-RU" sz="2000" i="1" dirty="0" smtClean="0"/>
              <a:t>• Служащих </a:t>
            </a:r>
            <a:r>
              <a:rPr lang="ru-RU" sz="2000" i="1" dirty="0"/>
              <a:t>органов власти и управления, в обязанности которых входят вопросы экономического развития региона или отрасли для определения направлений налоговой политики, решения вопроса о налоговых льготах, предоставление субсидий предприятиям;</a:t>
            </a:r>
          </a:p>
          <a:p>
            <a:pPr marL="0" indent="0">
              <a:buNone/>
            </a:pPr>
            <a:r>
              <a:rPr lang="ru-RU" sz="2000" i="1" dirty="0" smtClean="0"/>
              <a:t>• Руководителей </a:t>
            </a:r>
            <a:r>
              <a:rPr lang="ru-RU" sz="2000" i="1" dirty="0"/>
              <a:t>предприятий для определения  потребности в финансовых ресурсах, оценки правильности принятых инвестиционных решений, эффективности структуры капитала, основных направлений политики дивидендов.</a:t>
            </a:r>
          </a:p>
          <a:p>
            <a:pPr marL="0" indent="0">
              <a:buNone/>
            </a:pPr>
            <a:endParaRPr lang="ru-RU" i="1" dirty="0"/>
          </a:p>
        </p:txBody>
      </p:sp>
    </p:spTree>
    <p:extLst>
      <p:ext uri="{BB962C8B-B14F-4D97-AF65-F5344CB8AC3E}">
        <p14:creationId xmlns:p14="http://schemas.microsoft.com/office/powerpoint/2010/main" val="22099677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i="1" u="sng" dirty="0">
                <a:effectLst>
                  <a:outerShdw blurRad="38100" dist="38100" dir="2700000" algn="tl">
                    <a:srgbClr val="000000">
                      <a:alpha val="43137"/>
                    </a:srgbClr>
                  </a:outerShdw>
                </a:effectLst>
              </a:rPr>
              <a:t>Формы финансовой отчетности:</a:t>
            </a:r>
          </a:p>
        </p:txBody>
      </p:sp>
      <p:sp>
        <p:nvSpPr>
          <p:cNvPr id="3" name="Объект 2"/>
          <p:cNvSpPr>
            <a:spLocks noGrp="1"/>
          </p:cNvSpPr>
          <p:nvPr>
            <p:ph idx="1"/>
          </p:nvPr>
        </p:nvSpPr>
        <p:spPr>
          <a:xfrm>
            <a:off x="395536" y="1340768"/>
            <a:ext cx="8363272" cy="4713387"/>
          </a:xfrm>
        </p:spPr>
        <p:txBody>
          <a:bodyPr/>
          <a:lstStyle/>
          <a:p>
            <a:pPr marL="0" indent="0">
              <a:buNone/>
            </a:pPr>
            <a:r>
              <a:rPr lang="ru-RU" sz="2000" i="1" dirty="0" smtClean="0"/>
              <a:t>     В </a:t>
            </a:r>
            <a:r>
              <a:rPr lang="ru-RU" sz="2000" i="1" dirty="0"/>
              <a:t>действующем Законе РК «О бухгалтерском учете и финансовой отчетности» указано, что «финансовая отчетность, за исключением отчетности государственных учреждений», включает в себя: </a:t>
            </a:r>
            <a:endParaRPr lang="ru-RU" sz="2000" i="1" dirty="0" smtClean="0"/>
          </a:p>
          <a:p>
            <a:pPr marL="0" indent="0">
              <a:buNone/>
            </a:pPr>
            <a:r>
              <a:rPr lang="ru-RU" sz="2000" i="1" dirty="0" smtClean="0"/>
              <a:t>-   </a:t>
            </a:r>
            <a:r>
              <a:rPr lang="ru-RU" sz="2000" i="1" dirty="0"/>
              <a:t>бухгалтерский баланс;</a:t>
            </a:r>
          </a:p>
          <a:p>
            <a:pPr marL="0" indent="0">
              <a:buNone/>
            </a:pPr>
            <a:r>
              <a:rPr lang="ru-RU" sz="2000" i="1" dirty="0"/>
              <a:t>-   отчет о прибылях и убытках;</a:t>
            </a:r>
          </a:p>
          <a:p>
            <a:pPr marL="0" indent="0">
              <a:buNone/>
            </a:pPr>
            <a:r>
              <a:rPr lang="ru-RU" sz="2000" i="1" dirty="0"/>
              <a:t>-   отчет о движении денежных средств;</a:t>
            </a:r>
          </a:p>
          <a:p>
            <a:pPr marL="0" indent="0">
              <a:buNone/>
            </a:pPr>
            <a:r>
              <a:rPr lang="ru-RU" sz="2000" i="1" dirty="0"/>
              <a:t>-   отчет об изменениях в капитале;</a:t>
            </a:r>
          </a:p>
          <a:p>
            <a:pPr marL="0" indent="0">
              <a:buNone/>
            </a:pPr>
            <a:r>
              <a:rPr lang="ru-RU" sz="2000" i="1" dirty="0"/>
              <a:t>-   пояснительную записку [2, с.5].</a:t>
            </a:r>
          </a:p>
          <a:p>
            <a:pPr marL="0" indent="0">
              <a:buNone/>
            </a:pPr>
            <a:r>
              <a:rPr lang="ru-RU" sz="2000" i="1" dirty="0"/>
              <a:t>     В этот закон пока никаких изменений не внесено. Это говорит о том, что акционерное общество обязано представлять финансовую отчетность в соответствии с этим законодательным актом.</a:t>
            </a:r>
          </a:p>
        </p:txBody>
      </p:sp>
    </p:spTree>
    <p:extLst>
      <p:ext uri="{BB962C8B-B14F-4D97-AF65-F5344CB8AC3E}">
        <p14:creationId xmlns:p14="http://schemas.microsoft.com/office/powerpoint/2010/main" val="19003033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3467"/>
            <a:ext cx="8229600" cy="1143000"/>
          </a:xfrm>
        </p:spPr>
        <p:txBody>
          <a:bodyPr/>
          <a:lstStyle/>
          <a:p>
            <a:r>
              <a:rPr lang="ru-RU" sz="3200" b="1" i="1" u="sng" dirty="0" smtClean="0">
                <a:effectLst>
                  <a:outerShdw blurRad="38100" dist="38100" dir="2700000" algn="tl">
                    <a:srgbClr val="000000">
                      <a:alpha val="43137"/>
                    </a:srgbClr>
                  </a:outerShdw>
                </a:effectLst>
              </a:rPr>
              <a:t>Формы финансовой отчетности:</a:t>
            </a:r>
            <a:endParaRPr lang="ru-RU" sz="3200" b="1" i="1" u="sng" dirty="0">
              <a:effectLst>
                <a:outerShdw blurRad="38100" dist="38100" dir="2700000" algn="tl">
                  <a:srgbClr val="000000">
                    <a:alpha val="43137"/>
                  </a:srgbClr>
                </a:outerShdw>
              </a:effectLst>
            </a:endParaRPr>
          </a:p>
        </p:txBody>
      </p:sp>
      <p:sp>
        <p:nvSpPr>
          <p:cNvPr id="6" name="Овал 5"/>
          <p:cNvSpPr/>
          <p:nvPr/>
        </p:nvSpPr>
        <p:spPr>
          <a:xfrm>
            <a:off x="3347864" y="2564904"/>
            <a:ext cx="1944216" cy="144016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b="1" i="1" dirty="0">
                <a:effectLst>
                  <a:outerShdw blurRad="38100" dist="38100" dir="2700000" algn="tl">
                    <a:srgbClr val="000000">
                      <a:alpha val="43137"/>
                    </a:srgbClr>
                  </a:outerShdw>
                </a:effectLst>
              </a:rPr>
              <a:t>бухгалтерский баланс</a:t>
            </a:r>
          </a:p>
        </p:txBody>
      </p:sp>
      <p:sp>
        <p:nvSpPr>
          <p:cNvPr id="7" name="Овал 6"/>
          <p:cNvSpPr/>
          <p:nvPr/>
        </p:nvSpPr>
        <p:spPr>
          <a:xfrm>
            <a:off x="1259632" y="1124744"/>
            <a:ext cx="2088232" cy="1656184"/>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ru-RU" b="1" i="1" dirty="0">
                <a:effectLst>
                  <a:outerShdw blurRad="38100" dist="38100" dir="2700000" algn="tl">
                    <a:srgbClr val="000000">
                      <a:alpha val="43137"/>
                    </a:srgbClr>
                  </a:outerShdw>
                </a:effectLst>
              </a:rPr>
              <a:t>отчет о прибылях и убытках</a:t>
            </a:r>
          </a:p>
        </p:txBody>
      </p:sp>
      <p:sp>
        <p:nvSpPr>
          <p:cNvPr id="8" name="Овал 7"/>
          <p:cNvSpPr/>
          <p:nvPr/>
        </p:nvSpPr>
        <p:spPr>
          <a:xfrm>
            <a:off x="5258366" y="1124744"/>
            <a:ext cx="2088232" cy="1656184"/>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ru-RU" b="1" i="1" dirty="0">
                <a:effectLst>
                  <a:outerShdw blurRad="38100" dist="38100" dir="2700000" algn="tl">
                    <a:srgbClr val="000000">
                      <a:alpha val="43137"/>
                    </a:srgbClr>
                  </a:outerShdw>
                </a:effectLst>
              </a:rPr>
              <a:t>п</a:t>
            </a:r>
            <a:r>
              <a:rPr lang="ru-RU" b="1" i="1" dirty="0" smtClean="0">
                <a:effectLst>
                  <a:outerShdw blurRad="38100" dist="38100" dir="2700000" algn="tl">
                    <a:srgbClr val="000000">
                      <a:alpha val="43137"/>
                    </a:srgbClr>
                  </a:outerShdw>
                </a:effectLst>
              </a:rPr>
              <a:t>ояснительная записка</a:t>
            </a:r>
            <a:endParaRPr lang="ru-RU" b="1" i="1" dirty="0">
              <a:effectLst>
                <a:outerShdw blurRad="38100" dist="38100" dir="2700000" algn="tl">
                  <a:srgbClr val="000000">
                    <a:alpha val="43137"/>
                  </a:srgbClr>
                </a:outerShdw>
              </a:effectLst>
            </a:endParaRPr>
          </a:p>
        </p:txBody>
      </p:sp>
      <p:sp>
        <p:nvSpPr>
          <p:cNvPr id="9" name="Овал 8"/>
          <p:cNvSpPr/>
          <p:nvPr/>
        </p:nvSpPr>
        <p:spPr>
          <a:xfrm>
            <a:off x="557924" y="3645024"/>
            <a:ext cx="3168352" cy="1872208"/>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b="1" i="1" dirty="0">
                <a:effectLst>
                  <a:outerShdw blurRad="38100" dist="38100" dir="2700000" algn="tl">
                    <a:srgbClr val="000000">
                      <a:alpha val="43137"/>
                    </a:srgbClr>
                  </a:outerShdw>
                </a:effectLst>
              </a:rPr>
              <a:t>отчет о движении денежных средств</a:t>
            </a:r>
          </a:p>
        </p:txBody>
      </p:sp>
      <p:sp>
        <p:nvSpPr>
          <p:cNvPr id="10" name="Овал 9"/>
          <p:cNvSpPr/>
          <p:nvPr/>
        </p:nvSpPr>
        <p:spPr>
          <a:xfrm>
            <a:off x="4752020" y="3679126"/>
            <a:ext cx="3168352" cy="1872208"/>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b="1" i="1" dirty="0">
                <a:effectLst>
                  <a:outerShdw blurRad="38100" dist="38100" dir="2700000" algn="tl">
                    <a:srgbClr val="000000">
                      <a:alpha val="43137"/>
                    </a:srgbClr>
                  </a:outerShdw>
                </a:effectLst>
              </a:rPr>
              <a:t>отчет об изменениях в капитале</a:t>
            </a:r>
          </a:p>
        </p:txBody>
      </p:sp>
      <p:cxnSp>
        <p:nvCxnSpPr>
          <p:cNvPr id="12" name="Прямая соединительная линия 11"/>
          <p:cNvCxnSpPr/>
          <p:nvPr/>
        </p:nvCxnSpPr>
        <p:spPr>
          <a:xfrm>
            <a:off x="3131840" y="2204864"/>
            <a:ext cx="576064" cy="576064"/>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Прямая соединительная линия 13"/>
          <p:cNvCxnSpPr>
            <a:stCxn id="6" idx="7"/>
            <a:endCxn id="8" idx="3"/>
          </p:cNvCxnSpPr>
          <p:nvPr/>
        </p:nvCxnSpPr>
        <p:spPr>
          <a:xfrm flipV="1">
            <a:off x="5007356" y="2538385"/>
            <a:ext cx="556824" cy="237426"/>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Прямая соединительная линия 15"/>
          <p:cNvCxnSpPr>
            <a:stCxn id="9" idx="7"/>
            <a:endCxn id="6" idx="3"/>
          </p:cNvCxnSpPr>
          <p:nvPr/>
        </p:nvCxnSpPr>
        <p:spPr>
          <a:xfrm flipV="1">
            <a:off x="3262282" y="3794157"/>
            <a:ext cx="370306" cy="125046"/>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p:cNvCxnSpPr>
            <a:stCxn id="6" idx="5"/>
            <a:endCxn id="10" idx="1"/>
          </p:cNvCxnSpPr>
          <p:nvPr/>
        </p:nvCxnSpPr>
        <p:spPr>
          <a:xfrm>
            <a:off x="5007356" y="3794157"/>
            <a:ext cx="208658" cy="15914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19839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404664"/>
            <a:ext cx="8229600" cy="638944"/>
          </a:xfrm>
        </p:spPr>
        <p:txBody>
          <a:bodyPr/>
          <a:lstStyle/>
          <a:p>
            <a:r>
              <a:rPr lang="ru-RU" sz="3200" b="1" i="1" u="sng" dirty="0" smtClean="0">
                <a:effectLst>
                  <a:outerShdw blurRad="38100" dist="38100" dir="2700000" algn="tl">
                    <a:srgbClr val="000000">
                      <a:alpha val="43137"/>
                    </a:srgbClr>
                  </a:outerShdw>
                </a:effectLst>
              </a:rPr>
              <a:t>Бухгалтерский баланс</a:t>
            </a:r>
            <a:endParaRPr lang="ru-RU" sz="3200" b="1" i="1" u="sng"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251520" y="1124745"/>
            <a:ext cx="8568952" cy="4536504"/>
          </a:xfrm>
        </p:spPr>
        <p:txBody>
          <a:bodyPr/>
          <a:lstStyle/>
          <a:p>
            <a:pPr marL="0" indent="0">
              <a:buNone/>
            </a:pPr>
            <a:r>
              <a:rPr lang="ru-RU" sz="2000" i="1" dirty="0"/>
              <a:t> </a:t>
            </a:r>
            <a:endParaRPr lang="ru-RU" sz="2000" i="1" dirty="0" smtClean="0"/>
          </a:p>
          <a:p>
            <a:pPr marL="0" indent="0">
              <a:buNone/>
            </a:pPr>
            <a:r>
              <a:rPr lang="ru-RU" sz="2000" i="1" dirty="0" smtClean="0"/>
              <a:t>     Наиболее </a:t>
            </a:r>
            <a:r>
              <a:rPr lang="ru-RU" sz="2000" i="1" dirty="0"/>
              <a:t>выразительную и содержательную форму финансовой отчетности </a:t>
            </a:r>
            <a:r>
              <a:rPr lang="ru-RU" sz="2000" b="1" i="1" dirty="0">
                <a:effectLst>
                  <a:outerShdw blurRad="38100" dist="38100" dir="2700000" algn="tl">
                    <a:srgbClr val="000000">
                      <a:alpha val="43137"/>
                    </a:srgbClr>
                  </a:outerShdw>
                </a:effectLst>
              </a:rPr>
              <a:t>представляет собой бухгалтерский баланс</a:t>
            </a:r>
            <a:r>
              <a:rPr lang="ru-RU" sz="2000" i="1" dirty="0"/>
              <a:t>. В учетно-аналитической литературе понятие «бухгалтерский баланс» трактуется почти однозначно. Так, </a:t>
            </a:r>
            <a:r>
              <a:rPr lang="ru-RU" sz="2000" i="1" dirty="0" err="1"/>
              <a:t>Э.А.Маркарьян</a:t>
            </a:r>
            <a:r>
              <a:rPr lang="ru-RU" sz="2000" i="1" dirty="0"/>
              <a:t> и </a:t>
            </a:r>
            <a:r>
              <a:rPr lang="ru-RU" sz="2000" i="1" dirty="0" err="1"/>
              <a:t>Г.П.Герасименко</a:t>
            </a:r>
            <a:r>
              <a:rPr lang="ru-RU" sz="2000" i="1" dirty="0"/>
              <a:t> пишут, что «Бухгалтерский баланс - это способ отражения в денежной оценке имущества предприятия по составу и источникам его финансирования на определенную дату» [2, с.42].</a:t>
            </a:r>
          </a:p>
          <a:p>
            <a:pPr marL="0" indent="0">
              <a:buNone/>
            </a:pPr>
            <a:r>
              <a:rPr lang="ru-RU" sz="2000" i="1" dirty="0"/>
              <a:t>     </a:t>
            </a:r>
            <a:r>
              <a:rPr lang="ru-RU" sz="2000" i="1" dirty="0" err="1"/>
              <a:t>Н.Г.Шредер</a:t>
            </a:r>
            <a:r>
              <a:rPr lang="ru-RU" sz="2000" i="1" dirty="0"/>
              <a:t> это понятие определяет следующим образом: «Бухгалтерский баланс -документ бухгалтерского учета, который в обобщенном денежном выражении дает представление о финансовом состоянии дел организации на определенную дату» [3, с.23].</a:t>
            </a:r>
          </a:p>
          <a:p>
            <a:pPr marL="0" indent="0">
              <a:buNone/>
            </a:pPr>
            <a:r>
              <a:rPr lang="ru-RU" sz="2000" i="1" dirty="0"/>
              <a:t>     </a:t>
            </a:r>
          </a:p>
        </p:txBody>
      </p:sp>
    </p:spTree>
    <p:extLst>
      <p:ext uri="{BB962C8B-B14F-4D97-AF65-F5344CB8AC3E}">
        <p14:creationId xmlns:p14="http://schemas.microsoft.com/office/powerpoint/2010/main" val="17311047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60648"/>
            <a:ext cx="8229600" cy="1143000"/>
          </a:xfrm>
        </p:spPr>
        <p:txBody>
          <a:bodyPr/>
          <a:lstStyle/>
          <a:p>
            <a:r>
              <a:rPr lang="ru-RU" sz="3200" b="1" i="1" u="sng" dirty="0" smtClean="0">
                <a:effectLst>
                  <a:outerShdw blurRad="38100" dist="38100" dir="2700000" algn="tl">
                    <a:srgbClr val="000000">
                      <a:alpha val="43137"/>
                    </a:srgbClr>
                  </a:outerShdw>
                </a:effectLst>
              </a:rPr>
              <a:t>План презентации:</a:t>
            </a:r>
            <a:endParaRPr lang="ru-RU" sz="3200" b="1" i="1" u="sng"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467544" y="1844824"/>
            <a:ext cx="8229600" cy="3528392"/>
          </a:xfrm>
        </p:spPr>
        <p:txBody>
          <a:bodyPr/>
          <a:lstStyle/>
          <a:p>
            <a:r>
              <a:rPr lang="ru-RU" sz="2400" i="1" dirty="0" smtClean="0"/>
              <a:t>Понятие, цели и виды финансовой отчетности;</a:t>
            </a:r>
          </a:p>
          <a:p>
            <a:r>
              <a:rPr lang="ru-RU" sz="2400" i="1" dirty="0" smtClean="0"/>
              <a:t>Элементы финансовой отчетности;</a:t>
            </a:r>
          </a:p>
          <a:p>
            <a:r>
              <a:rPr lang="ru-RU" sz="2400" i="1" dirty="0" smtClean="0"/>
              <a:t>Признание элементов финансовой отчетности;</a:t>
            </a:r>
          </a:p>
          <a:p>
            <a:r>
              <a:rPr lang="ru-RU" sz="2400" i="1" dirty="0" smtClean="0"/>
              <a:t>Состав финансовой отчетности, адреса и сроки ее предоставления;</a:t>
            </a:r>
          </a:p>
          <a:p>
            <a:r>
              <a:rPr lang="ru-RU" sz="2400" i="1" dirty="0" smtClean="0"/>
              <a:t>Основные формы финансовой отчетности;</a:t>
            </a:r>
          </a:p>
          <a:p>
            <a:r>
              <a:rPr lang="ru-RU" sz="2400" i="1" dirty="0" smtClean="0"/>
              <a:t>Требования к информации о финансовой отчетности.</a:t>
            </a:r>
            <a:endParaRPr lang="ru-RU" sz="2400" i="1" dirty="0"/>
          </a:p>
        </p:txBody>
      </p:sp>
    </p:spTree>
    <p:extLst>
      <p:ext uri="{BB962C8B-B14F-4D97-AF65-F5344CB8AC3E}">
        <p14:creationId xmlns:p14="http://schemas.microsoft.com/office/powerpoint/2010/main" val="21596536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260648"/>
            <a:ext cx="8496944" cy="5760640"/>
          </a:xfrm>
        </p:spPr>
        <p:txBody>
          <a:bodyPr/>
          <a:lstStyle/>
          <a:p>
            <a:pPr marL="0" indent="0">
              <a:buNone/>
            </a:pPr>
            <a:endParaRPr lang="ru-RU" sz="1800" i="1" dirty="0" smtClean="0"/>
          </a:p>
          <a:p>
            <a:pPr marL="0" indent="0">
              <a:buNone/>
            </a:pPr>
            <a:r>
              <a:rPr lang="ru-RU" sz="1800" i="1" dirty="0"/>
              <a:t> </a:t>
            </a:r>
            <a:r>
              <a:rPr lang="ru-RU" sz="1800" i="1" dirty="0" smtClean="0"/>
              <a:t>    В </a:t>
            </a:r>
            <a:r>
              <a:rPr lang="ru-RU" sz="1800" i="1" dirty="0"/>
              <a:t>системе финансовой отчетности бухгалтерский баланс продолжает играть стержневую роль, выполняя важные функции. Бухгалтерский баланс, </a:t>
            </a:r>
            <a:r>
              <a:rPr lang="ru-RU" sz="1800" b="1" i="1" dirty="0"/>
              <a:t>во-первых</a:t>
            </a:r>
            <a:r>
              <a:rPr lang="ru-RU" sz="1800" i="1" dirty="0"/>
              <a:t>, знакомит собственников, менеджеров с управлением, имущественным состоянием организации. Из него они узнают, чем собственники владеют, каков в количественном и качественном отношении запас материальных средств, которым организация способна распоряжаться, и кто принимал участие в создании этого запаса. </a:t>
            </a:r>
            <a:r>
              <a:rPr lang="ru-RU" sz="1800" b="1" i="1" dirty="0"/>
              <a:t>Во-вторых</a:t>
            </a:r>
            <a:r>
              <a:rPr lang="ru-RU" sz="1800" i="1" dirty="0"/>
              <a:t>, по балансу определяют, сумеет ли организация в ближайшее время оправдать взятые на себя обязательства перед третьими лицами, количество которых в рыночной экономике возросло (акционеры, инвесторы, кредиторы, покупатели, продавцы и др.). </a:t>
            </a:r>
            <a:r>
              <a:rPr lang="ru-RU" sz="1800" b="1" i="1" dirty="0"/>
              <a:t>В-третьих</a:t>
            </a:r>
            <a:r>
              <a:rPr lang="ru-RU" sz="1800" i="1" dirty="0"/>
              <a:t>, руководители получают представление о месте самой организации в системе аналогичных хозяйствующих субъектов, правильности выбранного стратегического курса, сравнительных характеристик эффективности использования ресурсов и принятии решений самых разнообразных вопросов по управлению организацией. </a:t>
            </a:r>
            <a:r>
              <a:rPr lang="ru-RU" sz="1800" b="1" i="1" dirty="0"/>
              <a:t>В-четвертых</a:t>
            </a:r>
            <a:r>
              <a:rPr lang="ru-RU" sz="1800" i="1" dirty="0"/>
              <a:t>, содержание баланса дает возможность использовать его как внутренними, так и внешними пользователями</a:t>
            </a:r>
            <a:r>
              <a:rPr lang="ru-RU" sz="2000" i="1" dirty="0"/>
              <a:t>. </a:t>
            </a:r>
          </a:p>
          <a:p>
            <a:pPr marL="0" indent="0">
              <a:buNone/>
            </a:pPr>
            <a:endParaRPr lang="ru-RU" sz="2000" i="1" dirty="0"/>
          </a:p>
        </p:txBody>
      </p:sp>
    </p:spTree>
    <p:extLst>
      <p:ext uri="{BB962C8B-B14F-4D97-AF65-F5344CB8AC3E}">
        <p14:creationId xmlns:p14="http://schemas.microsoft.com/office/powerpoint/2010/main" val="12865745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868958"/>
          </a:xfrm>
        </p:spPr>
        <p:txBody>
          <a:bodyPr/>
          <a:lstStyle/>
          <a:p>
            <a:r>
              <a:rPr lang="ru-RU" sz="3200" b="1" i="1" u="sng" dirty="0" smtClean="0">
                <a:effectLst>
                  <a:outerShdw blurRad="38100" dist="38100" dir="2700000" algn="tl">
                    <a:srgbClr val="000000">
                      <a:alpha val="43137"/>
                    </a:srgbClr>
                  </a:outerShdw>
                </a:effectLst>
              </a:rPr>
              <a:t>Отчет </a:t>
            </a:r>
            <a:r>
              <a:rPr lang="ru-RU" sz="3200" b="1" i="1" u="sng" dirty="0">
                <a:effectLst>
                  <a:outerShdw blurRad="38100" dist="38100" dir="2700000" algn="tl">
                    <a:srgbClr val="000000">
                      <a:alpha val="43137"/>
                    </a:srgbClr>
                  </a:outerShdw>
                </a:effectLst>
              </a:rPr>
              <a:t>о прибылях и </a:t>
            </a:r>
            <a:r>
              <a:rPr lang="ru-RU" sz="3200" b="1" i="1" u="sng" dirty="0" smtClean="0">
                <a:effectLst>
                  <a:outerShdw blurRad="38100" dist="38100" dir="2700000" algn="tl">
                    <a:srgbClr val="000000">
                      <a:alpha val="43137"/>
                    </a:srgbClr>
                  </a:outerShdw>
                </a:effectLst>
              </a:rPr>
              <a:t>убытках</a:t>
            </a:r>
            <a:endParaRPr lang="ru-RU" sz="3200" b="1" i="1" u="sng"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323528" y="1052736"/>
            <a:ext cx="8568952" cy="5001419"/>
          </a:xfrm>
        </p:spPr>
        <p:txBody>
          <a:bodyPr/>
          <a:lstStyle/>
          <a:p>
            <a:pPr marL="0" indent="0">
              <a:buNone/>
            </a:pPr>
            <a:r>
              <a:rPr lang="ru-RU" sz="2000" i="1" dirty="0" smtClean="0"/>
              <a:t>     </a:t>
            </a:r>
            <a:r>
              <a:rPr lang="ru-RU" sz="2000" i="1" dirty="0"/>
              <a:t>Важной формой финансовой отчетности является Отчет о прибылях и </a:t>
            </a:r>
            <a:r>
              <a:rPr lang="ru-RU" sz="2000" i="1" dirty="0" smtClean="0"/>
              <a:t>убытках. Этот </a:t>
            </a:r>
            <a:r>
              <a:rPr lang="ru-RU" sz="2000" i="1" dirty="0"/>
              <a:t>отчет </a:t>
            </a:r>
            <a:r>
              <a:rPr lang="ru-RU" sz="2000" i="1" dirty="0" smtClean="0"/>
              <a:t>показывает движение </a:t>
            </a:r>
            <a:r>
              <a:rPr lang="ru-RU" sz="2000" i="1" dirty="0"/>
              <a:t>капитала во времени, финансовый результат организации за отчетный период. Он обеспечивает оценку результатов деятельности организации за определенный период с помощью достаточно подробной разбивки данных о доходах и расходах для определения того, приносит ли организация доход или убыток. Не случайно в западной практике, в отличие от казахстанской, выделяют баланс как основную форму отчетности, некоторый приоритет отдается отчету о прибылых и убытках. Именно эта форма приводится первой в годовом отчете американских, великобританских и новозеландских фирм. Корни этого, вероятно, следует искать в психологии - прибыль является важнейшим показателем деятельности западной фирмы, поэтому ее и стремятся продемонстрировать в первую очередь внешним пользователям.</a:t>
            </a:r>
          </a:p>
          <a:p>
            <a:pPr marL="0" indent="0">
              <a:buNone/>
            </a:pPr>
            <a:r>
              <a:rPr lang="ru-RU" sz="2000" i="1" dirty="0"/>
              <a:t>     </a:t>
            </a:r>
          </a:p>
        </p:txBody>
      </p:sp>
    </p:spTree>
    <p:extLst>
      <p:ext uri="{BB962C8B-B14F-4D97-AF65-F5344CB8AC3E}">
        <p14:creationId xmlns:p14="http://schemas.microsoft.com/office/powerpoint/2010/main" val="19044975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720080"/>
          </a:xfrm>
        </p:spPr>
        <p:txBody>
          <a:bodyPr/>
          <a:lstStyle/>
          <a:p>
            <a:r>
              <a:rPr lang="ru-RU" sz="2800" b="1" i="1" u="sng" dirty="0" smtClean="0">
                <a:effectLst>
                  <a:outerShdw blurRad="38100" dist="38100" dir="2700000" algn="tl">
                    <a:srgbClr val="000000">
                      <a:alpha val="43137"/>
                    </a:srgbClr>
                  </a:outerShdw>
                </a:effectLst>
              </a:rPr>
              <a:t>Отчет </a:t>
            </a:r>
            <a:r>
              <a:rPr lang="ru-RU" sz="2800" b="1" i="1" u="sng" dirty="0">
                <a:effectLst>
                  <a:outerShdw blurRad="38100" dist="38100" dir="2700000" algn="tl">
                    <a:srgbClr val="000000">
                      <a:alpha val="43137"/>
                    </a:srgbClr>
                  </a:outerShdw>
                </a:effectLst>
              </a:rPr>
              <a:t>о движении денежных </a:t>
            </a:r>
            <a:r>
              <a:rPr lang="ru-RU" sz="2800" b="1" i="1" u="sng" dirty="0" smtClean="0">
                <a:effectLst>
                  <a:outerShdw blurRad="38100" dist="38100" dir="2700000" algn="tl">
                    <a:srgbClr val="000000">
                      <a:alpha val="43137"/>
                    </a:srgbClr>
                  </a:outerShdw>
                </a:effectLst>
              </a:rPr>
              <a:t>средств</a:t>
            </a:r>
            <a:endParaRPr lang="ru-RU" sz="2800" b="1" i="1" u="sng"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179512" y="764704"/>
            <a:ext cx="8856984" cy="5805264"/>
          </a:xfrm>
        </p:spPr>
        <p:txBody>
          <a:bodyPr/>
          <a:lstStyle/>
          <a:p>
            <a:pPr marL="0" indent="0">
              <a:buNone/>
            </a:pPr>
            <a:r>
              <a:rPr lang="ru-RU" sz="2000" dirty="0" smtClean="0"/>
              <a:t>     </a:t>
            </a:r>
            <a:r>
              <a:rPr lang="ru-RU" sz="2000" i="1" dirty="0"/>
              <a:t>В отчете о движении денежных средств определяются источники средств организации за отчетный период, и указывается, как эти средства используются. Отчет показывает, достаточны ли средства, получаемые от основной деятельности, для покрытия расходуемых денежных средств организации за отчетный период. Он позволяет пользователям оценить изменения в финансовом положении организации, обеспечивая их информацией о поступлении и выбытии денежных средств за отчетный период в разрезе операционной, инвестиционной и финансовой деятельности.</a:t>
            </a:r>
          </a:p>
          <a:p>
            <a:pPr marL="0" indent="0">
              <a:buNone/>
            </a:pPr>
            <a:r>
              <a:rPr lang="ru-RU" sz="2000" i="1" dirty="0"/>
              <a:t>     Под операционной деятельностью понимается основная деятельность организации по получению дохода и иная деятельность, не относящаяся к инвестиционной и финансовой.</a:t>
            </a:r>
          </a:p>
          <a:p>
            <a:pPr marL="0" indent="0">
              <a:buNone/>
            </a:pPr>
            <a:r>
              <a:rPr lang="ru-RU" sz="2000" i="1" dirty="0"/>
              <a:t>     Инвестиционная деятельность - это приобретение и продажа долгосрочных активов, выдача и получение погашаемых займов.</a:t>
            </a:r>
          </a:p>
          <a:p>
            <a:pPr marL="0" indent="0">
              <a:buNone/>
            </a:pPr>
            <a:r>
              <a:rPr lang="ru-RU" sz="2000" i="1" dirty="0"/>
              <a:t>     Финансовая деятельность - это деятельность организации, результатом которой является изменение в размере и составе капитала и заемных средств. Все эти виды деятельности организации являются основными каналами поступления и выбытия денег.</a:t>
            </a:r>
          </a:p>
        </p:txBody>
      </p:sp>
    </p:spTree>
    <p:extLst>
      <p:ext uri="{BB962C8B-B14F-4D97-AF65-F5344CB8AC3E}">
        <p14:creationId xmlns:p14="http://schemas.microsoft.com/office/powerpoint/2010/main" val="33078642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229600" cy="706090"/>
          </a:xfrm>
        </p:spPr>
        <p:txBody>
          <a:bodyPr/>
          <a:lstStyle/>
          <a:p>
            <a:r>
              <a:rPr lang="ru-RU" sz="3200" b="1" i="1" u="sng" dirty="0">
                <a:effectLst>
                  <a:outerShdw blurRad="38100" dist="38100" dir="2700000" algn="tl">
                    <a:srgbClr val="000000">
                      <a:alpha val="43137"/>
                    </a:srgbClr>
                  </a:outerShdw>
                </a:effectLst>
              </a:rPr>
              <a:t> </a:t>
            </a:r>
            <a:br>
              <a:rPr lang="ru-RU" sz="3200" b="1" i="1" u="sng" dirty="0">
                <a:effectLst>
                  <a:outerShdw blurRad="38100" dist="38100" dir="2700000" algn="tl">
                    <a:srgbClr val="000000">
                      <a:alpha val="43137"/>
                    </a:srgbClr>
                  </a:outerShdw>
                </a:effectLst>
              </a:rPr>
            </a:br>
            <a:r>
              <a:rPr lang="ru-RU" sz="3200" b="1" i="1" u="sng" dirty="0">
                <a:effectLst>
                  <a:outerShdw blurRad="38100" dist="38100" dir="2700000" algn="tl">
                    <a:srgbClr val="000000">
                      <a:alpha val="43137"/>
                    </a:srgbClr>
                  </a:outerShdw>
                </a:effectLst>
              </a:rPr>
              <a:t>Отчет об изменениях в капитале</a:t>
            </a:r>
            <a:br>
              <a:rPr lang="ru-RU" sz="3200" b="1" i="1" u="sng" dirty="0">
                <a:effectLst>
                  <a:outerShdw blurRad="38100" dist="38100" dir="2700000" algn="tl">
                    <a:srgbClr val="000000">
                      <a:alpha val="43137"/>
                    </a:srgbClr>
                  </a:outerShdw>
                </a:effectLst>
              </a:rPr>
            </a:br>
            <a:endParaRPr lang="ru-RU" sz="3200" b="1" i="1" u="sng"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179512" y="692696"/>
            <a:ext cx="8640960" cy="5616624"/>
          </a:xfrm>
        </p:spPr>
        <p:txBody>
          <a:bodyPr/>
          <a:lstStyle/>
          <a:p>
            <a:pPr marL="0" indent="0">
              <a:buNone/>
            </a:pPr>
            <a:r>
              <a:rPr lang="ru-RU" sz="2000" dirty="0"/>
              <a:t> </a:t>
            </a:r>
            <a:r>
              <a:rPr lang="ru-RU" sz="1800" b="1" i="1" dirty="0">
                <a:effectLst>
                  <a:outerShdw blurRad="38100" dist="38100" dir="2700000" algn="tl">
                    <a:srgbClr val="000000">
                      <a:alpha val="43137"/>
                    </a:srgbClr>
                  </a:outerShdw>
                </a:effectLst>
              </a:rPr>
              <a:t>Отчет об изменениях в капитале </a:t>
            </a:r>
            <a:r>
              <a:rPr lang="ru-RU" sz="1800" i="1" dirty="0"/>
              <a:t>- отражает происшедшие за отчетный период изменения в капитале и указывает их причины, которые не были признаны в Отчете о прибылях и убытках. </a:t>
            </a:r>
          </a:p>
          <a:p>
            <a:pPr marL="0" indent="0">
              <a:buNone/>
            </a:pPr>
            <a:r>
              <a:rPr lang="ru-RU" sz="1800" i="1" dirty="0"/>
              <a:t>     В течение отчетного периода на величину капитала организации оказывают влияние две группы операций: операции с владельцами по внесению капитала и выплате дивидендов и операции по получению прибылей и убытков. Часть операций второй группы подлежит раскрытию в    Отчете о прибылях и убытках, остальные операции раскрываются в Отчете об изменениях в капитале. </a:t>
            </a:r>
          </a:p>
          <a:p>
            <a:pPr marL="0" indent="0">
              <a:buNone/>
            </a:pPr>
            <a:r>
              <a:rPr lang="ru-RU" sz="1800" i="1" dirty="0"/>
              <a:t>     </a:t>
            </a:r>
            <a:r>
              <a:rPr lang="ru-RU" sz="1800" b="1" i="1" dirty="0">
                <a:effectLst>
                  <a:outerShdw blurRad="38100" dist="38100" dir="2700000" algn="tl">
                    <a:srgbClr val="000000">
                      <a:alpha val="43137"/>
                    </a:srgbClr>
                  </a:outerShdw>
                </a:effectLst>
              </a:rPr>
              <a:t>Перечень информации, подлежащей раскрытию в Отчете об изменениях в собственном капитале:</a:t>
            </a:r>
          </a:p>
          <a:p>
            <a:pPr marL="0" indent="0">
              <a:buNone/>
            </a:pPr>
            <a:r>
              <a:rPr lang="ru-RU" sz="1800" i="1" dirty="0" smtClean="0"/>
              <a:t>•</a:t>
            </a:r>
            <a:r>
              <a:rPr lang="ru-RU" sz="1800" i="1" dirty="0"/>
              <a:t> </a:t>
            </a:r>
            <a:r>
              <a:rPr lang="ru-RU" sz="1800" i="1" dirty="0" smtClean="0"/>
              <a:t>доходы </a:t>
            </a:r>
            <a:r>
              <a:rPr lang="ru-RU" sz="1800" i="1" dirty="0"/>
              <a:t>(расходы) и прибыль (убыток) за период (признанные в Отчете о прибылях и убытках) с учетом доли меньшинства; </a:t>
            </a:r>
          </a:p>
          <a:p>
            <a:pPr marL="0" indent="0">
              <a:buNone/>
            </a:pPr>
            <a:r>
              <a:rPr lang="ru-RU" sz="1800" i="1" dirty="0" smtClean="0"/>
              <a:t>• доходы </a:t>
            </a:r>
            <a:r>
              <a:rPr lang="ru-RU" sz="1800" i="1" dirty="0"/>
              <a:t>и расходы за период, признаваемые непосредственно в собственном капитале (результаты переоценки основных средств, курсовые разницы, гудвилл); </a:t>
            </a:r>
          </a:p>
          <a:p>
            <a:pPr marL="0" indent="0">
              <a:buNone/>
            </a:pPr>
            <a:r>
              <a:rPr lang="ru-RU" sz="1800" i="1" dirty="0" smtClean="0"/>
              <a:t>• воздействие </a:t>
            </a:r>
            <a:r>
              <a:rPr lang="ru-RU" sz="1800" i="1" dirty="0"/>
              <a:t>изменений в учетной политике и исправлений ошибок в соответствии с МСФО 8 "Учетная политика, изменение в бухгалтерских расчетах и ошибки".</a:t>
            </a:r>
          </a:p>
        </p:txBody>
      </p:sp>
    </p:spTree>
    <p:extLst>
      <p:ext uri="{BB962C8B-B14F-4D97-AF65-F5344CB8AC3E}">
        <p14:creationId xmlns:p14="http://schemas.microsoft.com/office/powerpoint/2010/main" val="30696146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lstStyle/>
          <a:p>
            <a:r>
              <a:rPr lang="ru-RU" sz="3200" b="1" i="1" u="sng" dirty="0">
                <a:effectLst>
                  <a:outerShdw blurRad="38100" dist="38100" dir="2700000" algn="tl">
                    <a:srgbClr val="000000">
                      <a:alpha val="43137"/>
                    </a:srgbClr>
                  </a:outerShdw>
                </a:effectLst>
              </a:rPr>
              <a:t>Примечания </a:t>
            </a:r>
          </a:p>
        </p:txBody>
      </p:sp>
      <p:sp>
        <p:nvSpPr>
          <p:cNvPr id="3" name="Объект 2"/>
          <p:cNvSpPr>
            <a:spLocks noGrp="1"/>
          </p:cNvSpPr>
          <p:nvPr>
            <p:ph idx="1"/>
          </p:nvPr>
        </p:nvSpPr>
        <p:spPr>
          <a:xfrm>
            <a:off x="251520" y="980728"/>
            <a:ext cx="8568952" cy="5328592"/>
          </a:xfrm>
        </p:spPr>
        <p:txBody>
          <a:bodyPr/>
          <a:lstStyle/>
          <a:p>
            <a:pPr marL="0" indent="0">
              <a:buNone/>
            </a:pPr>
            <a:r>
              <a:rPr lang="ru-RU" sz="2000" i="1" dirty="0"/>
              <a:t> </a:t>
            </a:r>
            <a:r>
              <a:rPr lang="ru-RU" sz="2000" i="1" dirty="0" smtClean="0"/>
              <a:t>    Примечания </a:t>
            </a:r>
            <a:r>
              <a:rPr lang="ru-RU" sz="2000" i="1" dirty="0"/>
              <a:t>к отчетности по МСФО должны составляться неукоснительно. В них раскрывается вся качественная информация, обязательное раскрытие которой установлено стандартами.</a:t>
            </a:r>
          </a:p>
          <a:p>
            <a:pPr marL="0" indent="0">
              <a:buNone/>
            </a:pPr>
            <a:r>
              <a:rPr lang="ru-RU" sz="2000" i="1" dirty="0"/>
              <a:t>     В примечаниях должны быть представлены в упорядоченном виде сведения к каждой статье бухгалтерского баланса, отчета о доходах и расходах, отчет о движении денежных средств и отчета об изменениях в капитале. В них приводятся сведения о рисках и о неопределенности ситуации, которая может отразиться на ее финансовом положении, о любых ресурсах и обязательствах, не нашедших своего отражения в финансовой отчетности. В частности, в ней излагаются основные факторы, повлиявшие в отчетном году на хозяйственные и финансовые результаты деятельности организации, а также на решения по итогам рассмотрения в организации годовой финансовой отчетности и распределения итоговой прибыли (частого дохода). </a:t>
            </a:r>
          </a:p>
        </p:txBody>
      </p:sp>
    </p:spTree>
    <p:extLst>
      <p:ext uri="{BB962C8B-B14F-4D97-AF65-F5344CB8AC3E}">
        <p14:creationId xmlns:p14="http://schemas.microsoft.com/office/powerpoint/2010/main" val="37021630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404664"/>
            <a:ext cx="8784976" cy="634082"/>
          </a:xfrm>
        </p:spPr>
        <p:txBody>
          <a:bodyPr/>
          <a:lstStyle/>
          <a:p>
            <a:r>
              <a:rPr lang="ru-RU" sz="3200" b="1" i="1" u="sng" dirty="0">
                <a:effectLst>
                  <a:outerShdw blurRad="38100" dist="38100" dir="2700000" algn="tl">
                    <a:srgbClr val="000000">
                      <a:alpha val="43137"/>
                    </a:srgbClr>
                  </a:outerShdw>
                </a:effectLst>
              </a:rPr>
              <a:t>Требования к информации о финансовой отчетности.</a:t>
            </a:r>
            <a:br>
              <a:rPr lang="ru-RU" sz="3200" b="1" i="1" u="sng" dirty="0">
                <a:effectLst>
                  <a:outerShdw blurRad="38100" dist="38100" dir="2700000" algn="tl">
                    <a:srgbClr val="000000">
                      <a:alpha val="43137"/>
                    </a:srgbClr>
                  </a:outerShdw>
                </a:effectLst>
              </a:rPr>
            </a:br>
            <a:endParaRPr lang="ru-RU" sz="3200" b="1" i="1" u="sng"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179512" y="1052736"/>
            <a:ext cx="8712968" cy="5073427"/>
          </a:xfrm>
        </p:spPr>
        <p:txBody>
          <a:bodyPr/>
          <a:lstStyle/>
          <a:p>
            <a:pPr marL="0" indent="0">
              <a:buNone/>
            </a:pPr>
            <a:r>
              <a:rPr lang="ru-RU" sz="1600" i="1" dirty="0" smtClean="0"/>
              <a:t>     </a:t>
            </a:r>
            <a:r>
              <a:rPr lang="ru-RU" sz="1600" b="1" i="1" u="sng" dirty="0" smtClean="0"/>
              <a:t>Информация </a:t>
            </a:r>
            <a:r>
              <a:rPr lang="ru-RU" sz="1600" b="1" i="1" u="sng" dirty="0"/>
              <a:t>финансовой отчетности является инструментом финансового управления.</a:t>
            </a:r>
            <a:r>
              <a:rPr lang="ru-RU" sz="1600" i="1" dirty="0"/>
              <a:t> К качеству этой информации предъявляются определенные требования, прежде всего требование о том, чтобы она удовлетворяла пользователей информации. </a:t>
            </a:r>
            <a:endParaRPr lang="ru-RU" sz="1600" i="1" dirty="0" smtClean="0"/>
          </a:p>
          <a:p>
            <a:pPr marL="0" indent="0">
              <a:buNone/>
            </a:pPr>
            <a:r>
              <a:rPr lang="ru-RU" sz="1600" i="1" dirty="0" smtClean="0"/>
              <a:t>     </a:t>
            </a:r>
            <a:r>
              <a:rPr lang="ru-RU" sz="1600" b="1" i="1" dirty="0" smtClean="0">
                <a:effectLst>
                  <a:outerShdw blurRad="38100" dist="38100" dir="2700000" algn="tl">
                    <a:srgbClr val="000000">
                      <a:alpha val="43137"/>
                    </a:srgbClr>
                  </a:outerShdw>
                </a:effectLst>
              </a:rPr>
              <a:t>Уместность</a:t>
            </a:r>
            <a:r>
              <a:rPr lang="ru-RU" sz="1600" b="1" i="1" dirty="0">
                <a:effectLst>
                  <a:outerShdw blurRad="38100" dist="38100" dir="2700000" algn="tl">
                    <a:srgbClr val="000000">
                      <a:alpha val="43137"/>
                    </a:srgbClr>
                  </a:outerShdw>
                </a:effectLst>
              </a:rPr>
              <a:t>,</a:t>
            </a:r>
            <a:r>
              <a:rPr lang="ru-RU" sz="1600" i="1" dirty="0"/>
              <a:t> что данная информация значима и оказывает влияние на решение, принимаемое пользователем. </a:t>
            </a:r>
          </a:p>
          <a:p>
            <a:pPr marL="0" indent="0">
              <a:buNone/>
            </a:pPr>
            <a:r>
              <a:rPr lang="ru-RU" sz="1600" b="1" i="1" dirty="0" smtClean="0">
                <a:effectLst>
                  <a:outerShdw blurRad="38100" dist="38100" dir="2700000" algn="tl">
                    <a:srgbClr val="000000">
                      <a:alpha val="43137"/>
                    </a:srgbClr>
                  </a:outerShdw>
                </a:effectLst>
              </a:rPr>
              <a:t>     Достоверность </a:t>
            </a:r>
            <a:r>
              <a:rPr lang="ru-RU" sz="1600" b="1" i="1" dirty="0">
                <a:effectLst>
                  <a:outerShdw blurRad="38100" dist="38100" dir="2700000" algn="tl">
                    <a:srgbClr val="000000">
                      <a:alpha val="43137"/>
                    </a:srgbClr>
                  </a:outerShdw>
                </a:effectLst>
              </a:rPr>
              <a:t>– </a:t>
            </a:r>
            <a:r>
              <a:rPr lang="ru-RU" sz="1600" i="1" dirty="0"/>
              <a:t>информации определяется объективностью и правдивостью представляемых данных, что предполагает необходимость указания методов учета, а также процедур учета и оценки. </a:t>
            </a:r>
          </a:p>
          <a:p>
            <a:pPr marL="0" indent="0">
              <a:buNone/>
            </a:pPr>
            <a:r>
              <a:rPr lang="ru-RU" sz="1600" i="1" dirty="0" smtClean="0"/>
              <a:t>     </a:t>
            </a:r>
            <a:r>
              <a:rPr lang="ru-RU" sz="1600" b="1" i="1" dirty="0" smtClean="0">
                <a:effectLst>
                  <a:outerShdw blurRad="38100" dist="38100" dir="2700000" algn="tl">
                    <a:srgbClr val="000000">
                      <a:alpha val="43137"/>
                    </a:srgbClr>
                  </a:outerShdw>
                </a:effectLst>
              </a:rPr>
              <a:t>Сопоставимость </a:t>
            </a:r>
            <a:r>
              <a:rPr lang="ru-RU" sz="1600" b="1" i="1" dirty="0">
                <a:effectLst>
                  <a:outerShdw blurRad="38100" dist="38100" dir="2700000" algn="tl">
                    <a:srgbClr val="000000">
                      <a:alpha val="43137"/>
                    </a:srgbClr>
                  </a:outerShdw>
                </a:effectLst>
              </a:rPr>
              <a:t>информации – </a:t>
            </a:r>
            <a:r>
              <a:rPr lang="ru-RU" sz="1600" i="1" dirty="0"/>
              <a:t>возможность сравнения показателей о деятельности предприятия за несколько отчетных периодов, с данными по другим предприятиям. </a:t>
            </a:r>
          </a:p>
          <a:p>
            <a:pPr marL="0" indent="0">
              <a:buNone/>
            </a:pPr>
            <a:r>
              <a:rPr lang="ru-RU" sz="1600" b="1" i="1" dirty="0" smtClean="0">
                <a:effectLst>
                  <a:outerShdw blurRad="38100" dist="38100" dir="2700000" algn="tl">
                    <a:srgbClr val="000000">
                      <a:alpha val="43137"/>
                    </a:srgbClr>
                  </a:outerShdw>
                </a:effectLst>
              </a:rPr>
              <a:t>     Доступность </a:t>
            </a:r>
            <a:r>
              <a:rPr lang="ru-RU" sz="1600" b="1" i="1" dirty="0">
                <a:effectLst>
                  <a:outerShdw blurRad="38100" dist="38100" dir="2700000" algn="tl">
                    <a:srgbClr val="000000">
                      <a:alpha val="43137"/>
                    </a:srgbClr>
                  </a:outerShdw>
                </a:effectLst>
              </a:rPr>
              <a:t>и понятность </a:t>
            </a:r>
            <a:r>
              <a:rPr lang="ru-RU" sz="1600" i="1" dirty="0"/>
              <a:t>информации означает представление информации в ясной для понимания форме, чтобы пользователь мог применять ее для принятия решений.</a:t>
            </a:r>
          </a:p>
          <a:p>
            <a:pPr marL="0" indent="0">
              <a:buNone/>
            </a:pPr>
            <a:r>
              <a:rPr lang="ru-RU" sz="1600" i="1" dirty="0" smtClean="0"/>
              <a:t>     </a:t>
            </a:r>
            <a:r>
              <a:rPr lang="ru-RU" sz="1600" b="1" i="1" dirty="0" smtClean="0">
                <a:effectLst>
                  <a:outerShdw blurRad="38100" dist="38100" dir="2700000" algn="tl">
                    <a:srgbClr val="000000">
                      <a:alpha val="43137"/>
                    </a:srgbClr>
                  </a:outerShdw>
                </a:effectLst>
              </a:rPr>
              <a:t>Конфиденциальность </a:t>
            </a:r>
            <a:r>
              <a:rPr lang="ru-RU" sz="1600" b="1" i="1" dirty="0">
                <a:effectLst>
                  <a:outerShdw blurRad="38100" dist="38100" dir="2700000" algn="tl">
                    <a:srgbClr val="000000">
                      <a:alpha val="43137"/>
                    </a:srgbClr>
                  </a:outerShdw>
                </a:effectLst>
              </a:rPr>
              <a:t>информации – </a:t>
            </a:r>
            <a:r>
              <a:rPr lang="ru-RU" sz="1600" i="1" dirty="0"/>
              <a:t>предоставление пользователям лишь той информации, которая не нанесет ущерба предприятию со стороны конкурентов. Отсюда строгий учет и контроль за распространением информации среди внешних пользователей, а также за содержанием и характером отчетной информации.</a:t>
            </a:r>
          </a:p>
          <a:p>
            <a:endParaRPr lang="ru-RU" dirty="0"/>
          </a:p>
        </p:txBody>
      </p:sp>
    </p:spTree>
    <p:extLst>
      <p:ext uri="{BB962C8B-B14F-4D97-AF65-F5344CB8AC3E}">
        <p14:creationId xmlns:p14="http://schemas.microsoft.com/office/powerpoint/2010/main" val="10722796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i="1" u="sng" dirty="0" smtClean="0">
                <a:effectLst>
                  <a:outerShdw blurRad="38100" dist="38100" dir="2700000" algn="tl">
                    <a:srgbClr val="000000">
                      <a:alpha val="43137"/>
                    </a:srgbClr>
                  </a:outerShdw>
                </a:effectLst>
              </a:rPr>
              <a:t>Использованная литература:</a:t>
            </a:r>
            <a:endParaRPr lang="ru-RU" sz="3200" b="1" i="1" u="sng" dirty="0">
              <a:effectLst>
                <a:outerShdw blurRad="38100" dist="38100" dir="2700000" algn="tl">
                  <a:srgbClr val="000000">
                    <a:alpha val="43137"/>
                  </a:srgbClr>
                </a:outerShdw>
              </a:effectLst>
            </a:endParaRPr>
          </a:p>
        </p:txBody>
      </p:sp>
      <p:sp>
        <p:nvSpPr>
          <p:cNvPr id="3" name="Объект 2"/>
          <p:cNvSpPr>
            <a:spLocks noGrp="1"/>
          </p:cNvSpPr>
          <p:nvPr>
            <p:ph idx="1"/>
          </p:nvPr>
        </p:nvSpPr>
        <p:spPr/>
        <p:txBody>
          <a:bodyPr/>
          <a:lstStyle/>
          <a:p>
            <a:pPr marL="0" indent="0">
              <a:buNone/>
            </a:pPr>
            <a:r>
              <a:rPr lang="ru-RU" sz="2400" i="1" dirty="0" smtClean="0"/>
              <a:t>1. Закон </a:t>
            </a:r>
            <a:r>
              <a:rPr lang="ru-RU" sz="2400" i="1" dirty="0"/>
              <a:t>Республики Казахстан «О бухгалтерском учете </a:t>
            </a:r>
            <a:r>
              <a:rPr lang="ru-RU" sz="2400" i="1" dirty="0" smtClean="0"/>
              <a:t>и </a:t>
            </a:r>
            <a:r>
              <a:rPr lang="ru-RU" sz="2400" i="1" dirty="0"/>
              <a:t>финансовой отчетности» от 28.02.07г №234-ПГЗРК.</a:t>
            </a:r>
          </a:p>
          <a:p>
            <a:pPr marL="0" indent="0">
              <a:buNone/>
            </a:pPr>
            <a:r>
              <a:rPr lang="ru-RU" sz="2400" i="1" dirty="0" smtClean="0"/>
              <a:t>2. Селезнева </a:t>
            </a:r>
            <a:r>
              <a:rPr lang="ru-RU" sz="2400" i="1" dirty="0"/>
              <a:t>Н.Н, </a:t>
            </a:r>
            <a:r>
              <a:rPr lang="ru-RU" sz="2400" i="1" dirty="0" err="1"/>
              <a:t>Ионова</a:t>
            </a:r>
            <a:r>
              <a:rPr lang="ru-RU" sz="2400" i="1" dirty="0"/>
              <a:t> А.Ф Анализ финансовой отчетности организации. 3-е изд., </a:t>
            </a:r>
            <a:r>
              <a:rPr lang="ru-RU" sz="2400" i="1" dirty="0" err="1"/>
              <a:t>перераб</a:t>
            </a:r>
            <a:r>
              <a:rPr lang="ru-RU" sz="2400" i="1" dirty="0"/>
              <a:t>. и доп. - М.: ЮНИТИ-ДАНА, 2007.</a:t>
            </a:r>
          </a:p>
          <a:p>
            <a:pPr marL="0" indent="0">
              <a:buNone/>
            </a:pPr>
            <a:r>
              <a:rPr lang="ru-RU" sz="2400" i="1" dirty="0" smtClean="0"/>
              <a:t>3. Султанова </a:t>
            </a:r>
            <a:r>
              <a:rPr lang="ru-RU" sz="2400" i="1" dirty="0"/>
              <a:t>Б.Б. Принципы бухгалтерского учета. - Алматы: Экономика, 2009.-152с</a:t>
            </a:r>
            <a:r>
              <a:rPr lang="ru-RU" sz="2400" i="1" dirty="0" smtClean="0"/>
              <a:t>.</a:t>
            </a:r>
          </a:p>
          <a:p>
            <a:pPr marL="0" indent="0">
              <a:buNone/>
            </a:pPr>
            <a:r>
              <a:rPr lang="ru-RU" sz="2400" i="1" dirty="0" smtClean="0"/>
              <a:t>4. Сайты: </a:t>
            </a:r>
            <a:r>
              <a:rPr lang="en-US" sz="2400" i="1" dirty="0">
                <a:hlinkClick r:id="rId2"/>
              </a:rPr>
              <a:t>http://articlekz.com</a:t>
            </a:r>
            <a:r>
              <a:rPr lang="en-US" sz="2400" i="1" dirty="0" smtClean="0">
                <a:hlinkClick r:id="rId2"/>
              </a:rPr>
              <a:t>/</a:t>
            </a:r>
            <a:r>
              <a:rPr lang="ru-RU" sz="2400" i="1" dirty="0" smtClean="0"/>
              <a:t>, </a:t>
            </a:r>
            <a:r>
              <a:rPr lang="en-US" sz="2400" i="1" dirty="0">
                <a:hlinkClick r:id="rId3"/>
              </a:rPr>
              <a:t>https://</a:t>
            </a:r>
            <a:r>
              <a:rPr lang="en-US" sz="2400" i="1" dirty="0" smtClean="0">
                <a:hlinkClick r:id="rId3"/>
              </a:rPr>
              <a:t>ru.wikipedia.org</a:t>
            </a:r>
            <a:r>
              <a:rPr lang="ru-RU" sz="2400" i="1" dirty="0" smtClean="0"/>
              <a:t>. </a:t>
            </a:r>
            <a:endParaRPr lang="ru-RU" sz="2400" i="1" dirty="0"/>
          </a:p>
          <a:p>
            <a:pPr marL="0" indent="0">
              <a:buNone/>
            </a:pPr>
            <a:endParaRPr lang="ru-RU" sz="2400" i="1" dirty="0"/>
          </a:p>
          <a:p>
            <a:pPr marL="0" indent="0">
              <a:buNone/>
            </a:pPr>
            <a:endParaRPr lang="ru-RU" sz="2400" i="1" dirty="0"/>
          </a:p>
        </p:txBody>
      </p:sp>
    </p:spTree>
    <p:extLst>
      <p:ext uri="{BB962C8B-B14F-4D97-AF65-F5344CB8AC3E}">
        <p14:creationId xmlns:p14="http://schemas.microsoft.com/office/powerpoint/2010/main" val="28189113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5793507"/>
          </a:xfrm>
        </p:spPr>
        <p:txBody>
          <a:bodyPr/>
          <a:lstStyle/>
          <a:p>
            <a:pPr marL="0" indent="0">
              <a:buNone/>
            </a:pPr>
            <a:r>
              <a:rPr lang="ru-RU" sz="2400" i="1" dirty="0" smtClean="0">
                <a:effectLst>
                  <a:outerShdw blurRad="38100" dist="38100" dir="2700000" algn="tl">
                    <a:srgbClr val="000000">
                      <a:alpha val="43137"/>
                    </a:srgbClr>
                  </a:outerShdw>
                </a:effectLst>
              </a:rPr>
              <a:t>     </a:t>
            </a:r>
          </a:p>
          <a:p>
            <a:pPr marL="0" indent="0" algn="ctr">
              <a:buNone/>
            </a:pPr>
            <a:r>
              <a:rPr lang="ru-RU" sz="2400" i="1" dirty="0" smtClean="0">
                <a:effectLst>
                  <a:outerShdw blurRad="38100" dist="38100" dir="2700000" algn="tl">
                    <a:srgbClr val="000000">
                      <a:alpha val="43137"/>
                    </a:srgbClr>
                  </a:outerShdw>
                </a:effectLst>
              </a:rPr>
              <a:t>     </a:t>
            </a:r>
            <a:r>
              <a:rPr lang="ru-RU" sz="2400" b="1" i="1" u="sng" dirty="0" smtClean="0">
                <a:effectLst>
                  <a:outerShdw blurRad="38100" dist="38100" dir="2700000" algn="tl">
                    <a:srgbClr val="000000">
                      <a:alpha val="43137"/>
                    </a:srgbClr>
                  </a:outerShdw>
                </a:effectLst>
              </a:rPr>
              <a:t>Финансовая </a:t>
            </a:r>
            <a:r>
              <a:rPr lang="ru-RU" sz="2400" b="1" i="1" u="sng" dirty="0">
                <a:effectLst>
                  <a:outerShdw blurRad="38100" dist="38100" dir="2700000" algn="tl">
                    <a:srgbClr val="000000">
                      <a:alpha val="43137"/>
                    </a:srgbClr>
                  </a:outerShdw>
                </a:effectLst>
              </a:rPr>
              <a:t>отчетность представляет собой </a:t>
            </a:r>
            <a:r>
              <a:rPr lang="ru-RU" sz="2400" i="1" dirty="0"/>
              <a:t>совокупность информаций о средствах всех хозяйствующих субъектов какой бы формы собственности они не были, источниках этих средств и их движении. </a:t>
            </a:r>
            <a:endParaRPr lang="ru-RU" sz="2400" i="1" dirty="0" smtClean="0"/>
          </a:p>
          <a:p>
            <a:pPr marL="0" indent="0">
              <a:buNone/>
            </a:pPr>
            <a:endParaRPr lang="ru-RU" sz="2400" i="1" dirty="0" smtClean="0">
              <a:effectLst>
                <a:outerShdw blurRad="38100" dist="38100" dir="2700000" algn="tl">
                  <a:srgbClr val="000000">
                    <a:alpha val="43137"/>
                  </a:srgbClr>
                </a:outerShdw>
              </a:effectLst>
            </a:endParaRPr>
          </a:p>
          <a:p>
            <a:pPr marL="0" indent="0" algn="ctr">
              <a:buNone/>
            </a:pPr>
            <a:r>
              <a:rPr lang="ru-RU" sz="2400" b="1" i="1" dirty="0" smtClean="0">
                <a:effectLst>
                  <a:outerShdw blurRad="38100" dist="38100" dir="2700000" algn="tl">
                    <a:srgbClr val="000000">
                      <a:alpha val="43137"/>
                    </a:srgbClr>
                  </a:outerShdw>
                </a:effectLst>
              </a:rPr>
              <a:t>     </a:t>
            </a:r>
            <a:r>
              <a:rPr lang="ru-RU" sz="2400" b="1" i="1" u="sng" dirty="0" smtClean="0">
                <a:effectLst>
                  <a:outerShdw blurRad="38100" dist="38100" dir="2700000" algn="tl">
                    <a:srgbClr val="000000">
                      <a:alpha val="43137"/>
                    </a:srgbClr>
                  </a:outerShdw>
                </a:effectLst>
              </a:rPr>
              <a:t>Основная </a:t>
            </a:r>
            <a:r>
              <a:rPr lang="ru-RU" sz="2400" b="1" i="1" u="sng" dirty="0">
                <a:effectLst>
                  <a:outerShdw blurRad="38100" dist="38100" dir="2700000" algn="tl">
                    <a:srgbClr val="000000">
                      <a:alpha val="43137"/>
                    </a:srgbClr>
                  </a:outerShdw>
                </a:effectLst>
              </a:rPr>
              <a:t>цель финансовой отчетности-</a:t>
            </a:r>
            <a:r>
              <a:rPr lang="ru-RU" sz="2400" b="1" i="1" dirty="0">
                <a:effectLst>
                  <a:outerShdw blurRad="38100" dist="38100" dir="2700000" algn="tl">
                    <a:srgbClr val="000000">
                      <a:alpha val="43137"/>
                    </a:srgbClr>
                  </a:outerShdw>
                </a:effectLst>
              </a:rPr>
              <a:t> </a:t>
            </a:r>
            <a:r>
              <a:rPr lang="ru-RU" sz="2400" i="1" dirty="0"/>
              <a:t>предоставление заинтересованным пользователям информации о финансовых возможностях предприятия, прибыльности(убыточности) хозяйственной деятельности, перспективах развития.</a:t>
            </a:r>
          </a:p>
        </p:txBody>
      </p:sp>
    </p:spTree>
    <p:extLst>
      <p:ext uri="{BB962C8B-B14F-4D97-AF65-F5344CB8AC3E}">
        <p14:creationId xmlns:p14="http://schemas.microsoft.com/office/powerpoint/2010/main" val="331091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i="1" u="sng" dirty="0" smtClean="0">
                <a:effectLst>
                  <a:outerShdw blurRad="38100" dist="38100" dir="2700000" algn="tl">
                    <a:srgbClr val="000000">
                      <a:alpha val="43137"/>
                    </a:srgbClr>
                  </a:outerShdw>
                </a:effectLst>
              </a:rPr>
              <a:t>Виды финансовой отчетности:</a:t>
            </a:r>
            <a:endParaRPr lang="ru-RU" sz="3200" b="1" i="1" u="sng"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395536" y="1556792"/>
            <a:ext cx="8229600" cy="3528392"/>
          </a:xfrm>
        </p:spPr>
        <p:txBody>
          <a:bodyPr/>
          <a:lstStyle/>
          <a:p>
            <a:pPr marL="0" indent="0" algn="ctr">
              <a:buNone/>
            </a:pPr>
            <a:endParaRPr lang="ru-RU" sz="2400" i="1" dirty="0">
              <a:effectLst>
                <a:outerShdw blurRad="38100" dist="38100" dir="2700000" algn="tl">
                  <a:srgbClr val="000000">
                    <a:alpha val="43137"/>
                  </a:srgbClr>
                </a:outerShdw>
              </a:effectLst>
            </a:endParaRPr>
          </a:p>
          <a:p>
            <a:r>
              <a:rPr lang="ru-RU" sz="2800" i="1" dirty="0" smtClean="0"/>
              <a:t>консолидированная  </a:t>
            </a:r>
            <a:r>
              <a:rPr lang="ru-RU" sz="2800" i="1" dirty="0"/>
              <a:t>финансовая  </a:t>
            </a:r>
            <a:r>
              <a:rPr lang="ru-RU" sz="2800" i="1" dirty="0" smtClean="0"/>
              <a:t>отчетность;</a:t>
            </a:r>
          </a:p>
          <a:p>
            <a:endParaRPr lang="ru-RU" sz="2800" i="1" dirty="0" smtClean="0"/>
          </a:p>
          <a:p>
            <a:r>
              <a:rPr lang="ru-RU" sz="2800" i="1" dirty="0" smtClean="0"/>
              <a:t>индивидуальная  финансовая  </a:t>
            </a:r>
            <a:r>
              <a:rPr lang="ru-RU" sz="2800" i="1" dirty="0"/>
              <a:t>отчетность; </a:t>
            </a:r>
            <a:endParaRPr lang="ru-RU" sz="2800" i="1" dirty="0" smtClean="0"/>
          </a:p>
          <a:p>
            <a:endParaRPr lang="ru-RU" sz="2800" i="1" dirty="0"/>
          </a:p>
          <a:p>
            <a:r>
              <a:rPr lang="ru-RU" sz="2800" i="1" dirty="0" smtClean="0"/>
              <a:t>отдельная  </a:t>
            </a:r>
            <a:r>
              <a:rPr lang="ru-RU" sz="2800" i="1" dirty="0"/>
              <a:t>финансовая  отчетность.</a:t>
            </a:r>
          </a:p>
          <a:p>
            <a:pPr marL="0" indent="0">
              <a:buNone/>
            </a:pPr>
            <a:endParaRPr lang="ru-RU" sz="2800"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630609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548680"/>
            <a:ext cx="8496944" cy="720080"/>
          </a:xfrm>
        </p:spPr>
        <p:txBody>
          <a:bodyPr/>
          <a:lstStyle/>
          <a:p>
            <a:r>
              <a:rPr lang="ru-RU" sz="2400" b="1" i="1" u="sng" dirty="0">
                <a:effectLst>
                  <a:outerShdw blurRad="38100" dist="38100" dir="2700000" algn="tl">
                    <a:srgbClr val="000000">
                      <a:alpha val="43137"/>
                    </a:srgbClr>
                  </a:outerShdw>
                </a:effectLst>
              </a:rPr>
              <a:t>КОНСОЛИДИРОВАННАЯ ФИНАНСОВАЯ ОТЧЕТНОСТЬ </a:t>
            </a:r>
            <a:r>
              <a:rPr lang="ru-RU" sz="3600" dirty="0"/>
              <a:t/>
            </a:r>
            <a:br>
              <a:rPr lang="ru-RU" sz="3600" dirty="0"/>
            </a:br>
            <a:endParaRPr lang="ru-RU" sz="3600" dirty="0"/>
          </a:p>
        </p:txBody>
      </p:sp>
      <p:sp>
        <p:nvSpPr>
          <p:cNvPr id="3" name="Объект 2"/>
          <p:cNvSpPr>
            <a:spLocks noGrp="1"/>
          </p:cNvSpPr>
          <p:nvPr>
            <p:ph idx="1"/>
          </p:nvPr>
        </p:nvSpPr>
        <p:spPr>
          <a:xfrm>
            <a:off x="323528" y="1124744"/>
            <a:ext cx="8363272" cy="4752528"/>
          </a:xfrm>
        </p:spPr>
        <p:txBody>
          <a:bodyPr/>
          <a:lstStyle/>
          <a:p>
            <a:pPr marL="0" indent="0">
              <a:buNone/>
            </a:pPr>
            <a:endParaRPr lang="ru-RU" sz="1200" dirty="0"/>
          </a:p>
          <a:p>
            <a:pPr marL="0" indent="0">
              <a:buNone/>
            </a:pPr>
            <a:r>
              <a:rPr lang="ru-RU" sz="2000" i="1" dirty="0" smtClean="0"/>
              <a:t>     Консолидированная </a:t>
            </a:r>
            <a:r>
              <a:rPr lang="ru-RU" sz="2000" i="1" dirty="0"/>
              <a:t>финансовая отчетность представляет собой финансовую отчетность материнской компании и ее дочерних компаний, представленных в качестве единого экономического субъекта</a:t>
            </a:r>
            <a:r>
              <a:rPr lang="ru-RU" sz="2000" i="1" dirty="0" smtClean="0"/>
              <a:t>.</a:t>
            </a:r>
            <a:endParaRPr lang="ru-RU" sz="2000" i="1" dirty="0"/>
          </a:p>
          <a:p>
            <a:pPr marL="0" indent="0">
              <a:buNone/>
            </a:pPr>
            <a:r>
              <a:rPr lang="ru-RU" sz="2000" i="1" dirty="0" smtClean="0"/>
              <a:t>     В </a:t>
            </a:r>
            <a:r>
              <a:rPr lang="ru-RU" sz="2000" i="1" dirty="0"/>
              <a:t>консолидированной финансовой отчетности дочерние компании отражаются методом полной консолидации. Инвестиции в ассоциированные компании отражаются методом долевого участия и инвестиции в совместные компании отражаются или методом пропорциональной консолидации, или методом долевого участия, за исключением случаев, когда МСФО (IAS) 28 требует применения других методов учета (в частности, когда указанные инвестиции классифицируются как удерживаемые для продажи). </a:t>
            </a:r>
          </a:p>
          <a:p>
            <a:pPr marL="0" indent="0">
              <a:buNone/>
            </a:pPr>
            <a:endParaRPr lang="ru-RU" sz="1800" i="1" dirty="0"/>
          </a:p>
        </p:txBody>
      </p:sp>
    </p:spTree>
    <p:extLst>
      <p:ext uri="{BB962C8B-B14F-4D97-AF65-F5344CB8AC3E}">
        <p14:creationId xmlns:p14="http://schemas.microsoft.com/office/powerpoint/2010/main" val="42935779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994122"/>
          </a:xfrm>
        </p:spPr>
        <p:txBody>
          <a:bodyPr/>
          <a:lstStyle/>
          <a:p>
            <a:r>
              <a:rPr lang="ru-RU" sz="2400" b="1" i="1" u="sng" dirty="0">
                <a:effectLst>
                  <a:outerShdw blurRad="38100" dist="38100" dir="2700000" algn="tl">
                    <a:srgbClr val="000000">
                      <a:alpha val="43137"/>
                    </a:srgbClr>
                  </a:outerShdw>
                </a:effectLst>
              </a:rPr>
              <a:t>ИНДИВИДУАЛЬНАЯ ФИНАНСОВАЯ ОТЧЕТНОСТЬ </a:t>
            </a:r>
          </a:p>
        </p:txBody>
      </p:sp>
      <p:sp>
        <p:nvSpPr>
          <p:cNvPr id="3" name="Объект 2"/>
          <p:cNvSpPr>
            <a:spLocks noGrp="1"/>
          </p:cNvSpPr>
          <p:nvPr>
            <p:ph idx="1"/>
          </p:nvPr>
        </p:nvSpPr>
        <p:spPr>
          <a:xfrm>
            <a:off x="251520" y="980728"/>
            <a:ext cx="8568952" cy="5040560"/>
          </a:xfrm>
        </p:spPr>
        <p:txBody>
          <a:bodyPr/>
          <a:lstStyle/>
          <a:p>
            <a:pPr marL="0" indent="0">
              <a:buNone/>
            </a:pPr>
            <a:r>
              <a:rPr lang="ru-RU" sz="1600" i="1" dirty="0" smtClean="0"/>
              <a:t>     </a:t>
            </a:r>
            <a:r>
              <a:rPr lang="ru-RU" sz="1800" i="1" dirty="0" smtClean="0"/>
              <a:t>Индивидуальная </a:t>
            </a:r>
            <a:r>
              <a:rPr lang="ru-RU" sz="1800" i="1" dirty="0"/>
              <a:t>финансовая отчетность - это финансовая отчетность, представленная компанией, не имеющей инвестиций в дочерние компании, но имеющая инвестиции в ассоциированные или совместно контролируемые компании</a:t>
            </a:r>
            <a:r>
              <a:rPr lang="ru-RU" sz="1800" i="1" dirty="0" smtClean="0"/>
              <a:t>.</a:t>
            </a:r>
            <a:endParaRPr lang="ru-RU" sz="1800" i="1" dirty="0"/>
          </a:p>
          <a:p>
            <a:pPr marL="0" indent="0">
              <a:buNone/>
            </a:pPr>
            <a:r>
              <a:rPr lang="ru-RU" sz="1800" i="1" dirty="0" smtClean="0"/>
              <a:t>     В </a:t>
            </a:r>
            <a:r>
              <a:rPr lang="ru-RU" sz="1800" i="1" dirty="0"/>
              <a:t>индивидуальной финансовой отчетности инвестиции в ассоциированные компании должны учитываться по методу долевого </a:t>
            </a:r>
            <a:r>
              <a:rPr lang="ru-RU" sz="1800" i="1" dirty="0" smtClean="0"/>
              <a:t>участия.</a:t>
            </a:r>
            <a:endParaRPr lang="ru-RU" sz="1800" i="1" dirty="0"/>
          </a:p>
          <a:p>
            <a:pPr marL="0" indent="0">
              <a:buNone/>
            </a:pPr>
            <a:r>
              <a:rPr lang="ru-RU" sz="1800" i="1" dirty="0" smtClean="0"/>
              <a:t>     Согласно </a:t>
            </a:r>
            <a:r>
              <a:rPr lang="ru-RU" sz="1800" i="1" dirty="0"/>
              <a:t>методу долевого участия в капитале инвестиции первоначально отражаются по себестоимости (стоимости приобретения) и их балансовая стоимость увеличивается или уменьшается на признанную долю инвестора в прибылях и убытках ассоциированной компании после даты приобретения. Средства, полученные от объекта инвестиций в результате распределения прибыли (доход в виде дивидендов), уменьшают балансовую стоимость инвестиций. Балансовая стоимость инвестиций также корректируется с целью отражения изменений в пропорциональной доле участия инвестора в объекте инвестиций, возникающих в связи с изменениями в прочей совокупной прибыли объекта инвестиций.</a:t>
            </a:r>
          </a:p>
          <a:p>
            <a:pPr marL="0" indent="0">
              <a:buNone/>
            </a:pPr>
            <a:endParaRPr lang="ru-RU" sz="1200" dirty="0"/>
          </a:p>
          <a:p>
            <a:pPr marL="0" indent="0">
              <a:buNone/>
            </a:pPr>
            <a:endParaRPr lang="ru-RU" sz="1200" dirty="0"/>
          </a:p>
          <a:p>
            <a:pPr marL="0" indent="0">
              <a:buNone/>
            </a:pPr>
            <a:endParaRPr lang="ru-RU" sz="1200" dirty="0"/>
          </a:p>
        </p:txBody>
      </p:sp>
    </p:spTree>
    <p:extLst>
      <p:ext uri="{BB962C8B-B14F-4D97-AF65-F5344CB8AC3E}">
        <p14:creationId xmlns:p14="http://schemas.microsoft.com/office/powerpoint/2010/main" val="40772042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229600" cy="850106"/>
          </a:xfrm>
        </p:spPr>
        <p:txBody>
          <a:bodyPr/>
          <a:lstStyle/>
          <a:p>
            <a:r>
              <a:rPr lang="ru-RU" sz="2400" b="1" i="1" u="sng" dirty="0">
                <a:effectLst>
                  <a:outerShdw blurRad="38100" dist="38100" dir="2700000" algn="tl">
                    <a:srgbClr val="000000">
                      <a:alpha val="43137"/>
                    </a:srgbClr>
                  </a:outerShdw>
                </a:effectLst>
              </a:rPr>
              <a:t>ОТДЕЛЬНАЯ ФИНАНСОВАЯ ОТЧЕТНОСТЬ </a:t>
            </a:r>
          </a:p>
        </p:txBody>
      </p:sp>
      <p:sp>
        <p:nvSpPr>
          <p:cNvPr id="3" name="Объект 2"/>
          <p:cNvSpPr>
            <a:spLocks noGrp="1"/>
          </p:cNvSpPr>
          <p:nvPr>
            <p:ph idx="1"/>
          </p:nvPr>
        </p:nvSpPr>
        <p:spPr>
          <a:xfrm>
            <a:off x="251520" y="1124744"/>
            <a:ext cx="8568952" cy="5217443"/>
          </a:xfrm>
        </p:spPr>
        <p:txBody>
          <a:bodyPr/>
          <a:lstStyle/>
          <a:p>
            <a:pPr marL="0" indent="0">
              <a:buNone/>
            </a:pPr>
            <a:r>
              <a:rPr lang="ru-RU" sz="1600" i="1" dirty="0" smtClean="0"/>
              <a:t>     Отдельная </a:t>
            </a:r>
            <a:r>
              <a:rPr lang="ru-RU" sz="1600" i="1" dirty="0"/>
              <a:t>финансовая отчетность может представляться компанией, которая не обязана составлять консолидированную финансовую отчетность или индивидуальную финансовую отчетность. В соответствии с МСФО (IAS) 28 «Инвестиции в ассоциированные предприятия», отдельная финансовая отчетность - составляемая материнским предприятием, инвестором ассоциированного предприятия или участником совместно контролируемого предприятия финансовая отчетность, в которой инвестиции учитываются на основе непосредственной доли в капитале, а не на основе представленных в отчетности финансовых результатов и чистых активов объектов инвестиций</a:t>
            </a:r>
            <a:r>
              <a:rPr lang="ru-RU" sz="1600" i="1" dirty="0" smtClean="0"/>
              <a:t>.</a:t>
            </a:r>
            <a:endParaRPr lang="ru-RU" sz="1600" i="1" dirty="0"/>
          </a:p>
          <a:p>
            <a:pPr marL="0" indent="0">
              <a:buNone/>
            </a:pPr>
            <a:r>
              <a:rPr lang="ru-RU" sz="1600" i="1" dirty="0" smtClean="0"/>
              <a:t>     В </a:t>
            </a:r>
            <a:r>
              <a:rPr lang="ru-RU" sz="1600" i="1" dirty="0"/>
              <a:t>порядке альтернативы отдельная финансовая отчетность может быть подготовлена в дополнение к консолидированной или индивидуальной финансовой отчетности. Отдельная финансовая отчетность может являться или не являться приложением к указанной финансовой отчетности, сопровождать или не сопровождать указанную финансовую отчетность. Таким образом, отдельная финансовая отчетность - это отчетность, которая представляется в дополнение к консолидированной финансовой отчетности, финансовой отчетности с учетом инвестиций по методу долевого участия и финансовой отчетности с пропорциональной консолидацией долей участия в совместном предпринимательстве.</a:t>
            </a:r>
          </a:p>
          <a:p>
            <a:pPr marL="0" indent="0">
              <a:buNone/>
            </a:pPr>
            <a:endParaRPr lang="ru-RU" sz="1400" dirty="0"/>
          </a:p>
        </p:txBody>
      </p:sp>
    </p:spTree>
    <p:extLst>
      <p:ext uri="{BB962C8B-B14F-4D97-AF65-F5344CB8AC3E}">
        <p14:creationId xmlns:p14="http://schemas.microsoft.com/office/powerpoint/2010/main" val="29968227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b="1" i="1" u="sng" dirty="0" smtClean="0">
                <a:effectLst>
                  <a:outerShdw blurRad="38100" dist="38100" dir="2700000" algn="tl">
                    <a:srgbClr val="000000">
                      <a:alpha val="43137"/>
                    </a:srgbClr>
                  </a:outerShdw>
                </a:effectLst>
              </a:rPr>
              <a:t>Элементы финансовой отчетности:</a:t>
            </a:r>
            <a:endParaRPr lang="ru-RU" sz="2400" b="1" i="1" u="sng"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323528" y="1268760"/>
            <a:ext cx="8507288" cy="4464495"/>
          </a:xfrm>
        </p:spPr>
        <p:txBody>
          <a:bodyPr/>
          <a:lstStyle/>
          <a:p>
            <a:pPr marL="0" indent="0">
              <a:buNone/>
            </a:pPr>
            <a:r>
              <a:rPr lang="ru-RU" sz="2000" i="1" dirty="0" smtClean="0"/>
              <a:t>     В </a:t>
            </a:r>
            <a:r>
              <a:rPr lang="ru-RU" sz="2000" i="1" dirty="0"/>
              <a:t>Законе Республики Казахстан «О бухгалтерском учете и финансовой отчетности» от 28 февраля 2007г №234-Ш-ЗРК названы элементы финансовой отчетности, которые представляют собой обширные категории, объединяющие и относящие </a:t>
            </a:r>
            <a:r>
              <a:rPr lang="ru-RU" sz="2000" i="1" dirty="0" smtClean="0"/>
              <a:t>финансовые </a:t>
            </a:r>
            <a:r>
              <a:rPr lang="ru-RU" sz="2000" i="1" dirty="0"/>
              <a:t>результаты операций и других событий</a:t>
            </a:r>
            <a:r>
              <a:rPr lang="ru-RU" sz="2000" i="1" dirty="0" smtClean="0"/>
              <a:t>.</a:t>
            </a:r>
          </a:p>
          <a:p>
            <a:pPr marL="0" indent="0">
              <a:buNone/>
            </a:pPr>
            <a:endParaRPr lang="ru-RU" sz="2000" i="1" dirty="0" smtClean="0"/>
          </a:p>
          <a:p>
            <a:pPr marL="0" indent="0" algn="ctr">
              <a:buNone/>
            </a:pPr>
            <a:r>
              <a:rPr lang="ru-RU" sz="2400" i="1" dirty="0" smtClean="0">
                <a:effectLst>
                  <a:outerShdw blurRad="38100" dist="38100" dir="2700000" algn="tl">
                    <a:srgbClr val="000000">
                      <a:alpha val="43137"/>
                    </a:srgbClr>
                  </a:outerShdw>
                </a:effectLst>
              </a:rPr>
              <a:t>К </a:t>
            </a:r>
            <a:r>
              <a:rPr lang="ru-RU" sz="2400" i="1" dirty="0">
                <a:effectLst>
                  <a:outerShdw blurRad="38100" dist="38100" dir="2700000" algn="tl">
                    <a:srgbClr val="000000">
                      <a:alpha val="43137"/>
                    </a:srgbClr>
                  </a:outerShdw>
                </a:effectLst>
              </a:rPr>
              <a:t>ним относятся</a:t>
            </a:r>
            <a:r>
              <a:rPr lang="ru-RU" sz="2400" i="1" dirty="0" smtClean="0">
                <a:effectLst>
                  <a:outerShdw blurRad="38100" dist="38100" dir="2700000" algn="tl">
                    <a:srgbClr val="000000">
                      <a:alpha val="43137"/>
                    </a:srgbClr>
                  </a:outerShdw>
                </a:effectLst>
              </a:rPr>
              <a:t>:</a:t>
            </a:r>
            <a:endParaRPr lang="ru-RU" sz="2400" i="1" dirty="0">
              <a:effectLst>
                <a:outerShdw blurRad="38100" dist="38100" dir="2700000" algn="tl">
                  <a:srgbClr val="000000">
                    <a:alpha val="43137"/>
                  </a:srgbClr>
                </a:outerShdw>
              </a:effectLst>
            </a:endParaRPr>
          </a:p>
          <a:p>
            <a:pPr marL="0" indent="0" algn="ctr">
              <a:buNone/>
            </a:pPr>
            <a:r>
              <a:rPr lang="ru-RU" sz="2000" i="1" dirty="0" smtClean="0"/>
              <a:t>Активы</a:t>
            </a:r>
            <a:r>
              <a:rPr lang="ru-RU" sz="2000" i="1" dirty="0"/>
              <a:t>;</a:t>
            </a:r>
          </a:p>
          <a:p>
            <a:pPr marL="0" indent="0" algn="ctr">
              <a:buNone/>
            </a:pPr>
            <a:r>
              <a:rPr lang="ru-RU" sz="2000" i="1" dirty="0" smtClean="0"/>
              <a:t>Обязательства</a:t>
            </a:r>
            <a:r>
              <a:rPr lang="ru-RU" sz="2000" i="1" dirty="0"/>
              <a:t>;</a:t>
            </a:r>
          </a:p>
          <a:p>
            <a:pPr marL="0" indent="0" algn="ctr">
              <a:buNone/>
            </a:pPr>
            <a:r>
              <a:rPr lang="ru-RU" sz="2000" i="1" dirty="0" smtClean="0"/>
              <a:t>Капитал</a:t>
            </a:r>
            <a:r>
              <a:rPr lang="ru-RU" sz="2000" i="1" dirty="0"/>
              <a:t>;</a:t>
            </a:r>
          </a:p>
          <a:p>
            <a:pPr marL="0" indent="0" algn="ctr">
              <a:buNone/>
            </a:pPr>
            <a:r>
              <a:rPr lang="ru-RU" sz="2000" i="1" dirty="0" smtClean="0"/>
              <a:t>Доходы</a:t>
            </a:r>
            <a:r>
              <a:rPr lang="ru-RU" sz="2000" i="1" dirty="0"/>
              <a:t>;</a:t>
            </a:r>
          </a:p>
          <a:p>
            <a:pPr marL="0" indent="0" algn="ctr">
              <a:buNone/>
            </a:pPr>
            <a:r>
              <a:rPr lang="ru-RU" sz="2000" i="1" dirty="0" smtClean="0"/>
              <a:t>Расходы</a:t>
            </a:r>
            <a:endParaRPr lang="ru-RU" sz="2000" i="1" dirty="0"/>
          </a:p>
          <a:p>
            <a:pPr marL="0" indent="0">
              <a:buNone/>
            </a:pPr>
            <a:endParaRPr lang="ru-RU" sz="2000" i="1" dirty="0" smtClean="0"/>
          </a:p>
        </p:txBody>
      </p:sp>
    </p:spTree>
    <p:extLst>
      <p:ext uri="{BB962C8B-B14F-4D97-AF65-F5344CB8AC3E}">
        <p14:creationId xmlns:p14="http://schemas.microsoft.com/office/powerpoint/2010/main" val="10402841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476672"/>
            <a:ext cx="8229600" cy="5433467"/>
          </a:xfrm>
        </p:spPr>
        <p:txBody>
          <a:bodyPr/>
          <a:lstStyle/>
          <a:p>
            <a:pPr marL="0" indent="0" algn="ctr">
              <a:buNone/>
            </a:pPr>
            <a:r>
              <a:rPr lang="ru-RU" sz="2000" b="1" i="1" dirty="0">
                <a:effectLst>
                  <a:outerShdw blurRad="38100" dist="38100" dir="2700000" algn="tl">
                    <a:srgbClr val="000000">
                      <a:alpha val="43137"/>
                    </a:srgbClr>
                  </a:outerShdw>
                </a:effectLst>
              </a:rPr>
              <a:t>Первые три элемента </a:t>
            </a:r>
            <a:r>
              <a:rPr lang="ru-RU" sz="2000" i="1" dirty="0"/>
              <a:t>отражаются в бухгалтерском балансе. Они непосредственно связаны с оценкой финансового положения организации</a:t>
            </a:r>
            <a:r>
              <a:rPr lang="ru-RU" sz="2000" i="1" dirty="0" smtClean="0"/>
              <a:t>.</a:t>
            </a:r>
          </a:p>
          <a:p>
            <a:pPr marL="0" indent="0" algn="ctr">
              <a:buNone/>
            </a:pPr>
            <a:endParaRPr lang="ru-RU" sz="2000" i="1" dirty="0"/>
          </a:p>
          <a:p>
            <a:pPr marL="0" indent="0">
              <a:buNone/>
            </a:pPr>
            <a:r>
              <a:rPr lang="ru-RU" sz="2000" b="1" i="1" dirty="0">
                <a:effectLst>
                  <a:outerShdw blurRad="38100" dist="38100" dir="2700000" algn="tl">
                    <a:srgbClr val="000000">
                      <a:alpha val="43137"/>
                    </a:srgbClr>
                  </a:outerShdw>
                </a:effectLst>
              </a:rPr>
              <a:t>      Активы - </a:t>
            </a:r>
            <a:r>
              <a:rPr lang="ru-RU" sz="2000" i="1" dirty="0"/>
              <a:t>это ресурсы, контролируемые индивидуальным предпринимателем или организацией в результате прошлых событий, от которых ожидается получение будущих экономических выгод.</a:t>
            </a:r>
          </a:p>
          <a:p>
            <a:pPr marL="0" indent="0">
              <a:buNone/>
            </a:pPr>
            <a:r>
              <a:rPr lang="ru-RU" sz="2000" i="1" dirty="0"/>
              <a:t>     </a:t>
            </a:r>
            <a:r>
              <a:rPr lang="ru-RU" sz="2000" b="1" i="1" dirty="0">
                <a:effectLst>
                  <a:outerShdw blurRad="38100" dist="38100" dir="2700000" algn="tl">
                    <a:srgbClr val="000000">
                      <a:alpha val="43137"/>
                    </a:srgbClr>
                  </a:outerShdw>
                </a:effectLst>
              </a:rPr>
              <a:t>Обязательства - </a:t>
            </a:r>
            <a:r>
              <a:rPr lang="ru-RU" sz="2000" i="1" dirty="0"/>
              <a:t>это существующая обязанность индивидуального предпринимателя или организации, возникающая из прошлых событий, урегулирование которого приведет к выбытию ресурсов, содержащих экономические выгоды.</a:t>
            </a:r>
          </a:p>
          <a:p>
            <a:pPr marL="0" indent="0">
              <a:buNone/>
            </a:pPr>
            <a:r>
              <a:rPr lang="ru-RU" sz="2000" i="1" dirty="0"/>
              <a:t>     </a:t>
            </a:r>
            <a:r>
              <a:rPr lang="ru-RU" sz="2000" b="1" i="1" dirty="0">
                <a:effectLst>
                  <a:outerShdw blurRad="38100" dist="38100" dir="2700000" algn="tl">
                    <a:srgbClr val="000000">
                      <a:alpha val="43137"/>
                    </a:srgbClr>
                  </a:outerShdw>
                </a:effectLst>
              </a:rPr>
              <a:t>Капитал - </a:t>
            </a:r>
            <a:r>
              <a:rPr lang="ru-RU" sz="2000" i="1" dirty="0"/>
              <a:t>это доля в активах индивидуального предпринимателя или организации, остающаяся после вычетов всех обязательств.</a:t>
            </a:r>
          </a:p>
          <a:p>
            <a:pPr marL="0" indent="0">
              <a:buNone/>
            </a:pPr>
            <a:endParaRPr lang="ru-RU" sz="2000" dirty="0"/>
          </a:p>
        </p:txBody>
      </p:sp>
    </p:spTree>
    <p:extLst>
      <p:ext uri="{BB962C8B-B14F-4D97-AF65-F5344CB8AC3E}">
        <p14:creationId xmlns:p14="http://schemas.microsoft.com/office/powerpoint/2010/main" val="673088302"/>
      </p:ext>
    </p:extLst>
  </p:cSld>
  <p:clrMapOvr>
    <a:masterClrMapping/>
  </p:clrMapOvr>
</p:sld>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Тема11">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Специальное оформление">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40">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85000"/>
              </a:schemeClr>
            </a:gs>
            <a:gs pos="100000">
              <a:schemeClr val="phClr">
                <a:shade val="80000"/>
                <a:satMod val="150000"/>
              </a:schemeClr>
            </a:gs>
          </a:gsLst>
          <a:path path="circle">
            <a:fillToRect l="50000" t="50000" r="100000" b="100000"/>
          </a:path>
        </a:gradFill>
        <a:blipFill>
          <a:blip xmlns:r="http://schemas.openxmlformats.org/officeDocument/2006/relationships" r:embed="rId1">
            <a:duotone>
              <a:schemeClr val="phClr">
                <a:shade val="80000"/>
              </a:schemeClr>
              <a:schemeClr val="phClr">
                <a:tint val="70000"/>
              </a:schemeClr>
            </a:duotone>
          </a:blip>
          <a:tile tx="0" ty="0" sx="100000" sy="100000" flip="none" algn="t"/>
        </a:blipFill>
      </a:bgFillStyleLst>
    </a:fmtScheme>
  </a:themeElements>
  <a:objectDefaults/>
  <a:extraClrSchemeLst/>
</a:theme>
</file>

<file path=ppt/theme/theme4.xml><?xml version="1.0" encoding="utf-8"?>
<a:theme xmlns:a="http://schemas.openxmlformats.org/drawingml/2006/main" name="Тема8">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Тема11</Template>
  <TotalTime>60</TotalTime>
  <Words>2576</Words>
  <Application>Microsoft Office PowerPoint</Application>
  <PresentationFormat>Экран (4:3)</PresentationFormat>
  <Paragraphs>136</Paragraphs>
  <Slides>26</Slides>
  <Notes>0</Notes>
  <HiddenSlides>0</HiddenSlides>
  <MMClips>0</MMClips>
  <ScaleCrop>false</ScaleCrop>
  <HeadingPairs>
    <vt:vector size="4" baseType="variant">
      <vt:variant>
        <vt:lpstr>Тема</vt:lpstr>
      </vt:variant>
      <vt:variant>
        <vt:i4>4</vt:i4>
      </vt:variant>
      <vt:variant>
        <vt:lpstr>Заголовки слайдов</vt:lpstr>
      </vt:variant>
      <vt:variant>
        <vt:i4>26</vt:i4>
      </vt:variant>
    </vt:vector>
  </HeadingPairs>
  <TitlesOfParts>
    <vt:vector size="30" baseType="lpstr">
      <vt:lpstr>Тема11</vt:lpstr>
      <vt:lpstr>Специальное оформление</vt:lpstr>
      <vt:lpstr>Тема40</vt:lpstr>
      <vt:lpstr>Тема8</vt:lpstr>
      <vt:lpstr>Тема:   «Основы финансовой отчетности»</vt:lpstr>
      <vt:lpstr>План презентации:</vt:lpstr>
      <vt:lpstr>Презентация PowerPoint</vt:lpstr>
      <vt:lpstr>Виды финансовой отчетности:</vt:lpstr>
      <vt:lpstr>КОНСОЛИДИРОВАННАЯ ФИНАНСОВАЯ ОТЧЕТНОСТЬ  </vt:lpstr>
      <vt:lpstr>ИНДИВИДУАЛЬНАЯ ФИНАНСОВАЯ ОТЧЕТНОСТЬ </vt:lpstr>
      <vt:lpstr>ОТДЕЛЬНАЯ ФИНАНСОВАЯ ОТЧЕТНОСТЬ </vt:lpstr>
      <vt:lpstr>Элементы финансовой отчетности: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Формы финансовой отчетности:</vt:lpstr>
      <vt:lpstr>Формы финансовой отчетности:</vt:lpstr>
      <vt:lpstr>Бухгалтерский баланс</vt:lpstr>
      <vt:lpstr>Презентация PowerPoint</vt:lpstr>
      <vt:lpstr>Отчет о прибылях и убытках</vt:lpstr>
      <vt:lpstr>Отчет о движении денежных средств</vt:lpstr>
      <vt:lpstr>  Отчет об изменениях в капитале </vt:lpstr>
      <vt:lpstr>Примечания </vt:lpstr>
      <vt:lpstr>Требования к информации о финансовой отчетности. </vt:lpstr>
      <vt:lpstr>Использованная литература:</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«Основы финансовой отчетности»</dc:title>
  <dc:creator>ELM</dc:creator>
  <cp:lastModifiedBy>ELM</cp:lastModifiedBy>
  <cp:revision>10</cp:revision>
  <dcterms:created xsi:type="dcterms:W3CDTF">2015-11-01T10:42:52Z</dcterms:created>
  <dcterms:modified xsi:type="dcterms:W3CDTF">2015-11-01T11:57:51Z</dcterms:modified>
</cp:coreProperties>
</file>