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7" r:id="rId10"/>
    <p:sldId id="268" r:id="rId11"/>
    <p:sldId id="283" r:id="rId12"/>
    <p:sldId id="270" r:id="rId13"/>
    <p:sldId id="272" r:id="rId14"/>
    <p:sldId id="273" r:id="rId15"/>
    <p:sldId id="271" r:id="rId16"/>
    <p:sldId id="274" r:id="rId17"/>
    <p:sldId id="275" r:id="rId18"/>
    <p:sldId id="276" r:id="rId19"/>
    <p:sldId id="277" r:id="rId20"/>
    <p:sldId id="279" r:id="rId21"/>
    <p:sldId id="281" r:id="rId22"/>
    <p:sldId id="265" r:id="rId23"/>
    <p:sldId id="264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33"/>
    <a:srgbClr val="F3E74B"/>
    <a:srgbClr val="EBD953"/>
    <a:srgbClr val="F4F4AA"/>
    <a:srgbClr val="000099"/>
    <a:srgbClr val="FF3300"/>
    <a:srgbClr val="8000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57" autoAdjust="0"/>
    <p:restoredTop sz="97017" autoAdjust="0"/>
  </p:normalViewPr>
  <p:slideViewPr>
    <p:cSldViewPr>
      <p:cViewPr>
        <p:scale>
          <a:sx n="80" d="100"/>
          <a:sy n="80" d="100"/>
        </p:scale>
        <p:origin x="-111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563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2183166-A0DC-45EF-A36D-10809751366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885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7449FF-6A4E-4586-9FB9-B77AF40DD1B8}" type="slidenum">
              <a:rPr lang="ru-RU"/>
              <a:pPr/>
              <a:t>9</a:t>
            </a:fld>
            <a:endParaRPr lang="ru-RU"/>
          </a:p>
        </p:txBody>
      </p:sp>
      <p:sp>
        <p:nvSpPr>
          <p:cNvPr id="2877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1. Фото бежевого </a:t>
            </a:r>
            <a:r>
              <a:rPr lang="en-US"/>
              <a:t>miniPOS c </a:t>
            </a:r>
            <a:r>
              <a:rPr lang="ru-RU"/>
              <a:t>МИНИ-ФР-К (сделать и вставить)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9A3062-7F11-4E4E-B31C-1751E35FB447}" type="slidenum">
              <a:rPr lang="ru-RU"/>
              <a:pPr/>
              <a:t>10</a:t>
            </a:fld>
            <a:endParaRPr lang="ru-RU"/>
          </a:p>
        </p:txBody>
      </p:sp>
      <p:sp>
        <p:nvSpPr>
          <p:cNvPr id="289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r>
              <a:rPr lang="ru-RU"/>
              <a:t>Уточнить размеры. Внести изменения в рисунок.  345 х 300 х 260 </a:t>
            </a:r>
            <a:r>
              <a:rPr lang="en-US"/>
              <a:t>mm.</a:t>
            </a:r>
            <a:endParaRPr lang="ru-RU"/>
          </a:p>
          <a:p>
            <a:pPr marL="228600" indent="-228600">
              <a:buFontTx/>
              <a:buAutoNum type="arabicPeriod"/>
            </a:pPr>
            <a:r>
              <a:rPr lang="ru-RU"/>
              <a:t> Найти предмет для сравнения и сравнить ( нарисовать)</a:t>
            </a:r>
            <a:r>
              <a:rPr lang="en-US"/>
              <a:t>.</a:t>
            </a:r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1AFCF7-2352-44A7-9923-FD123B66386D}" type="slidenum">
              <a:rPr lang="ru-RU"/>
              <a:pPr/>
              <a:t>11</a:t>
            </a:fld>
            <a:endParaRPr lang="ru-RU"/>
          </a:p>
        </p:txBody>
      </p:sp>
      <p:sp>
        <p:nvSpPr>
          <p:cNvPr id="3143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r>
              <a:rPr lang="ru-RU"/>
              <a:t>Уточнить размеры. Внести изменения в рисунок.  345 х 300 х 260 </a:t>
            </a:r>
            <a:r>
              <a:rPr lang="en-US"/>
              <a:t>mm.</a:t>
            </a:r>
            <a:endParaRPr lang="ru-RU"/>
          </a:p>
          <a:p>
            <a:pPr marL="228600" indent="-228600">
              <a:buFontTx/>
              <a:buAutoNum type="arabicPeriod"/>
            </a:pPr>
            <a:r>
              <a:rPr lang="ru-RU"/>
              <a:t> Найти предмет для сравнения и сравнить ( нарисовать)</a:t>
            </a:r>
            <a:r>
              <a:rPr lang="en-US"/>
              <a:t>.</a:t>
            </a:r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13A704-B394-4E71-9F00-265A87D7A943}" type="slidenum">
              <a:rPr lang="ru-RU"/>
              <a:pPr/>
              <a:t>12</a:t>
            </a:fld>
            <a:endParaRPr lang="ru-RU"/>
          </a:p>
        </p:txBody>
      </p:sp>
      <p:sp>
        <p:nvSpPr>
          <p:cNvPr id="2928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Какие именно функциональные возможности делают эту </a:t>
            </a:r>
            <a:r>
              <a:rPr lang="en-US"/>
              <a:t>POS-</a:t>
            </a:r>
            <a:r>
              <a:rPr lang="ru-RU"/>
              <a:t>систему такой привлекательной?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1024FC-62D8-4C4C-ADA9-EFAAD5EBBACA}" type="slidenum">
              <a:rPr lang="ru-RU"/>
              <a:pPr/>
              <a:t>16</a:t>
            </a:fld>
            <a:endParaRPr lang="ru-RU"/>
          </a:p>
        </p:txBody>
      </p:sp>
      <p:sp>
        <p:nvSpPr>
          <p:cNvPr id="297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Дисплей покупателя более яркий. Надпись на дисплее: «ШТРИХ-</a:t>
            </a:r>
            <a:r>
              <a:rPr lang="en-US"/>
              <a:t>miniPOS II</a:t>
            </a:r>
            <a:r>
              <a:rPr lang="ru-RU"/>
              <a:t>»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FDE000-30DC-4D4B-9146-18CE3A53B8AC}" type="slidenum">
              <a:rPr lang="ru-RU"/>
              <a:pPr/>
              <a:t>17</a:t>
            </a:fld>
            <a:endParaRPr lang="ru-RU"/>
          </a:p>
        </p:txBody>
      </p:sp>
      <p:sp>
        <p:nvSpPr>
          <p:cNvPr id="300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Перевести на русский наименования портов.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3DFCEC-6832-4A5C-976D-47917051B0AA}" type="slidenum">
              <a:rPr lang="ru-RU"/>
              <a:pPr/>
              <a:t>18</a:t>
            </a:fld>
            <a:endParaRPr lang="ru-RU"/>
          </a:p>
        </p:txBody>
      </p:sp>
      <p:sp>
        <p:nvSpPr>
          <p:cNvPr id="302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Перевод на русский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58AE39-3963-4E4E-94EA-1016D9C6DCDD}" type="slidenum">
              <a:rPr lang="ru-RU"/>
              <a:pPr/>
              <a:t>19</a:t>
            </a:fld>
            <a:endParaRPr lang="ru-RU"/>
          </a:p>
        </p:txBody>
      </p:sp>
      <p:sp>
        <p:nvSpPr>
          <p:cNvPr id="304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Перевод на русский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9665D6-74A9-4BD7-B8BA-F270F012F00A}" type="slidenum">
              <a:rPr lang="ru-RU"/>
              <a:pPr/>
              <a:t>21</a:t>
            </a:fld>
            <a:endParaRPr lang="ru-RU"/>
          </a:p>
        </p:txBody>
      </p:sp>
      <p:sp>
        <p:nvSpPr>
          <p:cNvPr id="310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Добавить сферы применения с картинками!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71775" y="260350"/>
            <a:ext cx="6119813" cy="1079500"/>
          </a:xfrm>
        </p:spPr>
        <p:txBody>
          <a:bodyPr/>
          <a:lstStyle>
            <a:lvl1pPr>
              <a:defRPr sz="2800">
                <a:latin typeface="Arial Black" pitchFamily="34" charset="0"/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71775" y="1557338"/>
            <a:ext cx="6119813" cy="574675"/>
          </a:xfrm>
        </p:spPr>
        <p:txBody>
          <a:bodyPr/>
          <a:lstStyle>
            <a:lvl1pPr marL="0" indent="0" algn="ctr">
              <a:buFontTx/>
              <a:buNone/>
              <a:defRPr sz="2800" b="1">
                <a:solidFill>
                  <a:srgbClr val="FF3300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051050" y="6237288"/>
            <a:ext cx="165735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708400" y="6237288"/>
            <a:ext cx="2016125" cy="5048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795963" y="6237288"/>
            <a:ext cx="658812" cy="476250"/>
          </a:xfrm>
        </p:spPr>
        <p:txBody>
          <a:bodyPr/>
          <a:lstStyle>
            <a:lvl1pPr>
              <a:defRPr/>
            </a:lvl1pPr>
          </a:lstStyle>
          <a:p>
            <a:fld id="{D93A70B2-A145-4AF5-98EC-76F34FE3E3E8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5128" name="Picture 8" descr="men_2_lef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159000"/>
            <a:ext cx="5040312" cy="407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shtrih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52513"/>
            <a:ext cx="1584325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C497B5-8423-456B-A707-547972287FC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52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32588" y="115888"/>
            <a:ext cx="2160587" cy="59055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0825" y="115888"/>
            <a:ext cx="6329363" cy="59055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4BED39-F1B3-443F-BA11-9FEB8353864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760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250825" y="115888"/>
            <a:ext cx="8642350" cy="5905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0" y="6453188"/>
            <a:ext cx="1377950" cy="268287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403350" y="6453188"/>
            <a:ext cx="4321175" cy="2889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5795963" y="6453188"/>
            <a:ext cx="936625" cy="268287"/>
          </a:xfrm>
        </p:spPr>
        <p:txBody>
          <a:bodyPr/>
          <a:lstStyle>
            <a:lvl1pPr>
              <a:defRPr/>
            </a:lvl1pPr>
          </a:lstStyle>
          <a:p>
            <a:fld id="{8432A874-775F-44BF-89FE-99B7095792C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597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A6E41-7E85-4C57-9931-19690B9A4B7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011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03986-72A0-403D-8FB6-843DECF98B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891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0825" y="1341438"/>
            <a:ext cx="4244975" cy="4679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244975" cy="4679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4D95C-E74D-4099-BF09-F8475A77A5E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577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A1176-2572-4BE8-AA5D-4CAE475BA37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629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E732B-BDD7-43DB-9DDA-1C49CF3EB29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526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6AA18-9D69-4A4B-A8C3-2CE05340F55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510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DF69C6-0FDF-4C95-B2AB-38152B48626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390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D6D9E-064A-4706-8C1B-EBB89863910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623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00338" y="115888"/>
            <a:ext cx="496728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341438"/>
            <a:ext cx="864235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53188"/>
            <a:ext cx="1377950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03350" y="6453188"/>
            <a:ext cx="4321175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95963" y="6453188"/>
            <a:ext cx="93662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5DFC68B-59BB-4A37-90AE-021FF3FD05FE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1031" name="Picture 7" descr="men_2_left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20638"/>
            <a:ext cx="1368425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shtrih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44450"/>
            <a:ext cx="10080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lnSpc>
          <a:spcPct val="7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+mj-lt"/>
          <a:ea typeface="+mj-ea"/>
          <a:cs typeface="+mj-cs"/>
        </a:defRPr>
      </a:lvl1pPr>
      <a:lvl2pPr algn="ctr" rtl="0" fontAlgn="base">
        <a:lnSpc>
          <a:spcPct val="7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</a:defRPr>
      </a:lvl2pPr>
      <a:lvl3pPr algn="ctr" rtl="0" fontAlgn="base">
        <a:lnSpc>
          <a:spcPct val="7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</a:defRPr>
      </a:lvl3pPr>
      <a:lvl4pPr algn="ctr" rtl="0" fontAlgn="base">
        <a:lnSpc>
          <a:spcPct val="7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</a:defRPr>
      </a:lvl4pPr>
      <a:lvl5pPr algn="ctr" rtl="0" fontAlgn="base">
        <a:lnSpc>
          <a:spcPct val="7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</a:defRPr>
      </a:lvl5pPr>
      <a:lvl6pPr marL="457200" algn="ctr" rtl="0" fontAlgn="base">
        <a:lnSpc>
          <a:spcPct val="7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</a:defRPr>
      </a:lvl6pPr>
      <a:lvl7pPr marL="914400" algn="ctr" rtl="0" fontAlgn="base">
        <a:lnSpc>
          <a:spcPct val="7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</a:defRPr>
      </a:lvl7pPr>
      <a:lvl8pPr marL="1371600" algn="ctr" rtl="0" fontAlgn="base">
        <a:lnSpc>
          <a:spcPct val="7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</a:defRPr>
      </a:lvl8pPr>
      <a:lvl9pPr marL="1828800" algn="ctr" rtl="0" fontAlgn="base">
        <a:lnSpc>
          <a:spcPct val="7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rgbClr val="8000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rgbClr val="000099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5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9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«1С:Розница 8 OEM» – готовый магазин в коробке </a:t>
            </a:r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71775" y="1341438"/>
            <a:ext cx="6119813" cy="7905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/>
              <a:t>Вербицкий Артем</a:t>
            </a:r>
          </a:p>
          <a:p>
            <a:pPr>
              <a:lnSpc>
                <a:spcPct val="80000"/>
              </a:lnSpc>
            </a:pPr>
            <a:r>
              <a:rPr lang="ru-RU" sz="1600"/>
              <a:t>Руководитель направления </a:t>
            </a:r>
            <a:r>
              <a:rPr lang="en-US" sz="1600"/>
              <a:t>POS-</a:t>
            </a:r>
            <a:r>
              <a:rPr lang="ru-RU" sz="1600"/>
              <a:t>системы</a:t>
            </a:r>
          </a:p>
          <a:p>
            <a:pPr>
              <a:lnSpc>
                <a:spcPct val="80000"/>
              </a:lnSpc>
            </a:pPr>
            <a:r>
              <a:rPr lang="ru-RU" sz="1600"/>
              <a:t>Компания Штрих-М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Text Box 2"/>
          <p:cNvSpPr txBox="1">
            <a:spLocks noChangeArrowheads="1"/>
          </p:cNvSpPr>
          <p:nvPr/>
        </p:nvSpPr>
        <p:spPr bwMode="auto">
          <a:xfrm>
            <a:off x="6011863" y="2349500"/>
            <a:ext cx="2700337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800000"/>
                </a:solidFill>
              </a:rPr>
              <a:t>ЛЕГКО</a:t>
            </a:r>
          </a:p>
          <a:p>
            <a:pPr algn="ctr"/>
            <a:endParaRPr lang="ru-RU" sz="2400" b="1">
              <a:solidFill>
                <a:srgbClr val="800000"/>
              </a:solidFill>
            </a:endParaRPr>
          </a:p>
          <a:p>
            <a:pPr algn="ctr"/>
            <a:r>
              <a:rPr lang="ru-RU" sz="2400" b="1">
                <a:solidFill>
                  <a:srgbClr val="800000"/>
                </a:solidFill>
              </a:rPr>
              <a:t>И</a:t>
            </a:r>
          </a:p>
          <a:p>
            <a:pPr algn="ctr"/>
            <a:endParaRPr lang="ru-RU" sz="2400" b="1">
              <a:solidFill>
                <a:srgbClr val="800000"/>
              </a:solidFill>
            </a:endParaRPr>
          </a:p>
          <a:p>
            <a:pPr algn="ctr"/>
            <a:r>
              <a:rPr lang="ru-RU" sz="2400" b="1">
                <a:solidFill>
                  <a:srgbClr val="800000"/>
                </a:solidFill>
              </a:rPr>
              <a:t>КОМПАКТНО</a:t>
            </a:r>
            <a:r>
              <a:rPr lang="en-US" sz="2400" b="1">
                <a:solidFill>
                  <a:srgbClr val="800000"/>
                </a:solidFill>
              </a:rPr>
              <a:t>!</a:t>
            </a:r>
            <a:endParaRPr lang="ru-RU" sz="2400" b="1">
              <a:solidFill>
                <a:srgbClr val="800000"/>
              </a:solidFill>
            </a:endParaRPr>
          </a:p>
        </p:txBody>
      </p:sp>
      <p:sp>
        <p:nvSpPr>
          <p:cNvPr id="288771" name="Rectangle 3"/>
          <p:cNvSpPr>
            <a:spLocks noChangeArrowheads="1"/>
          </p:cNvSpPr>
          <p:nvPr/>
        </p:nvSpPr>
        <p:spPr bwMode="auto">
          <a:xfrm>
            <a:off x="0" y="11255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99"/>
                </a:solidFill>
              </a:rPr>
              <a:t>«Штрих-</a:t>
            </a:r>
            <a:r>
              <a:rPr lang="en-US" sz="2400" b="1">
                <a:solidFill>
                  <a:srgbClr val="000099"/>
                </a:solidFill>
              </a:rPr>
              <a:t>miniPOS PRO</a:t>
            </a:r>
            <a:r>
              <a:rPr lang="ru-RU" sz="2400" b="1">
                <a:solidFill>
                  <a:srgbClr val="000099"/>
                </a:solidFill>
              </a:rPr>
              <a:t>»</a:t>
            </a:r>
            <a:r>
              <a:rPr lang="ru-RU" sz="2400">
                <a:solidFill>
                  <a:srgbClr val="800000"/>
                </a:solidFill>
              </a:rPr>
              <a:t> + </a:t>
            </a:r>
            <a:r>
              <a:rPr lang="ru-RU" sz="2400" b="1">
                <a:solidFill>
                  <a:srgbClr val="000099"/>
                </a:solidFill>
              </a:rPr>
              <a:t>«1С: Розница 8</a:t>
            </a:r>
            <a:r>
              <a:rPr lang="en-US" sz="2400" b="1">
                <a:solidFill>
                  <a:srgbClr val="000099"/>
                </a:solidFill>
              </a:rPr>
              <a:t> OEM</a:t>
            </a:r>
            <a:r>
              <a:rPr lang="ru-RU" sz="2400" b="1">
                <a:solidFill>
                  <a:srgbClr val="000099"/>
                </a:solidFill>
              </a:rPr>
              <a:t>»</a:t>
            </a:r>
            <a:r>
              <a:rPr lang="ru-RU" sz="2400">
                <a:solidFill>
                  <a:srgbClr val="800000"/>
                </a:solidFill>
              </a:rPr>
              <a:t> это:</a:t>
            </a:r>
            <a:endParaRPr lang="en-US" sz="2400">
              <a:solidFill>
                <a:srgbClr val="800000"/>
              </a:solidFill>
            </a:endParaRPr>
          </a:p>
        </p:txBody>
      </p:sp>
      <p:sp>
        <p:nvSpPr>
          <p:cNvPr id="288772" name="AutoShape 4"/>
          <p:cNvSpPr>
            <a:spLocks/>
          </p:cNvSpPr>
          <p:nvPr/>
        </p:nvSpPr>
        <p:spPr bwMode="auto">
          <a:xfrm rot="5400000">
            <a:off x="2520157" y="3680619"/>
            <a:ext cx="501650" cy="3309937"/>
          </a:xfrm>
          <a:prstGeom prst="rightBrace">
            <a:avLst>
              <a:gd name="adj1" fmla="val 54984"/>
              <a:gd name="adj2" fmla="val 49981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88773" name="Picture 5" descr="shtrih_miniPOS_2_size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5724525" cy="408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8779" name="Text Box 11"/>
          <p:cNvSpPr txBox="1">
            <a:spLocks noChangeArrowheads="1"/>
          </p:cNvSpPr>
          <p:nvPr/>
        </p:nvSpPr>
        <p:spPr bwMode="auto">
          <a:xfrm>
            <a:off x="1331913" y="5734050"/>
            <a:ext cx="27003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800000"/>
                </a:solidFill>
              </a:rPr>
              <a:t>5 КГ</a:t>
            </a:r>
          </a:p>
        </p:txBody>
      </p:sp>
      <p:pic>
        <p:nvPicPr>
          <p:cNvPr id="288780" name="Picture 12" descr="Logo xp tmbedd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844675"/>
            <a:ext cx="865188" cy="73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55" name="Picture 11" descr="lightp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268413"/>
            <a:ext cx="3527425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3456" name="Group 112"/>
          <p:cNvGraphicFramePr>
            <a:graphicFrameLocks noGrp="1"/>
          </p:cNvGraphicFramePr>
          <p:nvPr>
            <p:ph/>
          </p:nvPr>
        </p:nvGraphicFramePr>
        <p:xfrm>
          <a:off x="250825" y="1268413"/>
          <a:ext cx="4752975" cy="4965700"/>
        </p:xfrm>
        <a:graphic>
          <a:graphicData uri="http://schemas.openxmlformats.org/drawingml/2006/table">
            <a:tbl>
              <a:tblPr/>
              <a:tblGrid>
                <a:gridCol w="1884363"/>
                <a:gridCol w="2868612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Процессор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AMD Geode LX800 500MHz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Оперативная память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DDR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SDRAM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1Гб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Накопитель информации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HDD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60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Гб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Монитор  кассира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Сенсорный 6,4" TFT-LCD, 640x480, 65536 цветов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Дисплей покупателя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16-разрядов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Считыватель магнитных карт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1&amp;2 дорожки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Клавиатура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39 программируемых  клавиш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Детектор валюты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Инфракрасная детекция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3390" name="Rectangle 46"/>
          <p:cNvSpPr>
            <a:spLocks noChangeArrowheads="1"/>
          </p:cNvSpPr>
          <p:nvPr/>
        </p:nvSpPr>
        <p:spPr bwMode="auto">
          <a:xfrm>
            <a:off x="5219700" y="4005263"/>
            <a:ext cx="37449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800000"/>
                </a:solidFill>
              </a:rPr>
              <a:t>БЕЗВЕНТИЛЯТОРНЫЕ </a:t>
            </a:r>
          </a:p>
          <a:p>
            <a:pPr algn="ctr"/>
            <a:r>
              <a:rPr lang="ru-RU" sz="2400" b="1">
                <a:solidFill>
                  <a:srgbClr val="800000"/>
                </a:solidFill>
              </a:rPr>
              <a:t> ТЕХНОЛОГИИ</a:t>
            </a:r>
            <a:endParaRPr lang="en-US" sz="2400" b="1">
              <a:solidFill>
                <a:srgbClr val="800000"/>
              </a:solidFill>
            </a:endParaRPr>
          </a:p>
        </p:txBody>
      </p:sp>
      <p:pic>
        <p:nvPicPr>
          <p:cNvPr id="313455" name="Picture 111" descr="Logo xp tmbedd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341438"/>
            <a:ext cx="649287" cy="55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Picture 2" descr="kadr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113"/>
            <a:ext cx="5724525" cy="367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1843" name="Text Box 3"/>
          <p:cNvSpPr txBox="1">
            <a:spLocks noChangeArrowheads="1"/>
          </p:cNvSpPr>
          <p:nvPr/>
        </p:nvSpPr>
        <p:spPr bwMode="auto">
          <a:xfrm>
            <a:off x="0" y="1125538"/>
            <a:ext cx="914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800000"/>
                </a:solidFill>
              </a:rPr>
              <a:t>ПРОСТОТА НАСТРОЙКИ И РАБОТЫ </a:t>
            </a:r>
          </a:p>
          <a:p>
            <a:pPr algn="ctr"/>
            <a:r>
              <a:rPr lang="ru-RU" sz="2000">
                <a:solidFill>
                  <a:srgbClr val="800000"/>
                </a:solidFill>
              </a:rPr>
              <a:t>ДРУЖЕЛЮБНЫЙ </a:t>
            </a:r>
            <a:r>
              <a:rPr lang="en-US" sz="2000">
                <a:solidFill>
                  <a:srgbClr val="800000"/>
                </a:solidFill>
              </a:rPr>
              <a:t>TOUCH</a:t>
            </a:r>
            <a:r>
              <a:rPr lang="ru-RU" sz="2000">
                <a:solidFill>
                  <a:srgbClr val="800000"/>
                </a:solidFill>
              </a:rPr>
              <a:t> </a:t>
            </a:r>
            <a:r>
              <a:rPr lang="en-US" sz="2000">
                <a:solidFill>
                  <a:srgbClr val="800000"/>
                </a:solidFill>
              </a:rPr>
              <a:t>-</a:t>
            </a:r>
            <a:r>
              <a:rPr lang="ru-RU" sz="2000">
                <a:solidFill>
                  <a:srgbClr val="800000"/>
                </a:solidFill>
              </a:rPr>
              <a:t> ИНТЕРФЕЙС</a:t>
            </a:r>
          </a:p>
        </p:txBody>
      </p:sp>
      <p:sp>
        <p:nvSpPr>
          <p:cNvPr id="291844" name="Text Box 4"/>
          <p:cNvSpPr txBox="1">
            <a:spLocks noChangeArrowheads="1"/>
          </p:cNvSpPr>
          <p:nvPr/>
        </p:nvSpPr>
        <p:spPr bwMode="auto">
          <a:xfrm>
            <a:off x="5940425" y="2276475"/>
            <a:ext cx="2916238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800" b="1">
                <a:solidFill>
                  <a:srgbClr val="800000"/>
                </a:solidFill>
              </a:rPr>
              <a:t>СЕНСОРНЫЙ ЭКРАН </a:t>
            </a:r>
          </a:p>
          <a:p>
            <a:r>
              <a:rPr lang="ru-RU" sz="1800" b="1">
                <a:solidFill>
                  <a:srgbClr val="800000"/>
                </a:solidFill>
              </a:rPr>
              <a:t>ДИАГОНАЛЬЮ </a:t>
            </a:r>
          </a:p>
          <a:p>
            <a:r>
              <a:rPr lang="ru-RU" sz="1800" b="1">
                <a:solidFill>
                  <a:srgbClr val="800000"/>
                </a:solidFill>
              </a:rPr>
              <a:t>6,4 ДЮЙМА ОБЛАДАЕТ ВЫСОКОЙ ЯРКОСТЬЮ, КОНТРАСТНОСТЬЮ И БОЛЬШИМ УГЛОМ ОБЗОРА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1295400" y="1125538"/>
            <a:ext cx="7848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sz="2000">
                <a:solidFill>
                  <a:srgbClr val="800000"/>
                </a:solidFill>
              </a:rPr>
              <a:t>ВСТРОЕННЫЙ ИНФРАКРАСНЫЙ ДЕТЕКТОР ВАЛЮТЫ - </a:t>
            </a:r>
          </a:p>
          <a:p>
            <a:pPr algn="r"/>
            <a:r>
              <a:rPr lang="ru-RU" sz="2000">
                <a:solidFill>
                  <a:srgbClr val="800000"/>
                </a:solidFill>
              </a:rPr>
              <a:t>НАДЕЖНАЯ ЗАЩИТА ОТ ФАЛЬШИВЫХ КУПЮР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0" y="5589588"/>
            <a:ext cx="67325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 b="1">
                <a:solidFill>
                  <a:srgbClr val="800000"/>
                </a:solidFill>
              </a:rPr>
              <a:t>ПЕРВАЯ </a:t>
            </a:r>
            <a:r>
              <a:rPr lang="en-US" sz="1800" b="1">
                <a:solidFill>
                  <a:srgbClr val="800000"/>
                </a:solidFill>
              </a:rPr>
              <a:t>POS-</a:t>
            </a:r>
            <a:r>
              <a:rPr lang="ru-RU" sz="1800" b="1">
                <a:solidFill>
                  <a:srgbClr val="800000"/>
                </a:solidFill>
              </a:rPr>
              <a:t>СИСТЕМА НА РОССИЙСКОМ РЫНКЕ </a:t>
            </a:r>
          </a:p>
          <a:p>
            <a:pPr algn="ctr"/>
            <a:r>
              <a:rPr lang="ru-RU" sz="1800" b="1">
                <a:solidFill>
                  <a:srgbClr val="800000"/>
                </a:solidFill>
              </a:rPr>
              <a:t>СО ВСТРОЕННЫМ ИК-ДЕТЕКТОРОМ</a:t>
            </a:r>
          </a:p>
        </p:txBody>
      </p:sp>
      <p:pic>
        <p:nvPicPr>
          <p:cNvPr id="294916" name="Picture 4" descr="money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1412875"/>
            <a:ext cx="3887788" cy="240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4917" name="Picture 5" descr="clip_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0" y="2924175"/>
            <a:ext cx="3175000" cy="212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4918" name="Text Box 6"/>
          <p:cNvSpPr txBox="1">
            <a:spLocks noChangeArrowheads="1"/>
          </p:cNvSpPr>
          <p:nvPr/>
        </p:nvSpPr>
        <p:spPr bwMode="auto">
          <a:xfrm>
            <a:off x="3276600" y="1989138"/>
            <a:ext cx="5616575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>
                <a:solidFill>
                  <a:srgbClr val="800000"/>
                </a:solidFill>
              </a:rPr>
              <a:t>Возможность просмотра банкнот как по отдельности, так и веером, высокая четкость визуализации ИК-меток на дисплее. </a:t>
            </a:r>
          </a:p>
        </p:txBody>
      </p:sp>
      <p:sp>
        <p:nvSpPr>
          <p:cNvPr id="294919" name="Text Box 7"/>
          <p:cNvSpPr txBox="1">
            <a:spLocks noChangeArrowheads="1"/>
          </p:cNvSpPr>
          <p:nvPr/>
        </p:nvSpPr>
        <p:spPr bwMode="auto">
          <a:xfrm>
            <a:off x="0" y="3789363"/>
            <a:ext cx="4608513" cy="177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>
                <a:solidFill>
                  <a:srgbClr val="800000"/>
                </a:solidFill>
              </a:rPr>
              <a:t>Встроенный инфракрасный детектор фальшивок POS-системы «ШТРИХ-</a:t>
            </a:r>
            <a:r>
              <a:rPr lang="en-US" sz="1800">
                <a:solidFill>
                  <a:srgbClr val="800000"/>
                </a:solidFill>
              </a:rPr>
              <a:t>miniPOS PRO</a:t>
            </a:r>
            <a:r>
              <a:rPr lang="ru-RU" sz="1800">
                <a:solidFill>
                  <a:srgbClr val="800000"/>
                </a:solidFill>
              </a:rPr>
              <a:t>» экономит владельцу магазина более 4000 руб. (или $170) – столько стоит отдельно стоящий ИК-детектор в собственном корпусе.</a:t>
            </a:r>
            <a:r>
              <a:rPr lang="ru-RU" sz="200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Text Box 2"/>
          <p:cNvSpPr txBox="1">
            <a:spLocks noChangeArrowheads="1"/>
          </p:cNvSpPr>
          <p:nvPr/>
        </p:nvSpPr>
        <p:spPr bwMode="auto">
          <a:xfrm>
            <a:off x="179388" y="1125538"/>
            <a:ext cx="89646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 b="1">
                <a:solidFill>
                  <a:srgbClr val="800000"/>
                </a:solidFill>
              </a:rPr>
              <a:t> ИСПОЛЬЗУЯ МАГНИТНЫЕ КАРТЫ МОЖНО ПРИМЕНЯТЬ РАЗЛИЧНЫЕ СИСТЕМЫ СКИДОК  </a:t>
            </a:r>
          </a:p>
        </p:txBody>
      </p:sp>
      <p:sp>
        <p:nvSpPr>
          <p:cNvPr id="295939" name="Text Box 3"/>
          <p:cNvSpPr txBox="1">
            <a:spLocks noChangeArrowheads="1"/>
          </p:cNvSpPr>
          <p:nvPr/>
        </p:nvSpPr>
        <p:spPr bwMode="auto">
          <a:xfrm>
            <a:off x="179388" y="5589588"/>
            <a:ext cx="61928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 b="1">
                <a:solidFill>
                  <a:srgbClr val="800000"/>
                </a:solidFill>
              </a:rPr>
              <a:t>ВСТОЕННОЕ УСТРОЙСТВО СЧИТЫВАНИЯ МАГНИТНЫХ КАРТ   </a:t>
            </a:r>
          </a:p>
        </p:txBody>
      </p:sp>
      <p:pic>
        <p:nvPicPr>
          <p:cNvPr id="295940" name="Picture 4" descr="Рисунок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73238"/>
            <a:ext cx="3384550" cy="191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5941" name="Text Box 5"/>
          <p:cNvSpPr txBox="1">
            <a:spLocks noChangeArrowheads="1"/>
          </p:cNvSpPr>
          <p:nvPr/>
        </p:nvSpPr>
        <p:spPr bwMode="auto">
          <a:xfrm>
            <a:off x="4067175" y="1773238"/>
            <a:ext cx="4679950" cy="201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800" u="sng">
                <a:solidFill>
                  <a:srgbClr val="800000"/>
                </a:solidFill>
              </a:rPr>
              <a:t>Автоматические дисконтные схемы: </a:t>
            </a:r>
          </a:p>
          <a:p>
            <a:r>
              <a:rPr lang="ru-RU" sz="1800">
                <a:solidFill>
                  <a:srgbClr val="800000"/>
                </a:solidFill>
              </a:rPr>
              <a:t>диапазон дат </a:t>
            </a:r>
          </a:p>
          <a:p>
            <a:r>
              <a:rPr lang="ru-RU" sz="1800">
                <a:solidFill>
                  <a:srgbClr val="800000"/>
                </a:solidFill>
              </a:rPr>
              <a:t>временной интервал </a:t>
            </a:r>
          </a:p>
          <a:p>
            <a:r>
              <a:rPr lang="ru-RU" sz="1800">
                <a:solidFill>
                  <a:srgbClr val="800000"/>
                </a:solidFill>
              </a:rPr>
              <a:t>диапазон дней недели </a:t>
            </a:r>
          </a:p>
          <a:p>
            <a:r>
              <a:rPr lang="ru-RU" sz="1800">
                <a:solidFill>
                  <a:srgbClr val="800000"/>
                </a:solidFill>
              </a:rPr>
              <a:t>диапазон количества </a:t>
            </a:r>
          </a:p>
          <a:p>
            <a:r>
              <a:rPr lang="ru-RU" sz="1800">
                <a:solidFill>
                  <a:srgbClr val="800000"/>
                </a:solidFill>
              </a:rPr>
              <a:t>диапазон стоимости </a:t>
            </a:r>
          </a:p>
          <a:p>
            <a:r>
              <a:rPr lang="ru-RU" sz="1800" u="sng">
                <a:solidFill>
                  <a:srgbClr val="800000"/>
                </a:solidFill>
              </a:rPr>
              <a:t>Накопительные дисконтные схемы </a:t>
            </a:r>
          </a:p>
        </p:txBody>
      </p:sp>
      <p:sp>
        <p:nvSpPr>
          <p:cNvPr id="295942" name="Text Box 6"/>
          <p:cNvSpPr txBox="1">
            <a:spLocks noChangeArrowheads="1"/>
          </p:cNvSpPr>
          <p:nvPr/>
        </p:nvSpPr>
        <p:spPr bwMode="auto">
          <a:xfrm>
            <a:off x="179388" y="3789363"/>
            <a:ext cx="7272337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800">
                <a:solidFill>
                  <a:srgbClr val="800000"/>
                </a:solidFill>
              </a:rPr>
              <a:t>"привязка" потребителя </a:t>
            </a:r>
          </a:p>
          <a:p>
            <a:r>
              <a:rPr lang="ru-RU" sz="1800">
                <a:solidFill>
                  <a:srgbClr val="800000"/>
                </a:solidFill>
              </a:rPr>
              <a:t>привлечение новых клиентов </a:t>
            </a:r>
          </a:p>
          <a:p>
            <a:r>
              <a:rPr lang="ru-RU" sz="1800">
                <a:solidFill>
                  <a:srgbClr val="800000"/>
                </a:solidFill>
              </a:rPr>
              <a:t>увеличение объема продаж </a:t>
            </a:r>
          </a:p>
          <a:p>
            <a:r>
              <a:rPr lang="ru-RU" sz="1800">
                <a:solidFill>
                  <a:srgbClr val="800000"/>
                </a:solidFill>
              </a:rPr>
              <a:t>проведение маркетинговых исследований </a:t>
            </a:r>
          </a:p>
          <a:p>
            <a:r>
              <a:rPr lang="ru-RU" sz="1800">
                <a:solidFill>
                  <a:srgbClr val="800000"/>
                </a:solidFill>
              </a:rPr>
              <a:t>улучшение имиджа фирмы в глазах клиентов и конкурентов </a:t>
            </a:r>
          </a:p>
          <a:p>
            <a:r>
              <a:rPr lang="ru-RU" sz="1800">
                <a:solidFill>
                  <a:srgbClr val="800000"/>
                </a:solidFill>
              </a:rPr>
              <a:t>создание дополнительного рекламного пространства и т.д.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Text Box 2"/>
          <p:cNvSpPr txBox="1">
            <a:spLocks noChangeArrowheads="1"/>
          </p:cNvSpPr>
          <p:nvPr/>
        </p:nvSpPr>
        <p:spPr bwMode="auto">
          <a:xfrm>
            <a:off x="0" y="1196975"/>
            <a:ext cx="8964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800000"/>
                </a:solidFill>
              </a:rPr>
              <a:t>РАБОТАТЬ ПРОСТО, БЫСТРО, УДОБНО</a:t>
            </a:r>
          </a:p>
        </p:txBody>
      </p:sp>
      <p:sp>
        <p:nvSpPr>
          <p:cNvPr id="293891" name="Text Box 3"/>
          <p:cNvSpPr txBox="1">
            <a:spLocks noChangeArrowheads="1"/>
          </p:cNvSpPr>
          <p:nvPr/>
        </p:nvSpPr>
        <p:spPr bwMode="auto">
          <a:xfrm>
            <a:off x="5580063" y="2133600"/>
            <a:ext cx="3563937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800000"/>
                </a:solidFill>
              </a:rPr>
              <a:t>39   </a:t>
            </a:r>
            <a:r>
              <a:rPr lang="ru-RU" sz="2000">
                <a:solidFill>
                  <a:srgbClr val="800000"/>
                </a:solidFill>
              </a:rPr>
              <a:t> </a:t>
            </a:r>
            <a:r>
              <a:rPr lang="ru-RU" sz="1800">
                <a:solidFill>
                  <a:srgbClr val="800000"/>
                </a:solidFill>
              </a:rPr>
              <a:t>ПРОГРАММИРУЕМЫХ КЛАВИШ ПОЗВОЛЯЮТ ЗАПРОГРАММИРОВАТЬ ВСЕ НАИБОЛЕЕ ЧАСТЫЕ ОПЕРАЦИИ</a:t>
            </a:r>
            <a:r>
              <a:rPr lang="ru-RU" sz="1800" b="1">
                <a:solidFill>
                  <a:srgbClr val="800000"/>
                </a:solidFill>
              </a:rPr>
              <a:t>  </a:t>
            </a:r>
          </a:p>
        </p:txBody>
      </p:sp>
      <p:pic>
        <p:nvPicPr>
          <p:cNvPr id="293892" name="Picture 4" descr="lightp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916113"/>
            <a:ext cx="4465637" cy="422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3898" name="Picture 10" descr="KVADR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8"/>
            <a:ext cx="27622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3899" name="Picture 11" descr="Logo xp tmbedd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205038"/>
            <a:ext cx="865187" cy="73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Text Box 2"/>
          <p:cNvSpPr txBox="1">
            <a:spLocks noChangeArrowheads="1"/>
          </p:cNvSpPr>
          <p:nvPr/>
        </p:nvSpPr>
        <p:spPr bwMode="auto">
          <a:xfrm>
            <a:off x="827088" y="1125538"/>
            <a:ext cx="7848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800000"/>
                </a:solidFill>
              </a:rPr>
              <a:t>КЛИЕНТООРИЕНТИРОВАННЫЙ </a:t>
            </a:r>
            <a:r>
              <a:rPr lang="en-US" sz="2000">
                <a:solidFill>
                  <a:srgbClr val="800000"/>
                </a:solidFill>
              </a:rPr>
              <a:t>POS</a:t>
            </a:r>
            <a:endParaRPr lang="ru-RU" sz="2000">
              <a:solidFill>
                <a:srgbClr val="800000"/>
              </a:solidFill>
            </a:endParaRPr>
          </a:p>
        </p:txBody>
      </p:sp>
      <p:sp>
        <p:nvSpPr>
          <p:cNvPr id="296963" name="Text Box 3"/>
          <p:cNvSpPr txBox="1">
            <a:spLocks noChangeArrowheads="1"/>
          </p:cNvSpPr>
          <p:nvPr/>
        </p:nvSpPr>
        <p:spPr bwMode="auto">
          <a:xfrm>
            <a:off x="0" y="5516563"/>
            <a:ext cx="67325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 b="1">
                <a:solidFill>
                  <a:srgbClr val="800000"/>
                </a:solidFill>
              </a:rPr>
              <a:t>ДИСПЛЕЙ ПОКУПАТЕЛЯ ИНФОРМИРУЕТ ДАЖЕ О ВЕСЕ ПРОДУКТА НА ПОДКЛЮЧЕННЫХ СИСТЕМНЫХ ВЕСАХ  </a:t>
            </a:r>
          </a:p>
        </p:txBody>
      </p:sp>
      <p:pic>
        <p:nvPicPr>
          <p:cNvPr id="296964" name="Picture 4" descr="display_pokupatelya cop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628775"/>
            <a:ext cx="6048375" cy="383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69" name="Picture 9" descr="KVADR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8"/>
            <a:ext cx="27622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0" y="1125538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 b="1">
                <a:solidFill>
                  <a:srgbClr val="800000"/>
                </a:solidFill>
              </a:rPr>
              <a:t> ВЗЕШИВАТЬ, СКАНИРОВАТЬ, ОПЛАЧИВАТЬ КАРТОЙ, ПЕРЕДАВАТЬ ДАННЫЕ – ВСЕ ПРЕДУСМОТРЕНО!</a:t>
            </a:r>
          </a:p>
        </p:txBody>
      </p:sp>
      <p:sp>
        <p:nvSpPr>
          <p:cNvPr id="299011" name="Text Box 3"/>
          <p:cNvSpPr txBox="1">
            <a:spLocks noChangeArrowheads="1"/>
          </p:cNvSpPr>
          <p:nvPr/>
        </p:nvSpPr>
        <p:spPr bwMode="auto">
          <a:xfrm>
            <a:off x="0" y="5300663"/>
            <a:ext cx="655320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 b="1">
                <a:solidFill>
                  <a:srgbClr val="800000"/>
                </a:solidFill>
              </a:rPr>
              <a:t>ШИРОКИЕ ИНТЕРФЕЙСНЫЕ ВОЗМОЖНОСТИ ПОЗВОЛЯЮТ ПОДКЛЮЧИТЬ НЕОБХОДИМЫЕ УСТРОЙСТВА</a:t>
            </a:r>
          </a:p>
        </p:txBody>
      </p:sp>
      <p:pic>
        <p:nvPicPr>
          <p:cNvPr id="299012" name="Picture 4" descr="interface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989138"/>
            <a:ext cx="6121400" cy="305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9017" name="Picture 9" descr="KVADR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8"/>
            <a:ext cx="27622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Text Box 2"/>
          <p:cNvSpPr txBox="1">
            <a:spLocks noChangeArrowheads="1"/>
          </p:cNvSpPr>
          <p:nvPr/>
        </p:nvSpPr>
        <p:spPr bwMode="auto">
          <a:xfrm>
            <a:off x="0" y="1125538"/>
            <a:ext cx="9144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 b="1">
                <a:solidFill>
                  <a:srgbClr val="800000"/>
                </a:solidFill>
              </a:rPr>
              <a:t> ИНФОРМАЦИЯ КОНФИДЕНЦИАЛЬНА!</a:t>
            </a:r>
          </a:p>
        </p:txBody>
      </p:sp>
      <p:pic>
        <p:nvPicPr>
          <p:cNvPr id="301059" name="Picture 3" descr="clip_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628775"/>
            <a:ext cx="3744913" cy="302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1060" name="Text Box 4"/>
          <p:cNvSpPr txBox="1">
            <a:spLocks noChangeArrowheads="1"/>
          </p:cNvSpPr>
          <p:nvPr/>
        </p:nvSpPr>
        <p:spPr bwMode="auto">
          <a:xfrm>
            <a:off x="4859338" y="2276475"/>
            <a:ext cx="4105275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800">
                <a:solidFill>
                  <a:srgbClr val="800000"/>
                </a:solidFill>
              </a:rPr>
              <a:t>С помощью механизма авторизации можно определить круг людей, имеющих доступ к POS-системе и, соответственно, к информации, которая в ней содержится, и возможностям, которые она предоставляет. </a:t>
            </a:r>
          </a:p>
        </p:txBody>
      </p:sp>
      <p:sp>
        <p:nvSpPr>
          <p:cNvPr id="301062" name="Text Box 6"/>
          <p:cNvSpPr txBox="1">
            <a:spLocks noChangeArrowheads="1"/>
          </p:cNvSpPr>
          <p:nvPr/>
        </p:nvSpPr>
        <p:spPr bwMode="auto">
          <a:xfrm>
            <a:off x="971550" y="4941888"/>
            <a:ext cx="54721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800">
                <a:solidFill>
                  <a:srgbClr val="800000"/>
                </a:solidFill>
              </a:rPr>
              <a:t>Возможность назначить индивидуальный набор прав доступа к тем или иным функциям или операциям программы (профили операторов).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971550" y="1196975"/>
            <a:ext cx="741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 b="1">
                <a:solidFill>
                  <a:srgbClr val="800000"/>
                </a:solidFill>
              </a:rPr>
              <a:t> </a:t>
            </a:r>
            <a:r>
              <a:rPr lang="ru-RU" sz="2000">
                <a:solidFill>
                  <a:srgbClr val="800000"/>
                </a:solidFill>
              </a:rPr>
              <a:t>ОПЛАТА  ПЛАСТИКОВЫМИ  КАРТАМИ </a:t>
            </a:r>
          </a:p>
        </p:txBody>
      </p:sp>
      <p:sp>
        <p:nvSpPr>
          <p:cNvPr id="303107" name="Text Box 3"/>
          <p:cNvSpPr txBox="1">
            <a:spLocks noChangeArrowheads="1"/>
          </p:cNvSpPr>
          <p:nvPr/>
        </p:nvSpPr>
        <p:spPr bwMode="auto">
          <a:xfrm>
            <a:off x="4464050" y="1916113"/>
            <a:ext cx="467995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800">
                <a:solidFill>
                  <a:srgbClr val="800000"/>
                </a:solidFill>
              </a:rPr>
              <a:t>Решение </a:t>
            </a:r>
            <a:r>
              <a:rPr lang="ru-RU" sz="1800" b="1">
                <a:solidFill>
                  <a:srgbClr val="000099"/>
                </a:solidFill>
              </a:rPr>
              <a:t>«ШТРИХ-</a:t>
            </a:r>
            <a:r>
              <a:rPr lang="en-US" sz="1800" b="1">
                <a:solidFill>
                  <a:srgbClr val="000099"/>
                </a:solidFill>
              </a:rPr>
              <a:t>miniPOS PRO</a:t>
            </a:r>
            <a:r>
              <a:rPr lang="ru-RU" sz="1800" b="1">
                <a:solidFill>
                  <a:srgbClr val="000099"/>
                </a:solidFill>
              </a:rPr>
              <a:t>: 1С Розница  8</a:t>
            </a:r>
            <a:r>
              <a:rPr lang="ru-RU" sz="1800">
                <a:solidFill>
                  <a:srgbClr val="800000"/>
                </a:solidFill>
              </a:rPr>
              <a:t> </a:t>
            </a:r>
            <a:r>
              <a:rPr lang="en-US" sz="1800" b="1">
                <a:solidFill>
                  <a:srgbClr val="000099"/>
                </a:solidFill>
              </a:rPr>
              <a:t>OEM</a:t>
            </a:r>
            <a:r>
              <a:rPr lang="ru-RU" sz="1800" b="1">
                <a:solidFill>
                  <a:srgbClr val="000099"/>
                </a:solidFill>
              </a:rPr>
              <a:t>»</a:t>
            </a:r>
            <a:r>
              <a:rPr lang="ru-RU" sz="1800">
                <a:solidFill>
                  <a:srgbClr val="800000"/>
                </a:solidFill>
              </a:rPr>
              <a:t> позволяет привлечь экономически наиболее активный контингент потребителей – владельцев банковских карт, которые, как правило, совершают большее количество покупок и приобретают более дорогостоящие товары и услуги. </a:t>
            </a:r>
          </a:p>
        </p:txBody>
      </p:sp>
      <p:pic>
        <p:nvPicPr>
          <p:cNvPr id="303108" name="Picture 4" descr="clip_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844675"/>
            <a:ext cx="3529012" cy="237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3110" name="Text Box 6"/>
          <p:cNvSpPr txBox="1">
            <a:spLocks noChangeArrowheads="1"/>
          </p:cNvSpPr>
          <p:nvPr/>
        </p:nvSpPr>
        <p:spPr bwMode="auto">
          <a:xfrm>
            <a:off x="539750" y="4437063"/>
            <a:ext cx="59055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800">
                <a:solidFill>
                  <a:srgbClr val="800000"/>
                </a:solidFill>
              </a:rPr>
              <a:t>Для организации оплаты пластиковыми картами требуются устройства авторизации: клавиатура PIN-pad или терминал приёма карт. Это оборудование предоставляется банками в аренду при заключении договора, устанавливается и настраивается представителями сервисных служб банка. </a:t>
            </a:r>
          </a:p>
        </p:txBody>
      </p:sp>
      <p:pic>
        <p:nvPicPr>
          <p:cNvPr id="303116" name="Picture 12" descr="Logo xp tmbedd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628775"/>
            <a:ext cx="865187" cy="73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/>
              <a:t>Системы автоматизации розничной торговли</a:t>
            </a:r>
          </a:p>
        </p:txBody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/>
              <a:t>Системы для автоматизации торговой деятельности можно условно разделить на 3 класса:</a:t>
            </a:r>
          </a:p>
          <a:p>
            <a:pPr lvl="1"/>
            <a:r>
              <a:rPr lang="en-US" sz="1800" b="1"/>
              <a:t>Front-office</a:t>
            </a:r>
            <a:r>
              <a:rPr lang="ru-RU" sz="1800"/>
              <a:t> – системы автоматизации </a:t>
            </a:r>
            <a:br>
              <a:rPr lang="ru-RU" sz="1800"/>
            </a:br>
            <a:r>
              <a:rPr lang="ru-RU" sz="1800"/>
              <a:t>обслуживания клиентов;</a:t>
            </a:r>
          </a:p>
          <a:p>
            <a:pPr lvl="1"/>
            <a:r>
              <a:rPr lang="en-US" sz="1800" b="1"/>
              <a:t>Back-office</a:t>
            </a:r>
            <a:r>
              <a:rPr lang="ru-RU" sz="1800"/>
              <a:t> – системы автоматизированного </a:t>
            </a:r>
            <a:br>
              <a:rPr lang="ru-RU" sz="1800"/>
            </a:br>
            <a:r>
              <a:rPr lang="ru-RU" sz="1800"/>
              <a:t>управления торговым объектом;</a:t>
            </a:r>
          </a:p>
          <a:p>
            <a:pPr lvl="1"/>
            <a:r>
              <a:rPr lang="en-US" sz="1800" b="1"/>
              <a:t>Head-office</a:t>
            </a:r>
            <a:r>
              <a:rPr lang="ru-RU" sz="1800"/>
              <a:t> – системы автоматизированного </a:t>
            </a:r>
            <a:br>
              <a:rPr lang="ru-RU" sz="1800"/>
            </a:br>
            <a:r>
              <a:rPr lang="ru-RU" sz="1800"/>
              <a:t>управления торговой сетью;</a:t>
            </a:r>
          </a:p>
        </p:txBody>
      </p:sp>
      <p:pic>
        <p:nvPicPr>
          <p:cNvPr id="273412" name="Picture 4" descr="MPj04097060000[1]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005263"/>
            <a:ext cx="1897062" cy="285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3420" name="Picture 12" descr="MPj04304940000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205038"/>
            <a:ext cx="2700337" cy="270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3422" name="Picture 14" descr="MPj04004270000[1]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940175"/>
            <a:ext cx="2952750" cy="291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3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3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3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3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3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3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73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1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Text Box 2"/>
          <p:cNvSpPr txBox="1">
            <a:spLocks noChangeArrowheads="1"/>
          </p:cNvSpPr>
          <p:nvPr/>
        </p:nvSpPr>
        <p:spPr bwMode="auto">
          <a:xfrm>
            <a:off x="1331913" y="1196975"/>
            <a:ext cx="741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 b="1">
                <a:solidFill>
                  <a:srgbClr val="800000"/>
                </a:solidFill>
              </a:rPr>
              <a:t> ВАРИАНТЫ ИСПОЛНЕНИЯ  </a:t>
            </a:r>
          </a:p>
        </p:txBody>
      </p:sp>
      <p:pic>
        <p:nvPicPr>
          <p:cNvPr id="307203" name="Picture 3" descr="shtri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636838"/>
            <a:ext cx="2717800" cy="205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04" name="Picture 4" descr="lightp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933825"/>
            <a:ext cx="2166938" cy="205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05" name="Picture 5" descr="lightp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68413"/>
            <a:ext cx="2732087" cy="205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07" name="Text Box 7"/>
          <p:cNvSpPr txBox="1">
            <a:spLocks noChangeArrowheads="1"/>
          </p:cNvSpPr>
          <p:nvPr/>
        </p:nvSpPr>
        <p:spPr bwMode="auto">
          <a:xfrm>
            <a:off x="5435600" y="1700213"/>
            <a:ext cx="273685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800" u="sng">
                <a:solidFill>
                  <a:srgbClr val="800000"/>
                </a:solidFill>
              </a:rPr>
              <a:t>ЦВЕТА: </a:t>
            </a:r>
          </a:p>
          <a:p>
            <a:endParaRPr lang="ru-RU" sz="1800" u="sng">
              <a:solidFill>
                <a:srgbClr val="800000"/>
              </a:solidFill>
            </a:endParaRPr>
          </a:p>
          <a:p>
            <a:r>
              <a:rPr lang="ru-RU" sz="1800">
                <a:solidFill>
                  <a:srgbClr val="800000"/>
                </a:solidFill>
              </a:rPr>
              <a:t>ЧЕРНЫЙ</a:t>
            </a:r>
          </a:p>
          <a:p>
            <a:r>
              <a:rPr lang="ru-RU" sz="1800">
                <a:solidFill>
                  <a:srgbClr val="800000"/>
                </a:solidFill>
              </a:rPr>
              <a:t>СВЕТЛО-СЕРЫЙ</a:t>
            </a:r>
          </a:p>
          <a:p>
            <a:r>
              <a:rPr lang="ru-RU" sz="1800">
                <a:solidFill>
                  <a:srgbClr val="800000"/>
                </a:solidFill>
              </a:rPr>
              <a:t>БЕЖЕВЫЙ </a:t>
            </a:r>
          </a:p>
          <a:p>
            <a:endParaRPr lang="ru-RU" sz="1800" u="sng">
              <a:solidFill>
                <a:srgbClr val="800000"/>
              </a:solidFill>
            </a:endParaRPr>
          </a:p>
          <a:p>
            <a:r>
              <a:rPr lang="ru-RU" sz="1800" u="sng">
                <a:solidFill>
                  <a:srgbClr val="800000"/>
                </a:solidFill>
              </a:rPr>
              <a:t>ТИП ККМ: </a:t>
            </a:r>
          </a:p>
          <a:p>
            <a:endParaRPr lang="ru-RU" sz="1800" u="sng">
              <a:solidFill>
                <a:srgbClr val="800000"/>
              </a:solidFill>
            </a:endParaRPr>
          </a:p>
          <a:p>
            <a:pPr>
              <a:buFontTx/>
              <a:buChar char="•"/>
            </a:pPr>
            <a:r>
              <a:rPr lang="ru-RU" sz="1800">
                <a:solidFill>
                  <a:srgbClr val="800000"/>
                </a:solidFill>
              </a:rPr>
              <a:t>ШТРИХ-МИНИ-ФР-К</a:t>
            </a:r>
          </a:p>
          <a:p>
            <a:pPr>
              <a:buFontTx/>
              <a:buChar char="•"/>
            </a:pPr>
            <a:r>
              <a:rPr lang="ru-RU" sz="1800">
                <a:solidFill>
                  <a:srgbClr val="800000"/>
                </a:solidFill>
              </a:rPr>
              <a:t>ШТРИХ-М-ФР-К</a:t>
            </a:r>
          </a:p>
          <a:p>
            <a:pPr>
              <a:buFontTx/>
              <a:buChar char="•"/>
            </a:pPr>
            <a:r>
              <a:rPr lang="ru-RU" sz="1800">
                <a:solidFill>
                  <a:srgbClr val="800000"/>
                </a:solidFill>
              </a:rPr>
              <a:t>БЕЗ ККМ </a:t>
            </a:r>
          </a:p>
          <a:p>
            <a:pPr>
              <a:buFontTx/>
              <a:buChar char="•"/>
            </a:pPr>
            <a:endParaRPr lang="ru-RU" sz="1800">
              <a:solidFill>
                <a:srgbClr val="800000"/>
              </a:solidFill>
            </a:endParaRPr>
          </a:p>
        </p:txBody>
      </p:sp>
      <p:pic>
        <p:nvPicPr>
          <p:cNvPr id="307208" name="Picture 8" descr="KVADRA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483350"/>
            <a:ext cx="27622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10" name="Picture 10" descr="arr_orange_tiff cop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438" y="6446838"/>
            <a:ext cx="431800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11" name="Text Box 11"/>
          <p:cNvSpPr txBox="1">
            <a:spLocks noChangeArrowheads="1"/>
          </p:cNvSpPr>
          <p:nvPr/>
        </p:nvSpPr>
        <p:spPr bwMode="auto">
          <a:xfrm>
            <a:off x="900113" y="6453188"/>
            <a:ext cx="1800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C5C5C5"/>
                </a:solidFill>
                <a:latin typeface="Arial Black" pitchFamily="34" charset="0"/>
              </a:rPr>
              <a:t>POS </a:t>
            </a:r>
            <a:r>
              <a:rPr lang="ru-RU" sz="1400">
                <a:solidFill>
                  <a:srgbClr val="C5C5C5"/>
                </a:solidFill>
                <a:latin typeface="Arial Black" pitchFamily="34" charset="0"/>
              </a:rPr>
              <a:t>Системы</a:t>
            </a:r>
            <a:endParaRPr lang="ru-RU" sz="1800">
              <a:solidFill>
                <a:srgbClr val="C5C5C5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30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250" name="Picture 2" descr="lightp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492375"/>
            <a:ext cx="3240088" cy="243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51" name="Picture 3" descr="sred_magaz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7425"/>
            <a:ext cx="1512888" cy="151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52" name="Picture 4" descr="min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96975"/>
            <a:ext cx="1439863" cy="143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53" name="Picture 5" descr="pavi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860800"/>
            <a:ext cx="1441450" cy="144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54" name="Picture 6" descr="fast_foo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1584325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255" name="Text Box 7"/>
          <p:cNvSpPr txBox="1">
            <a:spLocks noChangeArrowheads="1"/>
          </p:cNvSpPr>
          <p:nvPr/>
        </p:nvSpPr>
        <p:spPr bwMode="auto">
          <a:xfrm>
            <a:off x="1908175" y="4941888"/>
            <a:ext cx="23050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>
                <a:solidFill>
                  <a:srgbClr val="800000"/>
                </a:solidFill>
              </a:rPr>
              <a:t>МАЛЫЕ И СРЕДНИЕ </a:t>
            </a:r>
            <a:endParaRPr lang="en-US" sz="1800">
              <a:solidFill>
                <a:srgbClr val="800000"/>
              </a:solidFill>
            </a:endParaRPr>
          </a:p>
          <a:p>
            <a:pPr algn="ctr"/>
            <a:r>
              <a:rPr lang="ru-RU" sz="1800">
                <a:solidFill>
                  <a:srgbClr val="800000"/>
                </a:solidFill>
              </a:rPr>
              <a:t>МАГАЗИНЫ</a:t>
            </a:r>
          </a:p>
        </p:txBody>
      </p:sp>
      <p:sp>
        <p:nvSpPr>
          <p:cNvPr id="309256" name="Text Box 8"/>
          <p:cNvSpPr txBox="1">
            <a:spLocks noChangeArrowheads="1"/>
          </p:cNvSpPr>
          <p:nvPr/>
        </p:nvSpPr>
        <p:spPr bwMode="auto">
          <a:xfrm>
            <a:off x="2555875" y="1844675"/>
            <a:ext cx="2555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>
                <a:solidFill>
                  <a:srgbClr val="800000"/>
                </a:solidFill>
              </a:rPr>
              <a:t>ТОРГОВЫЕ </a:t>
            </a:r>
          </a:p>
          <a:p>
            <a:pPr algn="ctr"/>
            <a:r>
              <a:rPr lang="ru-RU" sz="1800">
                <a:solidFill>
                  <a:srgbClr val="800000"/>
                </a:solidFill>
              </a:rPr>
              <a:t>ПАВИЛЬОНЫ</a:t>
            </a:r>
          </a:p>
        </p:txBody>
      </p:sp>
      <p:sp>
        <p:nvSpPr>
          <p:cNvPr id="309257" name="Text Box 9"/>
          <p:cNvSpPr txBox="1">
            <a:spLocks noChangeArrowheads="1"/>
          </p:cNvSpPr>
          <p:nvPr/>
        </p:nvSpPr>
        <p:spPr bwMode="auto">
          <a:xfrm>
            <a:off x="1692275" y="1341438"/>
            <a:ext cx="26654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/>
              <a:t>МИНИМАРКЕТЫ</a:t>
            </a:r>
          </a:p>
        </p:txBody>
      </p:sp>
      <p:sp>
        <p:nvSpPr>
          <p:cNvPr id="309258" name="Text Box 10"/>
          <p:cNvSpPr txBox="1">
            <a:spLocks noChangeArrowheads="1"/>
          </p:cNvSpPr>
          <p:nvPr/>
        </p:nvSpPr>
        <p:spPr bwMode="auto">
          <a:xfrm>
            <a:off x="0" y="3068638"/>
            <a:ext cx="22320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>
                <a:solidFill>
                  <a:srgbClr val="800000"/>
                </a:solidFill>
              </a:rPr>
              <a:t>СЕТИ </a:t>
            </a:r>
          </a:p>
          <a:p>
            <a:pPr algn="ctr"/>
            <a:r>
              <a:rPr lang="ru-RU" sz="1800">
                <a:solidFill>
                  <a:srgbClr val="800000"/>
                </a:solidFill>
              </a:rPr>
              <a:t>ФАСТ-ФУД</a:t>
            </a:r>
          </a:p>
          <a:p>
            <a:pPr algn="ctr"/>
            <a:r>
              <a:rPr lang="ru-RU" sz="1800">
                <a:solidFill>
                  <a:srgbClr val="800000"/>
                </a:solidFill>
              </a:rPr>
              <a:t>ПЕЧАТНАЯ </a:t>
            </a:r>
          </a:p>
          <a:p>
            <a:pPr algn="ctr"/>
            <a:r>
              <a:rPr lang="ru-RU" sz="1800">
                <a:solidFill>
                  <a:srgbClr val="800000"/>
                </a:solidFill>
              </a:rPr>
              <a:t>ПРОДУКЦИЯ</a:t>
            </a:r>
          </a:p>
        </p:txBody>
      </p:sp>
      <p:sp>
        <p:nvSpPr>
          <p:cNvPr id="309260" name="Text Box 12"/>
          <p:cNvSpPr txBox="1">
            <a:spLocks noChangeArrowheads="1"/>
          </p:cNvSpPr>
          <p:nvPr/>
        </p:nvSpPr>
        <p:spPr bwMode="auto">
          <a:xfrm>
            <a:off x="3924300" y="5661025"/>
            <a:ext cx="2339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>
                <a:solidFill>
                  <a:srgbClr val="800000"/>
                </a:solidFill>
              </a:rPr>
              <a:t>АПТЕКИ</a:t>
            </a:r>
          </a:p>
        </p:txBody>
      </p:sp>
      <p:sp>
        <p:nvSpPr>
          <p:cNvPr id="309261" name="Text Box 13"/>
          <p:cNvSpPr txBox="1">
            <a:spLocks noChangeArrowheads="1"/>
          </p:cNvSpPr>
          <p:nvPr/>
        </p:nvSpPr>
        <p:spPr bwMode="auto">
          <a:xfrm>
            <a:off x="5219700" y="3141663"/>
            <a:ext cx="23399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800">
                <a:solidFill>
                  <a:srgbClr val="800000"/>
                </a:solidFill>
              </a:rPr>
              <a:t>БУТИКИ</a:t>
            </a:r>
          </a:p>
        </p:txBody>
      </p:sp>
      <p:pic>
        <p:nvPicPr>
          <p:cNvPr id="309262" name="Picture 14" descr="KVADRA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483350"/>
            <a:ext cx="27622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9265" name="Text Box 17"/>
          <p:cNvSpPr txBox="1">
            <a:spLocks noChangeArrowheads="1"/>
          </p:cNvSpPr>
          <p:nvPr/>
        </p:nvSpPr>
        <p:spPr bwMode="auto">
          <a:xfrm>
            <a:off x="900113" y="6453188"/>
            <a:ext cx="1800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C5C5C5"/>
                </a:solidFill>
                <a:latin typeface="Arial Black" pitchFamily="34" charset="0"/>
              </a:rPr>
              <a:t>POS </a:t>
            </a:r>
            <a:r>
              <a:rPr lang="ru-RU" sz="1400">
                <a:solidFill>
                  <a:srgbClr val="C5C5C5"/>
                </a:solidFill>
                <a:latin typeface="Arial Black" pitchFamily="34" charset="0"/>
              </a:rPr>
              <a:t>Системы</a:t>
            </a:r>
            <a:endParaRPr lang="ru-RU" sz="1800">
              <a:solidFill>
                <a:srgbClr val="C5C5C5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Преимущества</a:t>
            </a:r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Приобретение готового</a:t>
            </a:r>
            <a:br>
              <a:rPr lang="ru-RU" sz="2800"/>
            </a:br>
            <a:r>
              <a:rPr lang="ru-RU" sz="2800"/>
              <a:t>комплекса позволит:</a:t>
            </a:r>
          </a:p>
          <a:p>
            <a:pPr lvl="1">
              <a:lnSpc>
                <a:spcPct val="90000"/>
              </a:lnSpc>
            </a:pPr>
            <a:r>
              <a:rPr lang="ru-RU" sz="2400"/>
              <a:t>Сократить затраты на</a:t>
            </a:r>
            <a:br>
              <a:rPr lang="ru-RU" sz="2400"/>
            </a:br>
            <a:r>
              <a:rPr lang="ru-RU" sz="2400"/>
              <a:t>этапе пуско-наладки</a:t>
            </a:r>
            <a:br>
              <a:rPr lang="ru-RU" sz="2400"/>
            </a:br>
            <a:r>
              <a:rPr lang="ru-RU" sz="2400"/>
              <a:t>системы</a:t>
            </a:r>
          </a:p>
          <a:p>
            <a:pPr lvl="1">
              <a:lnSpc>
                <a:spcPct val="90000"/>
              </a:lnSpc>
            </a:pPr>
            <a:r>
              <a:rPr lang="ru-RU" sz="2400"/>
              <a:t>Сократить общую</a:t>
            </a:r>
            <a:br>
              <a:rPr lang="ru-RU" sz="2400"/>
            </a:br>
            <a:r>
              <a:rPr lang="ru-RU" sz="2400"/>
              <a:t>длительность проекта</a:t>
            </a:r>
          </a:p>
          <a:p>
            <a:pPr lvl="1">
              <a:lnSpc>
                <a:spcPct val="90000"/>
              </a:lnSpc>
            </a:pPr>
            <a:r>
              <a:rPr lang="ru-RU" sz="2400"/>
              <a:t>Избежать проблем</a:t>
            </a:r>
            <a:br>
              <a:rPr lang="ru-RU" sz="2400"/>
            </a:br>
            <a:r>
              <a:rPr lang="ru-RU" sz="2400"/>
              <a:t>совместимости программного и аппаратного обеспечения</a:t>
            </a:r>
          </a:p>
          <a:p>
            <a:pPr lvl="1">
              <a:lnSpc>
                <a:spcPct val="90000"/>
              </a:lnSpc>
            </a:pPr>
            <a:r>
              <a:rPr lang="ru-RU" sz="2400"/>
              <a:t>Получить систему «под ключ» от</a:t>
            </a:r>
            <a:r>
              <a:rPr lang="en-US" sz="2400"/>
              <a:t/>
            </a:r>
            <a:br>
              <a:rPr lang="en-US" sz="2400"/>
            </a:br>
            <a:r>
              <a:rPr lang="ru-RU" sz="2400"/>
              <a:t>одного</a:t>
            </a:r>
            <a:r>
              <a:rPr lang="en-US" sz="2400"/>
              <a:t> </a:t>
            </a:r>
            <a:r>
              <a:rPr lang="ru-RU" sz="2400"/>
              <a:t>поставщика</a:t>
            </a:r>
          </a:p>
          <a:p>
            <a:pPr lvl="1">
              <a:lnSpc>
                <a:spcPct val="90000"/>
              </a:lnSpc>
            </a:pPr>
            <a:endParaRPr lang="ru-RU" sz="2400"/>
          </a:p>
        </p:txBody>
      </p:sp>
      <p:pic>
        <p:nvPicPr>
          <p:cNvPr id="284681" name="Picture 9" descr="MPj0316812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268413"/>
            <a:ext cx="416242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/>
              <a:t>Спасибо за внимание</a:t>
            </a:r>
          </a:p>
        </p:txBody>
      </p:sp>
      <p:sp>
        <p:nvSpPr>
          <p:cNvPr id="283652" name="Text Box 4"/>
          <p:cNvSpPr txBox="1">
            <a:spLocks noChangeArrowheads="1"/>
          </p:cNvSpPr>
          <p:nvPr/>
        </p:nvSpPr>
        <p:spPr bwMode="auto">
          <a:xfrm>
            <a:off x="1547813" y="1628775"/>
            <a:ext cx="6624637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800000"/>
                </a:solidFill>
              </a:rPr>
              <a:t>СПАСИБО ЗА ВНИМАНИЕ</a:t>
            </a:r>
          </a:p>
          <a:p>
            <a:pPr algn="ctr">
              <a:spcBef>
                <a:spcPct val="50000"/>
              </a:spcBef>
            </a:pPr>
            <a:endParaRPr lang="ru-RU" sz="4000" b="1">
              <a:solidFill>
                <a:srgbClr val="800000"/>
              </a:solidFill>
            </a:endParaRPr>
          </a:p>
        </p:txBody>
      </p:sp>
      <p:sp>
        <p:nvSpPr>
          <p:cNvPr id="283653" name="Text Box 5"/>
          <p:cNvSpPr txBox="1">
            <a:spLocks noChangeArrowheads="1"/>
          </p:cNvSpPr>
          <p:nvPr/>
        </p:nvSpPr>
        <p:spPr bwMode="auto">
          <a:xfrm>
            <a:off x="3708400" y="2997200"/>
            <a:ext cx="5113338" cy="160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800"/>
              <a:t>Вербицкий Артем Евгеньевич</a:t>
            </a:r>
          </a:p>
          <a:p>
            <a:pPr algn="r">
              <a:spcBef>
                <a:spcPct val="50000"/>
              </a:spcBef>
            </a:pPr>
            <a:r>
              <a:rPr lang="ru-RU" sz="1800"/>
              <a:t>Руководитель направления </a:t>
            </a:r>
            <a:r>
              <a:rPr lang="en-US" sz="1800"/>
              <a:t>POS-</a:t>
            </a:r>
            <a:r>
              <a:rPr lang="ru-RU" sz="1800"/>
              <a:t>системы</a:t>
            </a:r>
          </a:p>
          <a:p>
            <a:pPr algn="r">
              <a:spcBef>
                <a:spcPct val="50000"/>
              </a:spcBef>
            </a:pPr>
            <a:r>
              <a:rPr lang="ru-RU" sz="1800"/>
              <a:t>Компания ШТРИХ-М</a:t>
            </a:r>
            <a:endParaRPr lang="en-US" sz="1800"/>
          </a:p>
          <a:p>
            <a:pPr algn="r">
              <a:spcBef>
                <a:spcPct val="50000"/>
              </a:spcBef>
            </a:pPr>
            <a:r>
              <a:rPr lang="en-US" sz="1800" u="sng"/>
              <a:t>pos@shtrih-m.ru</a:t>
            </a:r>
            <a:endParaRPr lang="ru-RU" sz="1800" u="sn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Front-end</a:t>
            </a:r>
            <a:endParaRPr lang="ru-RU" sz="3200"/>
          </a:p>
        </p:txBody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8642350" cy="4824413"/>
          </a:xfrm>
        </p:spPr>
        <p:txBody>
          <a:bodyPr/>
          <a:lstStyle/>
          <a:p>
            <a:r>
              <a:rPr lang="ru-RU" sz="2000"/>
              <a:t>Такое разделение систем</a:t>
            </a:r>
            <a:br>
              <a:rPr lang="ru-RU" sz="2000"/>
            </a:br>
            <a:r>
              <a:rPr lang="ru-RU" sz="2000"/>
              <a:t>автоматизации обусловлено в</a:t>
            </a:r>
            <a:br>
              <a:rPr lang="ru-RU" sz="2000"/>
            </a:br>
            <a:r>
              <a:rPr lang="ru-RU" sz="2000"/>
              <a:t>основном задачами распределения</a:t>
            </a:r>
            <a:br>
              <a:rPr lang="ru-RU" sz="2000"/>
            </a:br>
            <a:r>
              <a:rPr lang="ru-RU" sz="2000"/>
              <a:t>нагрузки, требованиями по</a:t>
            </a:r>
            <a:br>
              <a:rPr lang="ru-RU" sz="2000"/>
            </a:br>
            <a:r>
              <a:rPr lang="ru-RU" sz="2000"/>
              <a:t>отказоустойчивости и</a:t>
            </a:r>
            <a:br>
              <a:rPr lang="ru-RU" sz="2000"/>
            </a:br>
            <a:r>
              <a:rPr lang="ru-RU" sz="2000"/>
              <a:t>территориальной</a:t>
            </a:r>
            <a:br>
              <a:rPr lang="ru-RU" sz="2000"/>
            </a:br>
            <a:r>
              <a:rPr lang="ru-RU" sz="2000"/>
              <a:t>распределенностью торговой сети</a:t>
            </a:r>
          </a:p>
          <a:p>
            <a:r>
              <a:rPr lang="ru-RU" sz="2000"/>
              <a:t>Для магазина небольшого формата такие проблемы не критичны: объем информации и ИТ-инфраструктура не велики</a:t>
            </a:r>
          </a:p>
          <a:p>
            <a:r>
              <a:rPr lang="en-US" sz="2000" b="1"/>
              <a:t>Front-end</a:t>
            </a:r>
            <a:r>
              <a:rPr lang="en-US" sz="2000"/>
              <a:t> – </a:t>
            </a:r>
            <a:r>
              <a:rPr lang="ru-RU" sz="2000"/>
              <a:t>класс систем для автоматизации обслуживания клиентов и основных</a:t>
            </a:r>
            <a:br>
              <a:rPr lang="ru-RU" sz="2000"/>
            </a:br>
            <a:r>
              <a:rPr lang="ru-RU" sz="2000"/>
              <a:t>функций управления розничным магазином</a:t>
            </a:r>
            <a:br>
              <a:rPr lang="ru-RU" sz="2000"/>
            </a:br>
            <a:r>
              <a:rPr lang="ru-RU" sz="2000"/>
              <a:t>небольшого формата</a:t>
            </a:r>
          </a:p>
        </p:txBody>
      </p:sp>
      <p:pic>
        <p:nvPicPr>
          <p:cNvPr id="274442" name="Picture 10" descr="MPj04251850000[1]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196975"/>
            <a:ext cx="3348037" cy="224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1</a:t>
            </a:r>
            <a:r>
              <a:rPr lang="ru-RU" sz="3200"/>
              <a:t>С:Розница 8</a:t>
            </a:r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>
                <a:solidFill>
                  <a:srgbClr val="000099"/>
                </a:solidFill>
              </a:rPr>
              <a:t>1С:Розница 8</a:t>
            </a:r>
            <a:r>
              <a:rPr lang="ru-RU" sz="2400"/>
              <a:t> – решение </a:t>
            </a:r>
            <a:r>
              <a:rPr lang="en-US" sz="2400" b="1"/>
              <a:t>front-end</a:t>
            </a:r>
            <a:r>
              <a:rPr lang="en-US" sz="2400"/>
              <a:t> </a:t>
            </a:r>
            <a:r>
              <a:rPr lang="ru-RU" sz="2400"/>
              <a:t>класса фирмы «1С»</a:t>
            </a:r>
          </a:p>
          <a:p>
            <a:pPr>
              <a:lnSpc>
                <a:spcPct val="90000"/>
              </a:lnSpc>
            </a:pPr>
            <a:r>
              <a:rPr lang="ru-RU" sz="2000"/>
              <a:t>Позволяет</a:t>
            </a:r>
            <a:r>
              <a:rPr lang="ru-RU" sz="2400"/>
              <a:t> </a:t>
            </a:r>
            <a:r>
              <a:rPr lang="ru-RU" sz="2000"/>
              <a:t>автоматизировать</a:t>
            </a:r>
            <a:r>
              <a:rPr lang="ru-RU" sz="2400"/>
              <a:t>:</a:t>
            </a:r>
          </a:p>
          <a:p>
            <a:pPr lvl="1">
              <a:lnSpc>
                <a:spcPct val="90000"/>
              </a:lnSpc>
            </a:pPr>
            <a:r>
              <a:rPr lang="ru-RU" sz="2000"/>
              <a:t>Рабочее место кассира</a:t>
            </a:r>
          </a:p>
          <a:p>
            <a:pPr lvl="1">
              <a:lnSpc>
                <a:spcPct val="90000"/>
              </a:lnSpc>
            </a:pPr>
            <a:r>
              <a:rPr lang="ru-RU" sz="2000"/>
              <a:t>Кассовые операции</a:t>
            </a:r>
          </a:p>
          <a:p>
            <a:pPr lvl="1">
              <a:lnSpc>
                <a:spcPct val="90000"/>
              </a:lnSpc>
            </a:pPr>
            <a:r>
              <a:rPr lang="ru-RU" sz="2000"/>
              <a:t>Приход товара от</a:t>
            </a:r>
            <a:br>
              <a:rPr lang="ru-RU" sz="2000"/>
            </a:br>
            <a:r>
              <a:rPr lang="ru-RU" sz="2000"/>
              <a:t>поставщика</a:t>
            </a:r>
          </a:p>
          <a:p>
            <a:pPr lvl="1">
              <a:lnSpc>
                <a:spcPct val="90000"/>
              </a:lnSpc>
            </a:pPr>
            <a:r>
              <a:rPr lang="ru-RU" sz="2000"/>
              <a:t>Перемещения между</a:t>
            </a:r>
            <a:br>
              <a:rPr lang="ru-RU" sz="2000"/>
            </a:br>
            <a:r>
              <a:rPr lang="ru-RU" sz="2000"/>
              <a:t>складами и магазинами</a:t>
            </a:r>
          </a:p>
          <a:p>
            <a:pPr lvl="1">
              <a:lnSpc>
                <a:spcPct val="90000"/>
              </a:lnSpc>
            </a:pPr>
            <a:r>
              <a:rPr lang="ru-RU" sz="2000"/>
              <a:t>Возвраты товаров</a:t>
            </a:r>
          </a:p>
          <a:p>
            <a:pPr lvl="1">
              <a:lnSpc>
                <a:spcPct val="90000"/>
              </a:lnSpc>
            </a:pPr>
            <a:r>
              <a:rPr lang="ru-RU" sz="2000"/>
              <a:t>Инвентаризацию</a:t>
            </a:r>
          </a:p>
          <a:p>
            <a:pPr lvl="1">
              <a:lnSpc>
                <a:spcPct val="90000"/>
              </a:lnSpc>
            </a:pPr>
            <a:r>
              <a:rPr lang="ru-RU" sz="2000"/>
              <a:t>Систему лояльности покупателей</a:t>
            </a:r>
          </a:p>
          <a:p>
            <a:pPr>
              <a:lnSpc>
                <a:spcPct val="90000"/>
              </a:lnSpc>
            </a:pPr>
            <a:r>
              <a:rPr lang="ru-RU" sz="2400"/>
              <a:t>Поддерживает популярные модели</a:t>
            </a:r>
            <a:br>
              <a:rPr lang="ru-RU" sz="2400"/>
            </a:br>
            <a:r>
              <a:rPr lang="ru-RU" sz="2400"/>
              <a:t>торгового оборудования</a:t>
            </a:r>
          </a:p>
          <a:p>
            <a:pPr lvl="1">
              <a:lnSpc>
                <a:spcPct val="90000"/>
              </a:lnSpc>
            </a:pPr>
            <a:endParaRPr lang="ru-RU" sz="2000"/>
          </a:p>
          <a:p>
            <a:pPr lvl="1">
              <a:lnSpc>
                <a:spcPct val="90000"/>
              </a:lnSpc>
            </a:pPr>
            <a:endParaRPr lang="ru-RU" sz="2000"/>
          </a:p>
          <a:p>
            <a:pPr lvl="1">
              <a:lnSpc>
                <a:spcPct val="90000"/>
              </a:lnSpc>
            </a:pPr>
            <a:endParaRPr lang="ru-RU" sz="2000"/>
          </a:p>
          <a:p>
            <a:pPr lvl="1">
              <a:lnSpc>
                <a:spcPct val="90000"/>
              </a:lnSpc>
              <a:buFontTx/>
              <a:buNone/>
            </a:pPr>
            <a:endParaRPr lang="ru-RU" sz="2000"/>
          </a:p>
        </p:txBody>
      </p:sp>
      <p:pic>
        <p:nvPicPr>
          <p:cNvPr id="275461" name="Picture 5" descr="roz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44675"/>
            <a:ext cx="433387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/>
              <a:t>Внедрения</a:t>
            </a:r>
          </a:p>
        </p:txBody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/>
              <a:t>По статистике много внедрений </a:t>
            </a:r>
            <a:br>
              <a:rPr lang="ru-RU" sz="2400"/>
            </a:br>
            <a:r>
              <a:rPr lang="ru-RU" sz="2400">
                <a:solidFill>
                  <a:srgbClr val="000099"/>
                </a:solidFill>
              </a:rPr>
              <a:t>«1С:Розницы 8»</a:t>
            </a:r>
            <a:r>
              <a:rPr lang="ru-RU" sz="2400"/>
              <a:t> производится на объекты</a:t>
            </a:r>
            <a:br>
              <a:rPr lang="ru-RU" sz="2400"/>
            </a:br>
            <a:r>
              <a:rPr lang="ru-RU" sz="2400"/>
              <a:t>с одним рабочим местом и применением</a:t>
            </a:r>
            <a:br>
              <a:rPr lang="ru-RU" sz="2400"/>
            </a:br>
            <a:r>
              <a:rPr lang="ru-RU" sz="2400"/>
              <a:t>торгового оборудования</a:t>
            </a:r>
          </a:p>
          <a:p>
            <a:r>
              <a:rPr lang="ru-RU" sz="2400"/>
              <a:t>Как правило оборудуется рабочее место</a:t>
            </a:r>
            <a:br>
              <a:rPr lang="ru-RU" sz="2400"/>
            </a:br>
            <a:r>
              <a:rPr lang="ru-RU" sz="2400"/>
              <a:t>кассира, которое используется</a:t>
            </a:r>
            <a:br>
              <a:rPr lang="ru-RU" sz="2400"/>
            </a:br>
            <a:r>
              <a:rPr lang="ru-RU" sz="2400"/>
              <a:t>«по назначению» большую часть</a:t>
            </a:r>
            <a:br>
              <a:rPr lang="ru-RU" sz="2400"/>
            </a:br>
            <a:r>
              <a:rPr lang="ru-RU" sz="2400"/>
              <a:t>рабочего времени</a:t>
            </a:r>
          </a:p>
          <a:p>
            <a:r>
              <a:rPr lang="ru-RU" sz="2400"/>
              <a:t>Характерные операции бэк-офиса</a:t>
            </a:r>
            <a:br>
              <a:rPr lang="ru-RU" sz="2400"/>
            </a:br>
            <a:r>
              <a:rPr lang="ru-RU" sz="2400"/>
              <a:t>выполняются в то время, когда в</a:t>
            </a:r>
            <a:br>
              <a:rPr lang="ru-RU" sz="2400"/>
            </a:br>
            <a:r>
              <a:rPr lang="ru-RU" sz="2400"/>
              <a:t>магазине нет покупателей, на том же</a:t>
            </a:r>
            <a:br>
              <a:rPr lang="ru-RU" sz="2400"/>
            </a:br>
            <a:r>
              <a:rPr lang="ru-RU" sz="2400"/>
              <a:t>рабочем месте</a:t>
            </a:r>
          </a:p>
        </p:txBody>
      </p:sp>
      <p:pic>
        <p:nvPicPr>
          <p:cNvPr id="27648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3" y="1125538"/>
            <a:ext cx="2160587" cy="374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/>
              <a:t>Элементы системы</a:t>
            </a:r>
          </a:p>
        </p:txBody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Для того, что бы предприятию внедрить такую систему по «минимуму» необходимо:</a:t>
            </a:r>
          </a:p>
          <a:p>
            <a:pPr lvl="1">
              <a:lnSpc>
                <a:spcPct val="90000"/>
              </a:lnSpc>
            </a:pPr>
            <a:r>
              <a:rPr lang="ru-RU" sz="2000"/>
              <a:t>Приобрести аппаратное</a:t>
            </a:r>
            <a:br>
              <a:rPr lang="ru-RU" sz="2000"/>
            </a:br>
            <a:r>
              <a:rPr lang="ru-RU" sz="2000"/>
              <a:t>обеспечение:</a:t>
            </a:r>
          </a:p>
          <a:p>
            <a:pPr lvl="2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ru-RU" sz="1800"/>
              <a:t>Системный блок</a:t>
            </a:r>
          </a:p>
          <a:p>
            <a:pPr lvl="2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ru-RU" sz="1800"/>
              <a:t>Монитор</a:t>
            </a:r>
          </a:p>
          <a:p>
            <a:pPr lvl="2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ru-RU" sz="1800"/>
              <a:t>Фискальный регистратор</a:t>
            </a:r>
          </a:p>
          <a:p>
            <a:pPr lvl="2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ru-RU" sz="1800"/>
              <a:t>Денежный ящик</a:t>
            </a:r>
          </a:p>
          <a:p>
            <a:pPr lvl="2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ru-RU" sz="1800"/>
              <a:t>Табло покупателя</a:t>
            </a:r>
          </a:p>
          <a:p>
            <a:pPr lvl="1">
              <a:lnSpc>
                <a:spcPct val="90000"/>
              </a:lnSpc>
            </a:pPr>
            <a:r>
              <a:rPr lang="ru-RU" sz="2000"/>
              <a:t>Приобрести программное</a:t>
            </a:r>
            <a:br>
              <a:rPr lang="ru-RU" sz="2000"/>
            </a:br>
            <a:r>
              <a:rPr lang="ru-RU" sz="2000"/>
              <a:t>обеспечение</a:t>
            </a:r>
          </a:p>
          <a:p>
            <a:pPr lvl="2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ru-RU" sz="1800"/>
              <a:t>И не забыть про </a:t>
            </a:r>
            <a:br>
              <a:rPr lang="ru-RU" sz="1800"/>
            </a:br>
            <a:r>
              <a:rPr lang="ru-RU" sz="1800"/>
              <a:t>совместимость!!!</a:t>
            </a:r>
          </a:p>
          <a:p>
            <a:pPr lvl="1">
              <a:lnSpc>
                <a:spcPct val="90000"/>
              </a:lnSpc>
            </a:pPr>
            <a:r>
              <a:rPr lang="ru-RU" sz="2000"/>
              <a:t>Заказать услуги по установке и</a:t>
            </a:r>
            <a:br>
              <a:rPr lang="ru-RU" sz="2000"/>
            </a:br>
            <a:r>
              <a:rPr lang="ru-RU" sz="2000"/>
              <a:t>настройке системы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ru-RU" sz="2000"/>
          </a:p>
          <a:p>
            <a:pPr lvl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279647" name="WordArt 95"/>
          <p:cNvSpPr>
            <a:spLocks noChangeArrowheads="1" noChangeShapeType="1" noTextEdit="1"/>
          </p:cNvSpPr>
          <p:nvPr/>
        </p:nvSpPr>
        <p:spPr bwMode="auto">
          <a:xfrm>
            <a:off x="4356100" y="5805488"/>
            <a:ext cx="19446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8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ИЛИ.....</a:t>
            </a:r>
          </a:p>
        </p:txBody>
      </p:sp>
      <p:pic>
        <p:nvPicPr>
          <p:cNvPr id="279648" name="Picture 96" descr="MPj04025380000[1]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205038"/>
            <a:ext cx="3902075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9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9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6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/>
              <a:t>Программно-аппаратный комплекс</a:t>
            </a:r>
          </a:p>
        </p:txBody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52513"/>
            <a:ext cx="8642350" cy="46799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Или приобрести готовый</a:t>
            </a:r>
            <a:br>
              <a:rPr lang="ru-RU" sz="2800"/>
            </a:br>
            <a:r>
              <a:rPr lang="ru-RU" sz="2800"/>
              <a:t>программно-аппаратный</a:t>
            </a:r>
            <a:br>
              <a:rPr lang="ru-RU" sz="2800"/>
            </a:br>
            <a:r>
              <a:rPr lang="ru-RU" sz="2800"/>
              <a:t>комплекс, состоящий из:</a:t>
            </a:r>
          </a:p>
          <a:p>
            <a:pPr lvl="1">
              <a:lnSpc>
                <a:spcPct val="90000"/>
              </a:lnSpc>
            </a:pPr>
            <a:r>
              <a:rPr lang="ru-RU" sz="2400"/>
              <a:t>Современной</a:t>
            </a:r>
            <a:br>
              <a:rPr lang="ru-RU" sz="2400"/>
            </a:br>
            <a:r>
              <a:rPr lang="ru-RU" sz="2400"/>
              <a:t>многофункциональной модели</a:t>
            </a:r>
            <a:br>
              <a:rPr lang="ru-RU" sz="2400"/>
            </a:br>
            <a:r>
              <a:rPr lang="en-US" sz="2400"/>
              <a:t>POS</a:t>
            </a:r>
            <a:r>
              <a:rPr lang="ru-RU" sz="2400"/>
              <a:t>-терминала</a:t>
            </a:r>
          </a:p>
          <a:p>
            <a:pPr lvl="1">
              <a:lnSpc>
                <a:spcPct val="90000"/>
              </a:lnSpc>
            </a:pPr>
            <a:r>
              <a:rPr lang="ru-RU" sz="2400"/>
              <a:t>Предварительно установленной</a:t>
            </a:r>
            <a:br>
              <a:rPr lang="ru-RU" sz="2400"/>
            </a:br>
            <a:r>
              <a:rPr lang="ru-RU" sz="2400"/>
              <a:t>и настроенной версии </a:t>
            </a:r>
            <a:r>
              <a:rPr lang="ru-RU" sz="2400">
                <a:solidFill>
                  <a:srgbClr val="000099"/>
                </a:solidFill>
              </a:rPr>
              <a:t>«1С:Розница 8 </a:t>
            </a:r>
            <a:r>
              <a:rPr lang="en-US" sz="2400">
                <a:solidFill>
                  <a:srgbClr val="000099"/>
                </a:solidFill>
              </a:rPr>
              <a:t>OEM</a:t>
            </a:r>
            <a:r>
              <a:rPr lang="ru-RU" sz="2400">
                <a:solidFill>
                  <a:srgbClr val="000099"/>
                </a:solidFill>
              </a:rPr>
              <a:t>»</a:t>
            </a:r>
          </a:p>
          <a:p>
            <a:pPr>
              <a:lnSpc>
                <a:spcPct val="90000"/>
              </a:lnSpc>
            </a:pPr>
            <a:r>
              <a:rPr lang="ru-RU" sz="2800"/>
              <a:t>Остается только распаковать комплект, установить его на рабочее место, ввести начальные данные – и система</a:t>
            </a:r>
            <a:br>
              <a:rPr lang="ru-RU" sz="2800"/>
            </a:br>
            <a:r>
              <a:rPr lang="ru-RU" sz="2800"/>
              <a:t>готова к эксплуатации!</a:t>
            </a:r>
          </a:p>
          <a:p>
            <a:pPr>
              <a:lnSpc>
                <a:spcPct val="90000"/>
              </a:lnSpc>
            </a:pPr>
            <a:endParaRPr lang="ru-RU" sz="2800"/>
          </a:p>
        </p:txBody>
      </p:sp>
      <p:pic>
        <p:nvPicPr>
          <p:cNvPr id="281607" name="Picture 7" descr="shtrih-minipos_pro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125538"/>
            <a:ext cx="3348037" cy="257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ChangeArrowheads="1"/>
          </p:cNvSpPr>
          <p:nvPr/>
        </p:nvSpPr>
        <p:spPr bwMode="auto">
          <a:xfrm>
            <a:off x="0" y="1125538"/>
            <a:ext cx="89376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800000"/>
                </a:solidFill>
              </a:rPr>
              <a:t>POS-</a:t>
            </a:r>
            <a:r>
              <a:rPr lang="ru-RU" sz="2400">
                <a:solidFill>
                  <a:srgbClr val="800000"/>
                </a:solidFill>
              </a:rPr>
              <a:t>система «ШТРИХ-</a:t>
            </a:r>
            <a:r>
              <a:rPr lang="en-US" sz="2400">
                <a:solidFill>
                  <a:srgbClr val="800000"/>
                </a:solidFill>
              </a:rPr>
              <a:t>miniPOS</a:t>
            </a:r>
            <a:r>
              <a:rPr lang="ru-RU" sz="2400">
                <a:solidFill>
                  <a:srgbClr val="800000"/>
                </a:solidFill>
              </a:rPr>
              <a:t> </a:t>
            </a:r>
            <a:r>
              <a:rPr lang="en-US" sz="2400">
                <a:solidFill>
                  <a:srgbClr val="800000"/>
                </a:solidFill>
              </a:rPr>
              <a:t>PRO</a:t>
            </a:r>
            <a:r>
              <a:rPr lang="ru-RU" sz="2400">
                <a:solidFill>
                  <a:srgbClr val="800000"/>
                </a:solidFill>
              </a:rPr>
              <a:t>»</a:t>
            </a:r>
            <a:r>
              <a:rPr lang="en-US" sz="2400">
                <a:solidFill>
                  <a:srgbClr val="800000"/>
                </a:solidFill>
              </a:rPr>
              <a:t> </a:t>
            </a:r>
            <a:endParaRPr lang="ru-RU" sz="2400">
              <a:solidFill>
                <a:srgbClr val="800000"/>
              </a:solidFill>
            </a:endParaRPr>
          </a:p>
          <a:p>
            <a:pPr algn="ctr"/>
            <a:r>
              <a:rPr lang="ru-RU" sz="2400">
                <a:solidFill>
                  <a:srgbClr val="800000"/>
                </a:solidFill>
              </a:rPr>
              <a:t>Контрольно-кассовая система на платформе </a:t>
            </a:r>
            <a:r>
              <a:rPr lang="en-US" sz="2400">
                <a:solidFill>
                  <a:srgbClr val="800000"/>
                </a:solidFill>
              </a:rPr>
              <a:t>Windows,  </a:t>
            </a:r>
          </a:p>
          <a:p>
            <a:pPr algn="ctr"/>
            <a:r>
              <a:rPr lang="ru-RU" sz="2400">
                <a:solidFill>
                  <a:srgbClr val="800000"/>
                </a:solidFill>
              </a:rPr>
              <a:t>от компании «ШТРИХ-М»</a:t>
            </a:r>
            <a:endParaRPr lang="en-US" sz="2400">
              <a:solidFill>
                <a:srgbClr val="800000"/>
              </a:solidFill>
            </a:endParaRPr>
          </a:p>
        </p:txBody>
      </p:sp>
      <p:sp>
        <p:nvSpPr>
          <p:cNvPr id="285700" name="Rectangle 4"/>
          <p:cNvSpPr>
            <a:spLocks noChangeArrowheads="1"/>
          </p:cNvSpPr>
          <p:nvPr/>
        </p:nvSpPr>
        <p:spPr bwMode="auto">
          <a:xfrm>
            <a:off x="0" y="2708275"/>
            <a:ext cx="5940425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>
                <a:solidFill>
                  <a:srgbClr val="800000"/>
                </a:solidFill>
              </a:rPr>
              <a:t>POS-</a:t>
            </a:r>
            <a:r>
              <a:rPr lang="ru-RU" sz="2400">
                <a:solidFill>
                  <a:srgbClr val="800000"/>
                </a:solidFill>
              </a:rPr>
              <a:t>система </a:t>
            </a:r>
            <a:r>
              <a:rPr lang="ru-RU" sz="2400">
                <a:solidFill>
                  <a:srgbClr val="000099"/>
                </a:solidFill>
              </a:rPr>
              <a:t>«ШТРИХ-</a:t>
            </a:r>
            <a:r>
              <a:rPr lang="en-US" sz="2400">
                <a:solidFill>
                  <a:srgbClr val="000099"/>
                </a:solidFill>
              </a:rPr>
              <a:t>miniPOS</a:t>
            </a:r>
            <a:r>
              <a:rPr lang="ru-RU" sz="2400">
                <a:solidFill>
                  <a:srgbClr val="000099"/>
                </a:solidFill>
              </a:rPr>
              <a:t> </a:t>
            </a:r>
            <a:r>
              <a:rPr lang="en-US" sz="2400">
                <a:solidFill>
                  <a:srgbClr val="000099"/>
                </a:solidFill>
              </a:rPr>
              <a:t>PRO</a:t>
            </a:r>
            <a:r>
              <a:rPr lang="ru-RU" sz="2400">
                <a:solidFill>
                  <a:srgbClr val="000099"/>
                </a:solidFill>
              </a:rPr>
              <a:t>»</a:t>
            </a:r>
            <a:r>
              <a:rPr lang="ru-RU" sz="2400">
                <a:solidFill>
                  <a:srgbClr val="800000"/>
                </a:solidFill>
              </a:rPr>
              <a:t> с предустановленным  программным продуктом </a:t>
            </a:r>
            <a:r>
              <a:rPr lang="ru-RU" sz="2400">
                <a:solidFill>
                  <a:srgbClr val="000099"/>
                </a:solidFill>
              </a:rPr>
              <a:t>«1С: Розница 8</a:t>
            </a:r>
            <a:r>
              <a:rPr lang="en-US" sz="2400">
                <a:solidFill>
                  <a:srgbClr val="000099"/>
                </a:solidFill>
              </a:rPr>
              <a:t> OEM</a:t>
            </a:r>
            <a:r>
              <a:rPr lang="ru-RU" sz="2400">
                <a:solidFill>
                  <a:srgbClr val="000099"/>
                </a:solidFill>
              </a:rPr>
              <a:t>»</a:t>
            </a:r>
            <a:r>
              <a:rPr lang="ru-RU" sz="2400">
                <a:solidFill>
                  <a:srgbClr val="800000"/>
                </a:solidFill>
              </a:rPr>
              <a:t> это «коробочное решение», позволяющее с минимальными затратами времени и денег автоматизировать практически любое торговое предприятие. </a:t>
            </a:r>
            <a:endParaRPr lang="en-US" sz="2400">
              <a:solidFill>
                <a:srgbClr val="800000"/>
              </a:solidFill>
            </a:endParaRPr>
          </a:p>
        </p:txBody>
      </p:sp>
      <p:pic>
        <p:nvPicPr>
          <p:cNvPr id="285701" name="Picture 5" descr="lightpo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205038"/>
            <a:ext cx="3090863" cy="232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5702" name="Picture 6" descr="Logo xp tmbedde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060575"/>
            <a:ext cx="865187" cy="73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Text Box 2"/>
          <p:cNvSpPr txBox="1">
            <a:spLocks noChangeArrowheads="1"/>
          </p:cNvSpPr>
          <p:nvPr/>
        </p:nvSpPr>
        <p:spPr bwMode="auto">
          <a:xfrm>
            <a:off x="0" y="1773238"/>
            <a:ext cx="6192838" cy="394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  <a:buFontTx/>
              <a:buChar char="•"/>
            </a:pPr>
            <a:r>
              <a:rPr lang="en-US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POS- </a:t>
            </a:r>
            <a:r>
              <a:rPr lang="ru-RU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компьютер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Фискальный регистратор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Монитор кассира</a:t>
            </a:r>
            <a:r>
              <a:rPr lang="en-US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сенсорный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Детектор валюты инфракрасный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Программируемая клавиатура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Устройство считывания магнитных карт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Дисплей покупателя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Электронный ключ доступа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Операционная система</a:t>
            </a:r>
            <a:r>
              <a:rPr lang="en-US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Windows Embbedded</a:t>
            </a:r>
            <a:endParaRPr lang="ru-RU" sz="18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1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1С:Розница 8</a:t>
            </a:r>
            <a:r>
              <a:rPr lang="ru-RU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решение </a:t>
            </a:r>
            <a:r>
              <a:rPr lang="en-US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front-end </a:t>
            </a:r>
            <a:r>
              <a:rPr lang="ru-RU" sz="1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класса фирмы «1С»</a:t>
            </a:r>
          </a:p>
          <a:p>
            <a:pPr>
              <a:lnSpc>
                <a:spcPct val="120000"/>
              </a:lnSpc>
              <a:buFontTx/>
              <a:buChar char="•"/>
            </a:pPr>
            <a:endParaRPr lang="ru-RU" sz="18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6723" name="Rectangle 3"/>
          <p:cNvSpPr>
            <a:spLocks noChangeArrowheads="1"/>
          </p:cNvSpPr>
          <p:nvPr/>
        </p:nvSpPr>
        <p:spPr bwMode="auto">
          <a:xfrm>
            <a:off x="0" y="1125538"/>
            <a:ext cx="784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99"/>
                </a:solidFill>
              </a:rPr>
              <a:t>«Штрих-</a:t>
            </a:r>
            <a:r>
              <a:rPr lang="en-US" sz="2400" b="1">
                <a:solidFill>
                  <a:srgbClr val="000099"/>
                </a:solidFill>
              </a:rPr>
              <a:t>miniPOS PRO</a:t>
            </a:r>
            <a:r>
              <a:rPr lang="ru-RU" sz="2400" b="1">
                <a:solidFill>
                  <a:srgbClr val="000099"/>
                </a:solidFill>
              </a:rPr>
              <a:t>»</a:t>
            </a:r>
            <a:r>
              <a:rPr lang="ru-RU" sz="2400">
                <a:solidFill>
                  <a:srgbClr val="800000"/>
                </a:solidFill>
              </a:rPr>
              <a:t> + </a:t>
            </a:r>
            <a:r>
              <a:rPr lang="ru-RU" sz="2400" b="1">
                <a:solidFill>
                  <a:srgbClr val="000099"/>
                </a:solidFill>
              </a:rPr>
              <a:t>«1С: Розница 8</a:t>
            </a:r>
            <a:r>
              <a:rPr lang="en-US" sz="2400" b="1">
                <a:solidFill>
                  <a:srgbClr val="000099"/>
                </a:solidFill>
              </a:rPr>
              <a:t> OEM</a:t>
            </a:r>
            <a:r>
              <a:rPr lang="ru-RU" sz="2400" b="1">
                <a:solidFill>
                  <a:srgbClr val="000099"/>
                </a:solidFill>
              </a:rPr>
              <a:t>»</a:t>
            </a:r>
            <a:r>
              <a:rPr lang="ru-RU" sz="2400">
                <a:solidFill>
                  <a:srgbClr val="800000"/>
                </a:solidFill>
              </a:rPr>
              <a:t> это:</a:t>
            </a:r>
            <a:endParaRPr lang="en-US" sz="2400">
              <a:solidFill>
                <a:srgbClr val="800000"/>
              </a:solidFill>
            </a:endParaRPr>
          </a:p>
        </p:txBody>
      </p:sp>
      <p:pic>
        <p:nvPicPr>
          <p:cNvPr id="286724" name="Picture 4" descr="shtri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989138"/>
            <a:ext cx="3708400" cy="280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25" name="Rectangle 5"/>
          <p:cNvSpPr>
            <a:spLocks noChangeArrowheads="1"/>
          </p:cNvSpPr>
          <p:nvPr/>
        </p:nvSpPr>
        <p:spPr bwMode="auto">
          <a:xfrm>
            <a:off x="0" y="5589588"/>
            <a:ext cx="6732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800000"/>
                </a:solidFill>
              </a:rPr>
              <a:t>- комплексное  решение автоматизации</a:t>
            </a:r>
            <a:r>
              <a:rPr lang="en-US" sz="2400">
                <a:solidFill>
                  <a:srgbClr val="800000"/>
                </a:solidFill>
              </a:rPr>
              <a:t>!</a:t>
            </a:r>
            <a:endParaRPr lang="en-US" sz="2800">
              <a:solidFill>
                <a:srgbClr val="800000"/>
              </a:solidFill>
              <a:latin typeface="Times New Roman" pitchFamily="18" charset="0"/>
            </a:endParaRPr>
          </a:p>
        </p:txBody>
      </p:sp>
      <p:pic>
        <p:nvPicPr>
          <p:cNvPr id="286731" name="Picture 11" descr="Logo xp tmbedd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117725"/>
            <a:ext cx="865187" cy="73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leconf">
  <a:themeElements>
    <a:clrScheme name="telecon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lecon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lecon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lecon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lecon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lecon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lecon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lecon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lecon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lecon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lecon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lecon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lecon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lecon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teleconf</Template>
  <TotalTime>526</TotalTime>
  <Words>771</Words>
  <Application>Microsoft Office PowerPoint</Application>
  <PresentationFormat>Экран (4:3)</PresentationFormat>
  <Paragraphs>183</Paragraphs>
  <Slides>23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Arial Black</vt:lpstr>
      <vt:lpstr>Wingdings</vt:lpstr>
      <vt:lpstr>Times New Roman</vt:lpstr>
      <vt:lpstr>teleconf</vt:lpstr>
      <vt:lpstr>«1С:Розница 8 OEM» – готовый магазин в коробке </vt:lpstr>
      <vt:lpstr>Системы автоматизации розничной торговли</vt:lpstr>
      <vt:lpstr>Front-end</vt:lpstr>
      <vt:lpstr>1С:Розница 8</vt:lpstr>
      <vt:lpstr>Внедрения</vt:lpstr>
      <vt:lpstr>Элементы системы</vt:lpstr>
      <vt:lpstr>Программно-аппаратный комплекс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Преимущества</vt:lpstr>
      <vt:lpstr>Спасибо за внимание</vt:lpstr>
    </vt:vector>
  </TitlesOfParts>
  <Company>1C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Валерия</cp:lastModifiedBy>
  <cp:revision>19</cp:revision>
  <dcterms:created xsi:type="dcterms:W3CDTF">2009-02-10T09:29:45Z</dcterms:created>
  <dcterms:modified xsi:type="dcterms:W3CDTF">2015-11-27T20:30:10Z</dcterms:modified>
</cp:coreProperties>
</file>