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84" r:id="rId2"/>
    <p:sldMasterId id="2147483696" r:id="rId3"/>
    <p:sldMasterId id="2147483708" r:id="rId4"/>
  </p:sldMasterIdLst>
  <p:sldIdLst>
    <p:sldId id="263" r:id="rId5"/>
    <p:sldId id="264" r:id="rId6"/>
    <p:sldId id="265" r:id="rId7"/>
    <p:sldId id="256" r:id="rId8"/>
    <p:sldId id="268" r:id="rId9"/>
    <p:sldId id="266" r:id="rId10"/>
    <p:sldId id="267" r:id="rId11"/>
    <p:sldId id="258" r:id="rId12"/>
    <p:sldId id="269" r:id="rId13"/>
    <p:sldId id="270" r:id="rId14"/>
    <p:sldId id="271" r:id="rId15"/>
    <p:sldId id="261" r:id="rId16"/>
    <p:sldId id="262" r:id="rId17"/>
    <p:sldId id="272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668" autoAdjust="0"/>
    <p:restoredTop sz="94660"/>
  </p:normalViewPr>
  <p:slideViewPr>
    <p:cSldViewPr>
      <p:cViewPr varScale="1">
        <p:scale>
          <a:sx n="57" d="100"/>
          <a:sy n="57" d="100"/>
        </p:scale>
        <p:origin x="-147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" Type="http://schemas.openxmlformats.org/officeDocument/2006/relationships/slideMaster" Target="slideMasters/slideMaster3.xml"/><Relationship Id="rId21" Type="http://schemas.openxmlformats.org/officeDocument/2006/relationships/theme" Target="theme/theme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A39CEA-8351-404F-B738-9EF81B0EB43A}" type="datetimeFigureOut">
              <a:rPr lang="ru-RU" smtClean="0"/>
              <a:t>16.09.2012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D55EE39-520E-4923-9028-DE9D24CEE6E5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A39CEA-8351-404F-B738-9EF81B0EB43A}" type="datetimeFigureOut">
              <a:rPr lang="ru-RU" smtClean="0"/>
              <a:t>16.09.2012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55EE39-520E-4923-9028-DE9D24CEE6E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A39CEA-8351-404F-B738-9EF81B0EB43A}" type="datetimeFigureOut">
              <a:rPr lang="ru-RU" smtClean="0"/>
              <a:t>16.09.2012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55EE39-520E-4923-9028-DE9D24CEE6E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A39CEA-8351-404F-B738-9EF81B0EB43A}" type="datetimeFigureOut">
              <a:rPr lang="ru-RU" smtClean="0"/>
              <a:t>16.09.2012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55EE39-520E-4923-9028-DE9D24CEE6E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A39CEA-8351-404F-B738-9EF81B0EB43A}" type="datetimeFigureOut">
              <a:rPr lang="ru-RU" smtClean="0"/>
              <a:t>16.09.2012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55EE39-520E-4923-9028-DE9D24CEE6E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A39CEA-8351-404F-B738-9EF81B0EB43A}" type="datetimeFigureOut">
              <a:rPr lang="ru-RU" smtClean="0"/>
              <a:t>16.09.2012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55EE39-520E-4923-9028-DE9D24CEE6E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A39CEA-8351-404F-B738-9EF81B0EB43A}" type="datetimeFigureOut">
              <a:rPr lang="ru-RU" smtClean="0"/>
              <a:t>16.09.2012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55EE39-520E-4923-9028-DE9D24CEE6E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A39CEA-8351-404F-B738-9EF81B0EB43A}" type="datetimeFigureOut">
              <a:rPr lang="ru-RU" smtClean="0"/>
              <a:t>16.09.2012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55EE39-520E-4923-9028-DE9D24CEE6E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A39CEA-8351-404F-B738-9EF81B0EB43A}" type="datetimeFigureOut">
              <a:rPr lang="ru-RU" smtClean="0"/>
              <a:t>16.09.2012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55EE39-520E-4923-9028-DE9D24CEE6E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A39CEA-8351-404F-B738-9EF81B0EB43A}" type="datetimeFigureOut">
              <a:rPr lang="ru-RU" smtClean="0"/>
              <a:t>16.09.2012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55EE39-520E-4923-9028-DE9D24CEE6E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A39CEA-8351-404F-B738-9EF81B0EB43A}" type="datetimeFigureOut">
              <a:rPr lang="ru-RU" smtClean="0"/>
              <a:t>16.09.2012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55EE39-520E-4923-9028-DE9D24CEE6E5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Объект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1FA39CEA-8351-404F-B738-9EF81B0EB43A}" type="datetimeFigureOut">
              <a:rPr lang="ru-RU" smtClean="0"/>
              <a:t>16.09.2012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1D55EE39-520E-4923-9028-DE9D24CEE6E5}" type="slidenum">
              <a:rPr lang="ru-RU" smtClean="0"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A39CEA-8351-404F-B738-9EF81B0EB43A}" type="datetimeFigureOut">
              <a:rPr lang="ru-RU" smtClean="0"/>
              <a:t>16.09.2012</a:t>
            </a:fld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D55EE39-520E-4923-9028-DE9D24CEE6E5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A39CEA-8351-404F-B738-9EF81B0EB43A}" type="datetimeFigureOut">
              <a:rPr lang="ru-RU" smtClean="0"/>
              <a:t>16.09.2012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55EE39-520E-4923-9028-DE9D24CEE6E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A39CEA-8351-404F-B738-9EF81B0EB43A}" type="datetimeFigureOut">
              <a:rPr lang="ru-RU" smtClean="0"/>
              <a:t>16.09.2012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55EE39-520E-4923-9028-DE9D24CEE6E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A39CEA-8351-404F-B738-9EF81B0EB43A}" type="datetimeFigureOut">
              <a:rPr lang="ru-RU" smtClean="0"/>
              <a:t>16.09.2012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55EE39-520E-4923-9028-DE9D24CEE6E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A39CEA-8351-404F-B738-9EF81B0EB43A}" type="datetimeFigureOut">
              <a:rPr lang="ru-RU" smtClean="0"/>
              <a:t>16.09.2012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55EE39-520E-4923-9028-DE9D24CEE6E5}" type="slidenum">
              <a:rPr lang="ru-RU" smtClean="0"/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A39CEA-8351-404F-B738-9EF81B0EB43A}" type="datetimeFigureOut">
              <a:rPr lang="ru-RU" smtClean="0"/>
              <a:t>16.09.2012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55EE39-520E-4923-9028-DE9D24CEE6E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A39CEA-8351-404F-B738-9EF81B0EB43A}" type="datetimeFigureOut">
              <a:rPr lang="ru-RU" smtClean="0"/>
              <a:t>16.09.2012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55EE39-520E-4923-9028-DE9D24CEE6E5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A39CEA-8351-404F-B738-9EF81B0EB43A}" type="datetimeFigureOut">
              <a:rPr lang="ru-RU" smtClean="0"/>
              <a:t>16.09.2012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55EE39-520E-4923-9028-DE9D24CEE6E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A39CEA-8351-404F-B738-9EF81B0EB43A}" type="datetimeFigureOut">
              <a:rPr lang="ru-RU" smtClean="0"/>
              <a:t>16.09.2012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55EE39-520E-4923-9028-DE9D24CEE6E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A39CEA-8351-404F-B738-9EF81B0EB43A}" type="datetimeFigureOut">
              <a:rPr lang="ru-RU" smtClean="0"/>
              <a:t>16.09.2012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55EE39-520E-4923-9028-DE9D24CEE6E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A39CEA-8351-404F-B738-9EF81B0EB43A}" type="datetimeFigureOut">
              <a:rPr lang="ru-RU" smtClean="0"/>
              <a:t>16.09.2012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55EE39-520E-4923-9028-DE9D24CEE6E5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A39CEA-8351-404F-B738-9EF81B0EB43A}" type="datetimeFigureOut">
              <a:rPr lang="ru-RU" smtClean="0"/>
              <a:t>16.09.2012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55EE39-520E-4923-9028-DE9D24CEE6E5}" type="slidenum">
              <a:rPr lang="ru-RU" smtClean="0"/>
              <a:t>‹#›</a:t>
            </a:fld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A39CEA-8351-404F-B738-9EF81B0EB43A}" type="datetimeFigureOut">
              <a:rPr lang="ru-RU" smtClean="0"/>
              <a:t>16.09.2012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55EE39-520E-4923-9028-DE9D24CEE6E5}" type="slidenum">
              <a:rPr lang="ru-RU" smtClean="0"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A39CEA-8351-404F-B738-9EF81B0EB43A}" type="datetimeFigureOut">
              <a:rPr lang="ru-RU" smtClean="0"/>
              <a:t>16.09.2012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55EE39-520E-4923-9028-DE9D24CEE6E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A39CEA-8351-404F-B738-9EF81B0EB43A}" type="datetimeFigureOut">
              <a:rPr lang="ru-RU" smtClean="0"/>
              <a:t>16.09.2012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55EE39-520E-4923-9028-DE9D24CEE6E5}" type="slidenum">
              <a:rPr lang="ru-RU" smtClean="0"/>
              <a:t>‹#›</a:t>
            </a:fld>
            <a:endParaRPr lang="ru-RU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A39CEA-8351-404F-B738-9EF81B0EB43A}" type="datetimeFigureOut">
              <a:rPr lang="ru-RU" smtClean="0"/>
              <a:t>16.09.2012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55EE39-520E-4923-9028-DE9D24CEE6E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93045047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A39CEA-8351-404F-B738-9EF81B0EB43A}" type="datetimeFigureOut">
              <a:rPr lang="ru-RU" smtClean="0"/>
              <a:t>16.09.2012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55EE39-520E-4923-9028-DE9D24CEE6E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07815651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A39CEA-8351-404F-B738-9EF81B0EB43A}" type="datetimeFigureOut">
              <a:rPr lang="ru-RU" smtClean="0"/>
              <a:t>16.09.2012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55EE39-520E-4923-9028-DE9D24CEE6E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87244650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A39CEA-8351-404F-B738-9EF81B0EB43A}" type="datetimeFigureOut">
              <a:rPr lang="ru-RU" smtClean="0"/>
              <a:t>16.09.2012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55EE39-520E-4923-9028-DE9D24CEE6E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26198958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A39CEA-8351-404F-B738-9EF81B0EB43A}" type="datetimeFigureOut">
              <a:rPr lang="ru-RU" smtClean="0"/>
              <a:t>16.09.2012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55EE39-520E-4923-9028-DE9D24CEE6E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5620806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A39CEA-8351-404F-B738-9EF81B0EB43A}" type="datetimeFigureOut">
              <a:rPr lang="ru-RU" smtClean="0"/>
              <a:t>16.09.2012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55EE39-520E-4923-9028-DE9D24CEE6E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171853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A39CEA-8351-404F-B738-9EF81B0EB43A}" type="datetimeFigureOut">
              <a:rPr lang="ru-RU" smtClean="0"/>
              <a:t>16.09.2012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55EE39-520E-4923-9028-DE9D24CEE6E5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A39CEA-8351-404F-B738-9EF81B0EB43A}" type="datetimeFigureOut">
              <a:rPr lang="ru-RU" smtClean="0"/>
              <a:t>16.09.2012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55EE39-520E-4923-9028-DE9D24CEE6E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03771180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A39CEA-8351-404F-B738-9EF81B0EB43A}" type="datetimeFigureOut">
              <a:rPr lang="ru-RU" smtClean="0"/>
              <a:t>16.09.2012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55EE39-520E-4923-9028-DE9D24CEE6E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17718650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A39CEA-8351-404F-B738-9EF81B0EB43A}" type="datetimeFigureOut">
              <a:rPr lang="ru-RU" smtClean="0"/>
              <a:t>16.09.2012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55EE39-520E-4923-9028-DE9D24CEE6E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1401788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A39CEA-8351-404F-B738-9EF81B0EB43A}" type="datetimeFigureOut">
              <a:rPr lang="ru-RU" smtClean="0"/>
              <a:t>16.09.2012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55EE39-520E-4923-9028-DE9D24CEE6E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58922389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A39CEA-8351-404F-B738-9EF81B0EB43A}" type="datetimeFigureOut">
              <a:rPr lang="ru-RU" smtClean="0"/>
              <a:t>16.09.2012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55EE39-520E-4923-9028-DE9D24CEE6E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153050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55EE39-520E-4923-9028-DE9D24CEE6E5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A39CEA-8351-404F-B738-9EF81B0EB43A}" type="datetimeFigureOut">
              <a:rPr lang="ru-RU" smtClean="0"/>
              <a:t>16.09.2012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Объект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Объект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A39CEA-8351-404F-B738-9EF81B0EB43A}" type="datetimeFigureOut">
              <a:rPr lang="ru-RU" smtClean="0"/>
              <a:t>16.09.2012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55EE39-520E-4923-9028-DE9D24CEE6E5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A39CEA-8351-404F-B738-9EF81B0EB43A}" type="datetimeFigureOut">
              <a:rPr lang="ru-RU" smtClean="0"/>
              <a:t>16.09.2012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55EE39-520E-4923-9028-DE9D24CEE6E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Объект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1FA39CEA-8351-404F-B738-9EF81B0EB43A}" type="datetimeFigureOut">
              <a:rPr lang="ru-RU" smtClean="0"/>
              <a:t>16.09.2012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1D55EE39-520E-4923-9028-DE9D24CEE6E5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A39CEA-8351-404F-B738-9EF81B0EB43A}" type="datetimeFigureOut">
              <a:rPr lang="ru-RU" smtClean="0"/>
              <a:t>16.09.2012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D55EE39-520E-4923-9028-DE9D24CEE6E5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1FA39CEA-8351-404F-B738-9EF81B0EB43A}" type="datetimeFigureOut">
              <a:rPr lang="ru-RU" smtClean="0"/>
              <a:t>16.09.2012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1D55EE39-520E-4923-9028-DE9D24CEE6E5}" type="slidenum">
              <a:rPr lang="ru-RU" smtClean="0"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1D55EE39-520E-4923-9028-DE9D24CEE6E5}" type="slidenum">
              <a:rPr lang="ru-RU" smtClean="0"/>
              <a:t>‹#›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1FA39CEA-8351-404F-B738-9EF81B0EB43A}" type="datetimeFigureOut">
              <a:rPr lang="ru-RU" smtClean="0"/>
              <a:t>16.09.2012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1FA39CEA-8351-404F-B738-9EF81B0EB43A}" type="datetimeFigureOut">
              <a:rPr lang="ru-RU" smtClean="0"/>
              <a:t>16.09.2012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1D55EE39-520E-4923-9028-DE9D24CEE6E5}" type="slidenum">
              <a:rPr lang="ru-RU" smtClean="0"/>
              <a:t>‹#›</a:t>
            </a:fld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A39CEA-8351-404F-B738-9EF81B0EB43A}" type="datetimeFigureOut">
              <a:rPr lang="ru-RU" smtClean="0"/>
              <a:t>16.09.2012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55EE39-520E-4923-9028-DE9D24CEE6E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82250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0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Rot="1" noChangeArrowheads="1"/>
          </p:cNvSpPr>
          <p:nvPr>
            <p:ph type="title" idx="4294967295"/>
          </p:nvPr>
        </p:nvSpPr>
        <p:spPr>
          <a:xfrm>
            <a:off x="0" y="228600"/>
            <a:ext cx="8540750" cy="1143000"/>
          </a:xfrm>
        </p:spPr>
        <p:txBody>
          <a:bodyPr>
            <a:normAutofit fontScale="90000"/>
          </a:bodyPr>
          <a:lstStyle/>
          <a:p>
            <a:r>
              <a:rPr lang="ru-RU" sz="4000">
                <a:solidFill>
                  <a:schemeClr val="tx1"/>
                </a:solidFill>
              </a:rPr>
              <a:t/>
            </a:r>
            <a:br>
              <a:rPr lang="ru-RU" sz="4000">
                <a:solidFill>
                  <a:schemeClr val="tx1"/>
                </a:solidFill>
              </a:rPr>
            </a:br>
            <a:r>
              <a:rPr lang="ru-RU" sz="4000">
                <a:solidFill>
                  <a:schemeClr val="tx1"/>
                </a:solidFill>
              </a:rPr>
              <a:t>                      </a:t>
            </a:r>
            <a:r>
              <a:rPr lang="en-GB" sz="4000">
                <a:solidFill>
                  <a:schemeClr val="tx1"/>
                </a:solidFill>
              </a:rPr>
              <a:t>Киники </a:t>
            </a:r>
            <a:r>
              <a:rPr lang="ru-RU" sz="4000">
                <a:solidFill>
                  <a:schemeClr val="tx1"/>
                </a:solidFill>
              </a:rPr>
              <a:t> </a:t>
            </a:r>
            <a:r>
              <a:rPr lang="en-GB" sz="400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/>
            </a:r>
            <a:br>
              <a:rPr lang="en-GB" sz="400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</a:br>
            <a:r>
              <a:rPr lang="ru-RU" sz="4000"/>
              <a:t/>
            </a:r>
            <a:br>
              <a:rPr lang="ru-RU" sz="4000"/>
            </a:br>
            <a:endParaRPr lang="ru-RU" sz="4000"/>
          </a:p>
        </p:txBody>
      </p:sp>
      <p:sp>
        <p:nvSpPr>
          <p:cNvPr id="23555" name="Rectangle 3"/>
          <p:cNvSpPr>
            <a:spLocks noGrp="1" noRot="1" noChangeArrowheads="1"/>
          </p:cNvSpPr>
          <p:nvPr>
            <p:ph type="body" sz="half" idx="4294967295"/>
          </p:nvPr>
        </p:nvSpPr>
        <p:spPr>
          <a:xfrm>
            <a:off x="0" y="609600"/>
            <a:ext cx="8763000" cy="5486400"/>
          </a:xfrm>
        </p:spPr>
        <p:txBody>
          <a:bodyPr>
            <a:normAutofit lnSpcReduction="10000"/>
          </a:bodyPr>
          <a:lstStyle/>
          <a:p>
            <a:pPr>
              <a:lnSpc>
                <a:spcPct val="90000"/>
              </a:lnSpc>
              <a:buClr>
                <a:srgbClr val="FFCC00"/>
              </a:buClr>
            </a:pPr>
            <a:endParaRPr lang="ru-RU" sz="2400"/>
          </a:p>
          <a:p>
            <a:pPr>
              <a:lnSpc>
                <a:spcPct val="90000"/>
              </a:lnSpc>
              <a:buClr>
                <a:srgbClr val="FFCC00"/>
              </a:buClr>
            </a:pPr>
            <a:endParaRPr lang="ru-RU" sz="2800">
              <a:latin typeface="Times New Roman" pitchFamily="18" charset="0"/>
            </a:endParaRPr>
          </a:p>
          <a:p>
            <a:pPr>
              <a:lnSpc>
                <a:spcPct val="90000"/>
              </a:lnSpc>
              <a:buClr>
                <a:srgbClr val="FFCC00"/>
              </a:buClr>
            </a:pPr>
            <a:r>
              <a:rPr lang="en-GB" sz="4400">
                <a:latin typeface="Times New Roman" pitchFamily="18" charset="0"/>
              </a:rPr>
              <a:t>Киническая философия возникла в период кризиса античного полиса и завоевала симпатии людей, не нашедших своего места в  официальной системе общественнных отношений</a:t>
            </a:r>
            <a:r>
              <a:rPr lang="ru-RU" sz="4400">
                <a:latin typeface="Times New Roman" pitchFamily="18" charset="0"/>
              </a:rPr>
              <a:t> («маргиналов» на языке современной науки).</a:t>
            </a:r>
            <a:endParaRPr lang="en-GB" sz="4400">
              <a:latin typeface="Times New Roman" pitchFamily="18" charset="0"/>
            </a:endParaRPr>
          </a:p>
          <a:p>
            <a:pPr>
              <a:lnSpc>
                <a:spcPct val="90000"/>
              </a:lnSpc>
              <a:buClr>
                <a:srgbClr val="FFCC00"/>
              </a:buClr>
            </a:pPr>
            <a:endParaRPr lang="ru-RU" sz="4400">
              <a:latin typeface="Times New Roman" pitchFamily="18" charset="0"/>
            </a:endParaRPr>
          </a:p>
          <a:p>
            <a:pPr>
              <a:lnSpc>
                <a:spcPct val="90000"/>
              </a:lnSpc>
              <a:buClr>
                <a:srgbClr val="FFCC00"/>
              </a:buClr>
            </a:pPr>
            <a:endParaRPr lang="ru-RU" sz="440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532642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4" name="Rectangle 6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         Из жизни Диогена</a:t>
            </a:r>
          </a:p>
        </p:txBody>
      </p:sp>
      <p:pic>
        <p:nvPicPr>
          <p:cNvPr id="4" name="Содержимое 3" descr="Безымянный.jpg"/>
          <p:cNvPicPr>
            <a:picLocks noGrp="1" noChangeAspect="1" noChangeArrowheads="1"/>
          </p:cNvPicPr>
          <p:nvPr>
            <p:ph type="body"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28600" y="1219200"/>
            <a:ext cx="5638800" cy="5265738"/>
          </a:xfrm>
          <a:noFill/>
          <a:ln/>
        </p:spPr>
      </p:pic>
      <p:sp>
        <p:nvSpPr>
          <p:cNvPr id="94215" name="Rectangle 7"/>
          <p:cNvSpPr>
            <a:spLocks noGrp="1" noRot="1" noChangeArrowheads="1"/>
          </p:cNvSpPr>
          <p:nvPr>
            <p:ph type="body" sz="half" idx="2"/>
          </p:nvPr>
        </p:nvSpPr>
        <p:spPr>
          <a:xfrm>
            <a:off x="5984875" y="1905000"/>
            <a:ext cx="2860675" cy="4191000"/>
          </a:xfrm>
        </p:spPr>
        <p:txBody>
          <a:bodyPr/>
          <a:lstStyle/>
          <a:p>
            <a:pPr>
              <a:buClr>
                <a:schemeClr val="tx1"/>
              </a:buClr>
            </a:pPr>
            <a:r>
              <a:rPr lang="ru-RU"/>
              <a:t>Философия Диогена – поступки, эпатирующие общественные нравы и побуждающие к рефлексии.</a:t>
            </a:r>
          </a:p>
        </p:txBody>
      </p:sp>
    </p:spTree>
    <p:extLst>
      <p:ext uri="{BB962C8B-B14F-4D97-AF65-F5344CB8AC3E}">
        <p14:creationId xmlns:p14="http://schemas.microsoft.com/office/powerpoint/2010/main" val="323737444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9" name="Прямоугольник 4"/>
          <p:cNvSpPr>
            <a:spLocks noChangeArrowheads="1"/>
          </p:cNvSpPr>
          <p:nvPr/>
        </p:nvSpPr>
        <p:spPr bwMode="auto">
          <a:xfrm>
            <a:off x="304800" y="685800"/>
            <a:ext cx="8077200" cy="7456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ru-RU" sz="2000"/>
              <a:t>- </a:t>
            </a:r>
            <a:r>
              <a:rPr lang="ru-RU" sz="2800">
                <a:latin typeface="Times New Roman" pitchFamily="18" charset="0"/>
              </a:rPr>
              <a:t>Ищу человека, а не негодяя.</a:t>
            </a:r>
          </a:p>
          <a:p>
            <a:r>
              <a:rPr lang="ru-RU" sz="2400">
                <a:latin typeface="Times New Roman" pitchFamily="18" charset="0"/>
              </a:rPr>
              <a:t>/Такой ответ Диоген дал, когда его, озабоченно что-то разыскивающего днем с зажженным фонарем, спросили о том, что он делает./ </a:t>
            </a:r>
          </a:p>
          <a:p>
            <a:endParaRPr lang="ru-RU" sz="2400">
              <a:latin typeface="Times New Roman" pitchFamily="18" charset="0"/>
            </a:endParaRPr>
          </a:p>
          <a:p>
            <a:r>
              <a:rPr lang="ru-RU" sz="2400">
                <a:latin typeface="Times New Roman" pitchFamily="18" charset="0"/>
              </a:rPr>
              <a:t>Однажды Диоген закричал: </a:t>
            </a:r>
            <a:r>
              <a:rPr lang="ru-RU" sz="2400">
                <a:latin typeface="Arial"/>
              </a:rPr>
              <a:t>«</a:t>
            </a:r>
            <a:r>
              <a:rPr lang="ru-RU" sz="2400">
                <a:latin typeface="Times New Roman" pitchFamily="18" charset="0"/>
              </a:rPr>
              <a:t>Эй, люди!</a:t>
            </a:r>
            <a:r>
              <a:rPr lang="ru-RU" sz="2400">
                <a:latin typeface="Arial"/>
              </a:rPr>
              <a:t>»</a:t>
            </a:r>
            <a:r>
              <a:rPr lang="ru-RU" sz="2400">
                <a:latin typeface="Times New Roman" pitchFamily="18" charset="0"/>
              </a:rPr>
              <a:t> Сбежался народ, он замахнулся палкой: </a:t>
            </a:r>
            <a:r>
              <a:rPr lang="ru-RU" sz="2400">
                <a:latin typeface="Arial"/>
              </a:rPr>
              <a:t>«</a:t>
            </a:r>
            <a:r>
              <a:rPr lang="ru-RU" sz="2400">
                <a:latin typeface="Times New Roman" pitchFamily="18" charset="0"/>
              </a:rPr>
              <a:t>Я звал людей, а не дерьмо</a:t>
            </a:r>
            <a:r>
              <a:rPr lang="ru-RU" sz="2400">
                <a:latin typeface="Arial"/>
              </a:rPr>
              <a:t>»</a:t>
            </a:r>
            <a:r>
              <a:rPr lang="ru-RU" sz="2400">
                <a:latin typeface="Times New Roman" pitchFamily="18" charset="0"/>
              </a:rPr>
              <a:t>. Для того, чтобы жить как следует, надо иметь или разум, или петлю. </a:t>
            </a:r>
          </a:p>
          <a:p>
            <a:endParaRPr lang="ru-RU" sz="2400">
              <a:latin typeface="Times New Roman" pitchFamily="18" charset="0"/>
            </a:endParaRPr>
          </a:p>
          <a:p>
            <a:r>
              <a:rPr lang="ru-RU" sz="2400">
                <a:latin typeface="Times New Roman" pitchFamily="18" charset="0"/>
              </a:rPr>
              <a:t>Узнав, что, по Платону, человек определяется как двуногое животное, лишенное перьев, Диоген ощипал петуха и, принеся его в Академию, объявил:</a:t>
            </a:r>
          </a:p>
          <a:p>
            <a:r>
              <a:rPr lang="ru-RU" sz="2400">
                <a:latin typeface="Arial"/>
              </a:rPr>
              <a:t>«</a:t>
            </a:r>
            <a:r>
              <a:rPr lang="ru-RU" sz="2400">
                <a:latin typeface="Times New Roman" pitchFamily="18" charset="0"/>
              </a:rPr>
              <a:t>Вот человек Платона</a:t>
            </a:r>
            <a:r>
              <a:rPr lang="ru-RU" sz="2400">
                <a:latin typeface="Arial"/>
              </a:rPr>
              <a:t>»</a:t>
            </a:r>
            <a:r>
              <a:rPr lang="ru-RU" sz="2400">
                <a:latin typeface="Times New Roman" pitchFamily="18" charset="0"/>
              </a:rPr>
              <a:t>.</a:t>
            </a:r>
          </a:p>
          <a:p>
            <a:r>
              <a:rPr lang="ru-RU" sz="2400">
                <a:latin typeface="Times New Roman" pitchFamily="18" charset="0"/>
              </a:rPr>
              <a:t>/После этого к определению было добавлено: </a:t>
            </a:r>
            <a:r>
              <a:rPr lang="ru-RU" sz="2400">
                <a:latin typeface="Arial"/>
              </a:rPr>
              <a:t>«</a:t>
            </a:r>
            <a:r>
              <a:rPr lang="ru-RU" sz="2400">
                <a:latin typeface="Times New Roman" pitchFamily="18" charset="0"/>
              </a:rPr>
              <a:t>И с широкими ногтями</a:t>
            </a:r>
            <a:r>
              <a:rPr lang="ru-RU" sz="2400">
                <a:latin typeface="Arial"/>
              </a:rPr>
              <a:t>»</a:t>
            </a:r>
            <a:r>
              <a:rPr lang="ru-RU" sz="2400">
                <a:latin typeface="Times New Roman" pitchFamily="18" charset="0"/>
              </a:rPr>
              <a:t>./</a:t>
            </a:r>
          </a:p>
          <a:p>
            <a:endParaRPr lang="ru-RU" sz="2400">
              <a:latin typeface="Times New Roman" pitchFamily="18" charset="0"/>
            </a:endParaRPr>
          </a:p>
          <a:p>
            <a:r>
              <a:rPr lang="ru-RU" sz="2400">
                <a:latin typeface="Arial"/>
              </a:rPr>
              <a:t> </a:t>
            </a:r>
            <a:endParaRPr lang="ru-RU" sz="2400">
              <a:latin typeface="Times New Roman" pitchFamily="18" charset="0"/>
            </a:endParaRPr>
          </a:p>
          <a:p>
            <a:endParaRPr lang="ru-RU" sz="2400">
              <a:latin typeface="Times New Roman" pitchFamily="18" charset="0"/>
            </a:endParaRPr>
          </a:p>
          <a:p>
            <a:endParaRPr lang="ru-RU" sz="240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611634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sz="quarter" idx="1"/>
          </p:nvPr>
        </p:nvSpPr>
        <p:spPr>
          <a:xfrm>
            <a:off x="457199" y="457200"/>
            <a:ext cx="4133703" cy="5715000"/>
          </a:xfrm>
        </p:spPr>
        <p:txBody>
          <a:bodyPr>
            <a:normAutofit fontScale="70000" lnSpcReduction="20000"/>
          </a:bodyPr>
          <a:lstStyle/>
          <a:p>
            <a:r>
              <a:rPr lang="ru-RU" b="1" dirty="0"/>
              <a:t>Беседа Диогена с Александром </a:t>
            </a:r>
            <a:r>
              <a:rPr lang="ru-RU" b="1" dirty="0" smtClean="0"/>
              <a:t>Македонским:</a:t>
            </a:r>
            <a:r>
              <a:rPr lang="ru-RU" dirty="0"/>
              <a:t>  - Я — великий царь Александр. 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   - А я, — ответил Диоген, — собака Диоген. 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   - И за что тебя зовут собакой? 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   - Кто бросит кусок — тому виляю, кто не бросит — облаиваю, кто злой человек — кусаю. 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   - А меня ты боишься? — спросил Александр. 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   - А что ты такое, — спросил Диоген, — зло или добро? 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   - Добро, — сказал тот. 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   - А кто же боится добра? 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   Наконец, Александр сказал: 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   - Проси у меня чего хочешь. 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   - Отойди, ты заслоняешь мне солнце, — сказал Диоген и продолжил греться. 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    </a:t>
            </a:r>
            <a:endParaRPr lang="ru-RU" b="1" dirty="0" smtClean="0"/>
          </a:p>
          <a:p>
            <a:endParaRPr lang="ru-RU" b="1" dirty="0"/>
          </a:p>
          <a:p>
            <a:endParaRPr lang="ru-RU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4328" y="548680"/>
            <a:ext cx="4518670" cy="53285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6061317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187624" y="980728"/>
            <a:ext cx="6696744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/>
              <a:t>ЗАКЛЮЧЕНИЕ</a:t>
            </a:r>
            <a:endParaRPr lang="ru-RU" sz="2800" dirty="0"/>
          </a:p>
          <a:p>
            <a:r>
              <a:rPr lang="ru-RU" sz="2800" dirty="0"/>
              <a:t>По иронии судьбы Александр умер в один день с Диогеном 10 июня 323 года до н. э., съев сырого осьминога и заболев холерой; но есть и такая версия, что смерть наступила “от задержки дыхания”.</a:t>
            </a:r>
          </a:p>
          <a:p>
            <a:r>
              <a:rPr lang="ru-RU" sz="2800" dirty="0"/>
              <a:t>На могиле Диогена в Коринфе был установлен памятник, изображающий пса.</a:t>
            </a:r>
          </a:p>
        </p:txBody>
      </p:sp>
    </p:spTree>
    <p:extLst>
      <p:ext uri="{BB962C8B-B14F-4D97-AF65-F5344CB8AC3E}">
        <p14:creationId xmlns:p14="http://schemas.microsoft.com/office/powerpoint/2010/main" val="145486507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4294967295"/>
          </p:nvPr>
        </p:nvSpPr>
        <p:spPr>
          <a:xfrm>
            <a:off x="301625" y="1676400"/>
            <a:ext cx="8540750" cy="4876800"/>
          </a:xfrm>
        </p:spPr>
        <p:txBody>
          <a:bodyPr/>
          <a:lstStyle/>
          <a:p>
            <a:pPr marL="273050" indent="-273050" algn="just">
              <a:buClr>
                <a:srgbClr val="FFCC00"/>
              </a:buClr>
            </a:pPr>
            <a:r>
              <a:rPr lang="ru-RU">
                <a:latin typeface="Times New Roman" pitchFamily="18" charset="0"/>
              </a:rPr>
              <a:t>Свободное и глубокое мышление, которое стремится к уразумению жизни, и полное презрение к глупой суете мира — вот, блага, которых никогда не знал человек. И вы можете обладать ими, хотя бы вы жили за тремя решетками.</a:t>
            </a:r>
          </a:p>
          <a:p>
            <a:pPr marL="273050" indent="-273050" algn="just">
              <a:buClr>
                <a:srgbClr val="FFCC00"/>
              </a:buClr>
            </a:pPr>
            <a:r>
              <a:rPr lang="ru-RU">
                <a:latin typeface="Times New Roman" pitchFamily="18" charset="0"/>
              </a:rPr>
              <a:t>Диоген жил в бочке, однако же был счастливее всех царей земных.</a:t>
            </a:r>
          </a:p>
        </p:txBody>
      </p:sp>
      <p:sp>
        <p:nvSpPr>
          <p:cNvPr id="38917" name="Rectangle 5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/>
              <a:t/>
            </a:r>
            <a:br>
              <a:rPr lang="ru-RU" sz="3200"/>
            </a:br>
            <a:r>
              <a:rPr lang="ru-RU" sz="3200"/>
              <a:t>    Антон Павлович Чехов о Диогене:</a:t>
            </a:r>
            <a:br>
              <a:rPr lang="ru-RU" sz="3200"/>
            </a:br>
            <a:r>
              <a:rPr lang="ru-RU" sz="3200"/>
              <a:t/>
            </a:r>
            <a:br>
              <a:rPr lang="ru-RU" sz="3200"/>
            </a:br>
            <a:endParaRPr lang="ru-RU" sz="3200"/>
          </a:p>
        </p:txBody>
      </p:sp>
    </p:spTree>
    <p:extLst>
      <p:ext uri="{BB962C8B-B14F-4D97-AF65-F5344CB8AC3E}">
        <p14:creationId xmlns:p14="http://schemas.microsoft.com/office/powerpoint/2010/main" val="2726396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000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/>
            </a:r>
            <a:br>
              <a:rPr lang="ru-RU" sz="4000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</a:br>
            <a:r>
              <a:rPr lang="ru-RU" sz="4000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       </a:t>
            </a:r>
            <a:r>
              <a:rPr lang="ru-RU" sz="4000" dirty="0">
                <a:solidFill>
                  <a:schemeClr val="tx1"/>
                </a:solidFill>
              </a:rPr>
              <a:t>Особенности к</a:t>
            </a:r>
            <a:r>
              <a:rPr lang="en-GB" sz="4000" dirty="0" err="1">
                <a:solidFill>
                  <a:schemeClr val="tx1"/>
                </a:solidFill>
              </a:rPr>
              <a:t>ини</a:t>
            </a:r>
            <a:r>
              <a:rPr lang="ru-RU" sz="4000" dirty="0" err="1">
                <a:solidFill>
                  <a:schemeClr val="tx1"/>
                </a:solidFill>
              </a:rPr>
              <a:t>зма</a:t>
            </a:r>
            <a:r>
              <a:rPr lang="en-GB" sz="4000" dirty="0">
                <a:solidFill>
                  <a:schemeClr val="tx1"/>
                </a:solidFill>
              </a:rPr>
              <a:t> </a:t>
            </a:r>
            <a:r>
              <a:rPr lang="ru-RU" sz="4000" dirty="0">
                <a:solidFill>
                  <a:schemeClr val="tx1"/>
                </a:solidFill>
              </a:rPr>
              <a:t>(1) </a:t>
            </a:r>
            <a:r>
              <a:rPr lang="en-GB" sz="4000" dirty="0">
                <a:solidFill>
                  <a:schemeClr val="tx1"/>
                </a:solidFill>
              </a:rPr>
              <a:t/>
            </a:r>
            <a:br>
              <a:rPr lang="en-GB" sz="4000" dirty="0">
                <a:solidFill>
                  <a:schemeClr val="tx1"/>
                </a:solidFill>
              </a:rPr>
            </a:br>
            <a:r>
              <a:rPr lang="ru-RU" sz="4000" dirty="0">
                <a:solidFill>
                  <a:schemeClr val="tx1"/>
                </a:solidFill>
              </a:rPr>
              <a:t/>
            </a:r>
            <a:br>
              <a:rPr lang="ru-RU" sz="4000" dirty="0">
                <a:solidFill>
                  <a:schemeClr val="tx1"/>
                </a:solidFill>
              </a:rPr>
            </a:br>
            <a:endParaRPr lang="ru-RU" sz="4000" dirty="0">
              <a:solidFill>
                <a:schemeClr val="tx1"/>
              </a:solidFill>
            </a:endParaRPr>
          </a:p>
        </p:txBody>
      </p:sp>
      <p:sp>
        <p:nvSpPr>
          <p:cNvPr id="6147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457200" y="914400"/>
            <a:ext cx="8229600" cy="5638800"/>
          </a:xfrm>
        </p:spPr>
        <p:txBody>
          <a:bodyPr/>
          <a:lstStyle/>
          <a:p>
            <a:pPr>
              <a:lnSpc>
                <a:spcPct val="80000"/>
              </a:lnSpc>
              <a:buClr>
                <a:srgbClr val="FFCC00"/>
              </a:buClr>
            </a:pPr>
            <a:r>
              <a:rPr lang="ru-RU">
                <a:latin typeface="Times New Roman" pitchFamily="18" charset="0"/>
              </a:rPr>
              <a:t>Идеал – </a:t>
            </a:r>
            <a:r>
              <a:rPr lang="en-GB">
                <a:latin typeface="Times New Roman" pitchFamily="18" charset="0"/>
              </a:rPr>
              <a:t>а</a:t>
            </a:r>
            <a:r>
              <a:rPr lang="ru-RU">
                <a:latin typeface="Times New Roman" pitchFamily="18" charset="0"/>
              </a:rPr>
              <a:t>бсолют</a:t>
            </a:r>
            <a:r>
              <a:rPr lang="en-GB">
                <a:latin typeface="Times New Roman" pitchFamily="18" charset="0"/>
              </a:rPr>
              <a:t>н</a:t>
            </a:r>
            <a:r>
              <a:rPr lang="ru-RU">
                <a:latin typeface="Times New Roman" pitchFamily="18" charset="0"/>
              </a:rPr>
              <a:t>ая </a:t>
            </a:r>
            <a:r>
              <a:rPr lang="en-GB">
                <a:latin typeface="Times New Roman" pitchFamily="18" charset="0"/>
              </a:rPr>
              <a:t>свобод</a:t>
            </a:r>
            <a:r>
              <a:rPr lang="ru-RU">
                <a:latin typeface="Times New Roman" pitchFamily="18" charset="0"/>
              </a:rPr>
              <a:t>а</a:t>
            </a:r>
            <a:r>
              <a:rPr lang="en-GB">
                <a:latin typeface="Times New Roman" pitchFamily="18" charset="0"/>
              </a:rPr>
              <a:t>;</a:t>
            </a:r>
            <a:endParaRPr lang="ru-RU">
              <a:latin typeface="Times New Roman" pitchFamily="18" charset="0"/>
            </a:endParaRPr>
          </a:p>
          <a:p>
            <a:pPr>
              <a:lnSpc>
                <a:spcPct val="80000"/>
              </a:lnSpc>
              <a:buClr>
                <a:srgbClr val="FFCC00"/>
              </a:buClr>
            </a:pPr>
            <a:r>
              <a:rPr lang="en-GB">
                <a:latin typeface="Times New Roman" pitchFamily="18" charset="0"/>
              </a:rPr>
              <a:t>концентрация внимания на пороках общества</a:t>
            </a:r>
            <a:r>
              <a:rPr lang="ru-RU">
                <a:latin typeface="Times New Roman" pitchFamily="18" charset="0"/>
              </a:rPr>
              <a:t>;</a:t>
            </a:r>
            <a:endParaRPr lang="en-GB">
              <a:latin typeface="Times New Roman" pitchFamily="18" charset="0"/>
            </a:endParaRPr>
          </a:p>
          <a:p>
            <a:pPr>
              <a:lnSpc>
                <a:spcPct val="80000"/>
              </a:lnSpc>
              <a:buClr>
                <a:srgbClr val="FFCC00"/>
              </a:buClr>
            </a:pPr>
            <a:r>
              <a:rPr lang="en-GB">
                <a:latin typeface="Times New Roman" pitchFamily="18" charset="0"/>
              </a:rPr>
              <a:t>непризнание авторитетов</a:t>
            </a:r>
            <a:r>
              <a:rPr lang="ru-RU">
                <a:latin typeface="Times New Roman" pitchFamily="18" charset="0"/>
              </a:rPr>
              <a:t>;</a:t>
            </a:r>
            <a:endParaRPr lang="en-GB">
              <a:latin typeface="Times New Roman" pitchFamily="18" charset="0"/>
            </a:endParaRPr>
          </a:p>
          <a:p>
            <a:pPr>
              <a:lnSpc>
                <a:spcPct val="80000"/>
              </a:lnSpc>
              <a:buClr>
                <a:srgbClr val="FFCC00"/>
              </a:buClr>
            </a:pPr>
            <a:r>
              <a:rPr lang="ru-RU">
                <a:latin typeface="Times New Roman" pitchFamily="18" charset="0"/>
              </a:rPr>
              <a:t>а</a:t>
            </a:r>
            <a:r>
              <a:rPr lang="en-GB">
                <a:latin typeface="Times New Roman" pitchFamily="18" charset="0"/>
              </a:rPr>
              <a:t>социально</a:t>
            </a:r>
            <a:r>
              <a:rPr lang="ru-RU">
                <a:latin typeface="Times New Roman" pitchFamily="18" charset="0"/>
              </a:rPr>
              <a:t>сть, отрицание культуры, нигилизм;</a:t>
            </a:r>
            <a:endParaRPr lang="en-GB">
              <a:latin typeface="Times New Roman" pitchFamily="18" charset="0"/>
            </a:endParaRPr>
          </a:p>
          <a:p>
            <a:pPr>
              <a:lnSpc>
                <a:spcPct val="80000"/>
              </a:lnSpc>
              <a:buClr>
                <a:srgbClr val="FFCC00"/>
              </a:buClr>
            </a:pPr>
            <a:r>
              <a:rPr lang="ru-RU">
                <a:latin typeface="Times New Roman" pitchFamily="18" charset="0"/>
              </a:rPr>
              <a:t>д</a:t>
            </a:r>
            <a:r>
              <a:rPr lang="en-GB">
                <a:latin typeface="Times New Roman" pitchFamily="18" charset="0"/>
              </a:rPr>
              <a:t>обровольн</a:t>
            </a:r>
            <a:r>
              <a:rPr lang="ru-RU">
                <a:latin typeface="Times New Roman" pitchFamily="18" charset="0"/>
              </a:rPr>
              <a:t>ое самоограничение,</a:t>
            </a:r>
            <a:r>
              <a:rPr lang="en-GB">
                <a:latin typeface="Times New Roman" pitchFamily="18" charset="0"/>
              </a:rPr>
              <a:t> отверженность, одиночество,</a:t>
            </a:r>
            <a:r>
              <a:rPr lang="ru-RU">
                <a:latin typeface="Times New Roman" pitchFamily="18" charset="0"/>
              </a:rPr>
              <a:t> </a:t>
            </a:r>
            <a:r>
              <a:rPr lang="en-GB">
                <a:latin typeface="Times New Roman" pitchFamily="18" charset="0"/>
              </a:rPr>
              <a:t>скитания;</a:t>
            </a:r>
          </a:p>
          <a:p>
            <a:pPr>
              <a:lnSpc>
                <a:spcPct val="80000"/>
              </a:lnSpc>
              <a:buClr>
                <a:srgbClr val="FFCC00"/>
              </a:buClr>
            </a:pPr>
            <a:r>
              <a:rPr lang="ru-RU">
                <a:latin typeface="Times New Roman" pitchFamily="18" charset="0"/>
              </a:rPr>
              <a:t>минимизация потребностей, нищ</a:t>
            </a:r>
            <a:r>
              <a:rPr lang="en-GB">
                <a:latin typeface="Times New Roman" pitchFamily="18" charset="0"/>
              </a:rPr>
              <a:t>е</a:t>
            </a:r>
            <a:r>
              <a:rPr lang="ru-RU">
                <a:latin typeface="Times New Roman" pitchFamily="18" charset="0"/>
              </a:rPr>
              <a:t>н</a:t>
            </a:r>
            <a:r>
              <a:rPr lang="en-GB">
                <a:latin typeface="Times New Roman" pitchFamily="18" charset="0"/>
              </a:rPr>
              <a:t>ский образ жизни, попрошайничество;</a:t>
            </a:r>
          </a:p>
          <a:p>
            <a:pPr>
              <a:lnSpc>
                <a:spcPct val="80000"/>
              </a:lnSpc>
              <a:buClr>
                <a:srgbClr val="FFCC00"/>
              </a:buClr>
            </a:pPr>
            <a:r>
              <a:rPr lang="en-GB">
                <a:latin typeface="Times New Roman" pitchFamily="18" charset="0"/>
              </a:rPr>
              <a:t>восхваление физической и духовной бедности, крайний аскетизм;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endParaRPr lang="ru-RU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815725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>
                <a:solidFill>
                  <a:schemeClr val="tx1"/>
                </a:solidFill>
              </a:rPr>
              <a:t>    Особенности к</a:t>
            </a:r>
            <a:r>
              <a:rPr lang="en-GB">
                <a:solidFill>
                  <a:schemeClr val="tx1"/>
                </a:solidFill>
              </a:rPr>
              <a:t>ини</a:t>
            </a:r>
            <a:r>
              <a:rPr lang="ru-RU">
                <a:solidFill>
                  <a:schemeClr val="tx1"/>
                </a:solidFill>
              </a:rPr>
              <a:t>зма</a:t>
            </a:r>
            <a:r>
              <a:rPr lang="en-GB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 (2)</a:t>
            </a:r>
            <a:r>
              <a:rPr lang="en-GB">
                <a:solidFill>
                  <a:schemeClr val="tx1"/>
                </a:solidFill>
              </a:rPr>
              <a:t/>
            </a:r>
            <a:br>
              <a:rPr lang="en-GB">
                <a:solidFill>
                  <a:schemeClr val="tx1"/>
                </a:solidFill>
              </a:rPr>
            </a:br>
            <a:endParaRPr lang="ru-RU">
              <a:solidFill>
                <a:schemeClr val="tx1"/>
              </a:solidFill>
            </a:endParaRPr>
          </a:p>
        </p:txBody>
      </p:sp>
      <p:sp>
        <p:nvSpPr>
          <p:cNvPr id="25603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457200" y="1219200"/>
            <a:ext cx="8229600" cy="5943600"/>
          </a:xfrm>
        </p:spPr>
        <p:txBody>
          <a:bodyPr/>
          <a:lstStyle/>
          <a:p>
            <a:pPr>
              <a:lnSpc>
                <a:spcPct val="90000"/>
              </a:lnSpc>
              <a:buClr>
                <a:srgbClr val="FFCC00"/>
              </a:buClr>
            </a:pPr>
            <a:r>
              <a:rPr lang="en-GB" sz="3600">
                <a:latin typeface="Times New Roman" pitchFamily="18" charset="0"/>
              </a:rPr>
              <a:t>критика идеалистических философских учений</a:t>
            </a:r>
            <a:r>
              <a:rPr lang="ru-RU" sz="3600">
                <a:latin typeface="Times New Roman" pitchFamily="18" charset="0"/>
              </a:rPr>
              <a:t>, книжной мудрости, понятийной формы познания;</a:t>
            </a:r>
            <a:endParaRPr lang="en-GB" sz="3600">
              <a:latin typeface="Times New Roman" pitchFamily="18" charset="0"/>
            </a:endParaRPr>
          </a:p>
          <a:p>
            <a:pPr>
              <a:lnSpc>
                <a:spcPct val="90000"/>
              </a:lnSpc>
              <a:buClr>
                <a:srgbClr val="FFCC00"/>
              </a:buClr>
            </a:pPr>
            <a:r>
              <a:rPr lang="en-GB" sz="3600">
                <a:latin typeface="Times New Roman" pitchFamily="18" charset="0"/>
              </a:rPr>
              <a:t>агрессивность в отстаивании своих взглядов</a:t>
            </a:r>
            <a:r>
              <a:rPr lang="ru-RU" sz="3600">
                <a:latin typeface="Times New Roman" pitchFamily="18" charset="0"/>
              </a:rPr>
              <a:t>;</a:t>
            </a:r>
            <a:r>
              <a:rPr lang="en-GB" sz="3600">
                <a:latin typeface="Times New Roman" pitchFamily="18" charset="0"/>
              </a:rPr>
              <a:t> </a:t>
            </a:r>
            <a:endParaRPr lang="ru-RU" sz="3600">
              <a:latin typeface="Times New Roman" pitchFamily="18" charset="0"/>
            </a:endParaRPr>
          </a:p>
          <a:p>
            <a:pPr>
              <a:lnSpc>
                <a:spcPct val="90000"/>
              </a:lnSpc>
              <a:buClr>
                <a:srgbClr val="FFCC00"/>
              </a:buClr>
            </a:pPr>
            <a:r>
              <a:rPr lang="ru-RU" sz="3600">
                <a:latin typeface="Times New Roman" pitchFamily="18" charset="0"/>
              </a:rPr>
              <a:t>космополитизм, </a:t>
            </a:r>
            <a:r>
              <a:rPr lang="en-GB" sz="3600">
                <a:latin typeface="Times New Roman" pitchFamily="18" charset="0"/>
              </a:rPr>
              <a:t>отсутствие патриотизма;</a:t>
            </a:r>
            <a:endParaRPr lang="ru-RU" sz="3600">
              <a:latin typeface="Times New Roman" pitchFamily="18" charset="0"/>
            </a:endParaRPr>
          </a:p>
          <a:p>
            <a:pPr>
              <a:lnSpc>
                <a:spcPct val="90000"/>
              </a:lnSpc>
              <a:buClr>
                <a:srgbClr val="FFCC00"/>
              </a:buClr>
            </a:pPr>
            <a:r>
              <a:rPr lang="ru-RU">
                <a:latin typeface="Times New Roman" pitchFamily="18" charset="0"/>
              </a:rPr>
              <a:t>в</a:t>
            </a:r>
            <a:r>
              <a:rPr lang="en-GB">
                <a:latin typeface="Times New Roman" pitchFamily="18" charset="0"/>
              </a:rPr>
              <a:t> современную эпоху большое сходство с философией киников имеют философия и образ жизни йогов, хиппи</a:t>
            </a:r>
            <a:r>
              <a:rPr lang="ru-RU">
                <a:latin typeface="Times New Roman" pitchFamily="18" charset="0"/>
              </a:rPr>
              <a:t>.</a:t>
            </a:r>
          </a:p>
          <a:p>
            <a:pPr>
              <a:lnSpc>
                <a:spcPct val="90000"/>
              </a:lnSpc>
              <a:buClr>
                <a:srgbClr val="FFCC00"/>
              </a:buClr>
            </a:pPr>
            <a:endParaRPr lang="en-GB" sz="3600">
              <a:latin typeface="Times New Roman" pitchFamily="18" charset="0"/>
            </a:endParaRPr>
          </a:p>
          <a:p>
            <a:pPr>
              <a:lnSpc>
                <a:spcPct val="90000"/>
              </a:lnSpc>
              <a:buClr>
                <a:srgbClr val="FFCC00"/>
              </a:buClr>
            </a:pPr>
            <a:endParaRPr lang="ru-RU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5988781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620688"/>
            <a:ext cx="6840760" cy="1143000"/>
          </a:xfrm>
        </p:spPr>
        <p:txBody>
          <a:bodyPr>
            <a:noAutofit/>
          </a:bodyPr>
          <a:lstStyle/>
          <a:p>
            <a:r>
              <a:rPr lang="ru-RU" sz="2800" dirty="0">
                <a:solidFill>
                  <a:schemeClr val="bg1"/>
                </a:solidFill>
              </a:rPr>
              <a:t>Одним из основателей школы киников был </a:t>
            </a:r>
            <a:r>
              <a:rPr lang="vi-VN" sz="2800" b="1" dirty="0" smtClean="0">
                <a:solidFill>
                  <a:schemeClr val="bg1"/>
                </a:solidFill>
              </a:rPr>
              <a:t>Диоген Синопский</a:t>
            </a:r>
            <a:r>
              <a:rPr lang="en-US" sz="2800" b="1" dirty="0" smtClean="0">
                <a:solidFill>
                  <a:schemeClr val="bg1"/>
                </a:solidFill>
              </a:rPr>
              <a:t/>
            </a:r>
            <a:br>
              <a:rPr lang="en-US" sz="2800" b="1" dirty="0" smtClean="0">
                <a:solidFill>
                  <a:schemeClr val="bg1"/>
                </a:solidFill>
              </a:rPr>
            </a:br>
            <a:r>
              <a:rPr lang="kk-KZ" sz="2800" b="1" dirty="0" smtClean="0">
                <a:solidFill>
                  <a:schemeClr val="bg1"/>
                </a:solidFill>
              </a:rPr>
              <a:t>древногреческий философ</a:t>
            </a:r>
            <a:br>
              <a:rPr lang="kk-KZ" sz="2800" b="1" dirty="0" smtClean="0">
                <a:solidFill>
                  <a:schemeClr val="bg1"/>
                </a:solidFill>
              </a:rPr>
            </a:br>
            <a:r>
              <a:rPr lang="ru-RU" sz="2800" dirty="0">
                <a:solidFill>
                  <a:schemeClr val="bg1"/>
                </a:solidFill>
              </a:rPr>
              <a:t> 412 до н. э</a:t>
            </a:r>
            <a:r>
              <a:rPr lang="ru-RU" sz="2800" dirty="0" smtClean="0">
                <a:solidFill>
                  <a:schemeClr val="bg1"/>
                </a:solidFill>
              </a:rPr>
              <a:t>.</a:t>
            </a:r>
            <a:r>
              <a:rPr lang="ru-RU" sz="2800" dirty="0">
                <a:solidFill>
                  <a:schemeClr val="bg1"/>
                </a:solidFill>
              </a:rPr>
              <a:t>- 323 до н. э</a:t>
            </a:r>
            <a:r>
              <a:rPr lang="ru-RU" sz="2800" dirty="0" smtClean="0">
                <a:solidFill>
                  <a:schemeClr val="bg1"/>
                </a:solidFill>
              </a:rPr>
              <a:t>.</a:t>
            </a:r>
            <a:endParaRPr lang="ru-RU" sz="2800" dirty="0">
              <a:solidFill>
                <a:schemeClr val="bg1"/>
              </a:solidFill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2060848"/>
            <a:ext cx="4536504" cy="4360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216410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        Диоген Синопский (2)</a:t>
            </a:r>
          </a:p>
        </p:txBody>
      </p:sp>
      <p:sp>
        <p:nvSpPr>
          <p:cNvPr id="30723" name="Rectangle 3"/>
          <p:cNvSpPr>
            <a:spLocks noGrp="1" noRot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80000"/>
              </a:lnSpc>
              <a:buClr>
                <a:srgbClr val="FFCC00"/>
              </a:buClr>
            </a:pPr>
            <a:r>
              <a:rPr lang="en-GB" sz="2400">
                <a:latin typeface="Times New Roman" pitchFamily="18" charset="0"/>
              </a:rPr>
              <a:t>Фундаментальных философских трудов не оставил, однако вошел в историю своим скандальным поведением и образом жизни</a:t>
            </a:r>
            <a:r>
              <a:rPr lang="ru-RU" sz="2400">
                <a:latin typeface="Times New Roman" pitchFamily="18" charset="0"/>
              </a:rPr>
              <a:t>. </a:t>
            </a:r>
            <a:endParaRPr lang="en-GB" sz="2400">
              <a:latin typeface="Times New Roman" pitchFamily="18" charset="0"/>
            </a:endParaRPr>
          </a:p>
          <a:p>
            <a:pPr>
              <a:lnSpc>
                <a:spcPct val="80000"/>
              </a:lnSpc>
              <a:buClr>
                <a:srgbClr val="FFCC00"/>
              </a:buClr>
            </a:pPr>
            <a:r>
              <a:rPr lang="en-GB" sz="2400">
                <a:latin typeface="Times New Roman" pitchFamily="18" charset="0"/>
              </a:rPr>
              <a:t>Выдвинул лозунг: « Без общины, без дома, без отечества»;</a:t>
            </a:r>
          </a:p>
          <a:p>
            <a:pPr>
              <a:lnSpc>
                <a:spcPct val="80000"/>
              </a:lnSpc>
              <a:buClr>
                <a:srgbClr val="FFCC00"/>
              </a:buClr>
            </a:pPr>
            <a:r>
              <a:rPr lang="en-GB" sz="2400">
                <a:latin typeface="Times New Roman" pitchFamily="18" charset="0"/>
              </a:rPr>
              <a:t>Вывел понятие «гражданин мира» (космополит);</a:t>
            </a:r>
          </a:p>
          <a:p>
            <a:pPr>
              <a:lnSpc>
                <a:spcPct val="80000"/>
              </a:lnSpc>
              <a:buClr>
                <a:srgbClr val="FFCC00"/>
              </a:buClr>
            </a:pPr>
            <a:r>
              <a:rPr lang="en-GB" sz="2400">
                <a:latin typeface="Times New Roman" pitchFamily="18" charset="0"/>
              </a:rPr>
              <a:t>Отвергал брак;</a:t>
            </a:r>
          </a:p>
          <a:p>
            <a:pPr>
              <a:lnSpc>
                <a:spcPct val="80000"/>
              </a:lnSpc>
              <a:buClr>
                <a:srgbClr val="FFCC00"/>
              </a:buClr>
            </a:pPr>
            <a:r>
              <a:rPr lang="en-GB" sz="2400">
                <a:latin typeface="Times New Roman" pitchFamily="18" charset="0"/>
              </a:rPr>
              <a:t>Жестоко высмеивал сторонников традиционного образа жизни;</a:t>
            </a:r>
          </a:p>
          <a:p>
            <a:pPr>
              <a:lnSpc>
                <a:spcPct val="80000"/>
              </a:lnSpc>
              <a:buClr>
                <a:srgbClr val="FFCC00"/>
              </a:buClr>
            </a:pPr>
            <a:r>
              <a:rPr lang="en-GB" sz="2400">
                <a:latin typeface="Times New Roman" pitchFamily="18" charset="0"/>
              </a:rPr>
              <a:t>Не признавал ни каких законов, кроме закона природы;</a:t>
            </a:r>
          </a:p>
          <a:p>
            <a:pPr>
              <a:lnSpc>
                <a:spcPct val="80000"/>
              </a:lnSpc>
              <a:buClr>
                <a:srgbClr val="FFCC00"/>
              </a:buClr>
            </a:pPr>
            <a:r>
              <a:rPr lang="en-GB" sz="2400">
                <a:latin typeface="Times New Roman" pitchFamily="18" charset="0"/>
              </a:rPr>
              <a:t>Гордился своей независимостью от внешнего мира, живя попрошайничеством;</a:t>
            </a:r>
          </a:p>
          <a:p>
            <a:pPr>
              <a:lnSpc>
                <a:spcPct val="80000"/>
              </a:lnSpc>
              <a:buClr>
                <a:srgbClr val="FFCC00"/>
              </a:buClr>
            </a:pPr>
            <a:r>
              <a:rPr lang="en-GB" sz="2400">
                <a:latin typeface="Times New Roman" pitchFamily="18" charset="0"/>
              </a:rPr>
              <a:t>Идеализировал жизнь первобытных людей и животных.</a:t>
            </a:r>
          </a:p>
          <a:p>
            <a:pPr>
              <a:lnSpc>
                <a:spcPct val="80000"/>
              </a:lnSpc>
              <a:buClr>
                <a:srgbClr val="FFCC00"/>
              </a:buClr>
            </a:pPr>
            <a:endParaRPr lang="ru-RU" sz="240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192113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498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457200" y="244475"/>
            <a:ext cx="8385175" cy="1241425"/>
          </a:xfrm>
        </p:spPr>
        <p:txBody>
          <a:bodyPr/>
          <a:lstStyle/>
          <a:p>
            <a:r>
              <a:rPr lang="ru-RU"/>
              <a:t>          Образ жизни</a:t>
            </a:r>
          </a:p>
        </p:txBody>
      </p:sp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301625" y="1066800"/>
            <a:ext cx="8540750" cy="5638800"/>
          </a:xfrm>
        </p:spPr>
        <p:txBody>
          <a:bodyPr/>
          <a:lstStyle/>
          <a:p>
            <a:pPr marL="273050" indent="-273050">
              <a:buClr>
                <a:srgbClr val="FFCC00"/>
              </a:buClr>
            </a:pPr>
            <a:r>
              <a:rPr lang="ru-RU" sz="2000" b="1" dirty="0">
                <a:latin typeface="Times New Roman" pitchFamily="18" charset="0"/>
              </a:rPr>
              <a:t>Он  не селился ни у кого из </a:t>
            </a:r>
            <a:r>
              <a:rPr lang="ru-RU" sz="2000" b="1" dirty="0" err="1">
                <a:latin typeface="Times New Roman" pitchFamily="18" charset="0"/>
              </a:rPr>
              <a:t>гостеприимцев</a:t>
            </a:r>
            <a:r>
              <a:rPr lang="ru-RU" sz="2000" b="1" dirty="0">
                <a:latin typeface="Times New Roman" pitchFamily="18" charset="0"/>
              </a:rPr>
              <a:t>, а стал жить под открытым небом; изрядно потрескавшаяся от времени бочка (а точнее: большая глиняная амфора для хранения жидкостей и зерна — по-гречески «пифос») служила ему убежищем и пристанищем;</a:t>
            </a:r>
          </a:p>
          <a:p>
            <a:pPr marL="273050" indent="-273050">
              <a:buClr>
                <a:srgbClr val="FFCC00"/>
              </a:buClr>
            </a:pPr>
            <a:r>
              <a:rPr lang="ru-RU" sz="2000" b="1" dirty="0">
                <a:latin typeface="Times New Roman" pitchFamily="18" charset="0"/>
              </a:rPr>
              <a:t>был совершенно лыс, хотя и носил длинную бороду, дабы, по якобы его словам, не изменять вида, данного ему природой;</a:t>
            </a:r>
          </a:p>
          <a:p>
            <a:pPr marL="273050" indent="-273050">
              <a:buClr>
                <a:srgbClr val="FFCC00"/>
              </a:buClr>
            </a:pPr>
            <a:r>
              <a:rPr lang="ru-RU" sz="2000" b="1" dirty="0">
                <a:latin typeface="Times New Roman" pitchFamily="18" charset="0"/>
              </a:rPr>
              <a:t>был сутул до </a:t>
            </a:r>
            <a:r>
              <a:rPr lang="ru-RU" sz="2000" b="1" dirty="0" err="1">
                <a:latin typeface="Times New Roman" pitchFamily="18" charset="0"/>
              </a:rPr>
              <a:t>сгорбленности</a:t>
            </a:r>
            <a:r>
              <a:rPr lang="ru-RU" sz="2000" b="1" dirty="0">
                <a:latin typeface="Times New Roman" pitchFamily="18" charset="0"/>
              </a:rPr>
              <a:t>, из-за этого его взгляд всегда был исподлобья;</a:t>
            </a:r>
          </a:p>
          <a:p>
            <a:pPr marL="273050" indent="-273050">
              <a:buClr>
                <a:srgbClr val="FFCC00"/>
              </a:buClr>
            </a:pPr>
            <a:r>
              <a:rPr lang="ru-RU" sz="2000" b="1" dirty="0">
                <a:latin typeface="Times New Roman" pitchFamily="18" charset="0"/>
              </a:rPr>
              <a:t>ходил, опираясь на палку, в верхней части которой был сук, куда Диоген вешал свою котомку странника;</a:t>
            </a:r>
          </a:p>
          <a:p>
            <a:pPr marL="273050" indent="-273050">
              <a:buClr>
                <a:srgbClr val="FFCC00"/>
              </a:buClr>
            </a:pPr>
            <a:r>
              <a:rPr lang="ru-RU" sz="2000" b="1" dirty="0">
                <a:latin typeface="Times New Roman" pitchFamily="18" charset="0"/>
              </a:rPr>
              <a:t> ко всем он относился с язвительным презрением;</a:t>
            </a:r>
          </a:p>
          <a:p>
            <a:pPr marL="273050" indent="-273050">
              <a:buClr>
                <a:srgbClr val="FFCC00"/>
              </a:buClr>
            </a:pPr>
            <a:r>
              <a:rPr lang="ru-RU" sz="2000" b="1" dirty="0">
                <a:latin typeface="Times New Roman" pitchFamily="18" charset="0"/>
              </a:rPr>
              <a:t>его собственноручные сочинения: «О любви»; «Государство» («Политая»); «Эдип»; «Фиест». (Трагедия);</a:t>
            </a:r>
          </a:p>
          <a:p>
            <a:pPr marL="273050" indent="-273050">
              <a:buClr>
                <a:srgbClr val="FFCC00"/>
              </a:buClr>
            </a:pPr>
            <a:endParaRPr lang="ru-RU" sz="2000" b="1" dirty="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83340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5" name="Rectangle 7"/>
          <p:cNvSpPr>
            <a:spLocks noGrp="1" noRot="1" noChangeArrowheads="1"/>
          </p:cNvSpPr>
          <p:nvPr>
            <p:ph type="title" idx="4294967295"/>
          </p:nvPr>
        </p:nvSpPr>
        <p:spPr>
          <a:xfrm>
            <a:off x="0" y="228600"/>
            <a:ext cx="8540750" cy="990600"/>
          </a:xfrm>
        </p:spPr>
        <p:txBody>
          <a:bodyPr/>
          <a:lstStyle/>
          <a:p>
            <a:r>
              <a:rPr lang="ru-RU"/>
              <a:t> </a:t>
            </a:r>
          </a:p>
        </p:txBody>
      </p:sp>
      <p:pic>
        <p:nvPicPr>
          <p:cNvPr id="37898" name="Рисунок 4" descr="Безымянный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00" y="0"/>
            <a:ext cx="5715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095207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://aphorism-list.com/portret/diogen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243314"/>
            <a:ext cx="7704856" cy="52739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683889" y="5525719"/>
            <a:ext cx="8229600" cy="720080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chemeClr val="bg1"/>
                </a:solidFill>
              </a:rPr>
              <a:t>Диоген </a:t>
            </a:r>
            <a:r>
              <a:rPr lang="ru-RU" sz="3200" b="1" dirty="0" err="1" smtClean="0">
                <a:solidFill>
                  <a:schemeClr val="bg1"/>
                </a:solidFill>
              </a:rPr>
              <a:t>Синопский</a:t>
            </a:r>
            <a:r>
              <a:rPr lang="ru-RU" sz="3200" b="1" dirty="0" smtClean="0">
                <a:solidFill>
                  <a:schemeClr val="bg1"/>
                </a:solidFill>
              </a:rPr>
              <a:t> в своем жилище</a:t>
            </a:r>
            <a:endParaRPr lang="ru-RU" sz="32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401664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474" name="Содержимое 1"/>
          <p:cNvSpPr>
            <a:spLocks noGrp="1"/>
          </p:cNvSpPr>
          <p:nvPr>
            <p:ph sz="quarter" idx="4294967295"/>
          </p:nvPr>
        </p:nvSpPr>
        <p:spPr>
          <a:xfrm>
            <a:off x="457200" y="609600"/>
            <a:ext cx="8153400" cy="5943600"/>
          </a:xfrm>
        </p:spPr>
        <p:txBody>
          <a:bodyPr/>
          <a:lstStyle/>
          <a:p>
            <a:pPr marL="273050" indent="-273050">
              <a:buClr>
                <a:srgbClr val="FFCC00"/>
              </a:buClr>
            </a:pPr>
            <a:r>
              <a:rPr lang="ru-RU" sz="2400"/>
              <a:t>Когда Диоген был изгнан из своей родины, он пришел в Афины. Там он застал Антисфена, основателя школы киников,   с ним он общался охотно, хваля его учение, полагая, что только оно раскрывает истину и может принести пользу людям.</a:t>
            </a:r>
          </a:p>
          <a:p>
            <a:pPr marL="273050" indent="-273050">
              <a:buClr>
                <a:srgbClr val="FFCC00"/>
              </a:buClr>
            </a:pPr>
            <a:r>
              <a:rPr lang="ru-RU" sz="2400"/>
              <a:t> Диоген утверждал: Антисфен научил меня различать, что является моим и что мне чужое. Богатство, имущество — не мои; родные, близкие, друзья, слава, привычные ценности, общение с другими — все это — чужое. Что же принадлежит тебе? — Твои представления. Они абсолютно свободны, никому не подвластны, никто не может им ни помешать, ни заставить воспользоваться иначе, чем я этого хочу.</a:t>
            </a:r>
          </a:p>
          <a:p>
            <a:pPr marL="273050" indent="-273050">
              <a:buClr>
                <a:srgbClr val="FFCC00"/>
              </a:buClr>
            </a:pPr>
            <a:endParaRPr lang="ru-RU" sz="2400"/>
          </a:p>
          <a:p>
            <a:pPr marL="273050" indent="-273050"/>
            <a:endParaRPr lang="ru-RU" sz="2400"/>
          </a:p>
        </p:txBody>
      </p:sp>
    </p:spTree>
    <p:extLst>
      <p:ext uri="{BB962C8B-B14F-4D97-AF65-F5344CB8AC3E}">
        <p14:creationId xmlns:p14="http://schemas.microsoft.com/office/powerpoint/2010/main" val="21373082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3.jpeg"/></Relationships>
</file>

<file path=ppt/theme/_rels/them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4.jpeg"/></Relationships>
</file>

<file path=ppt/theme/theme1.xml><?xml version="1.0" encoding="utf-8"?>
<a:theme xmlns:a="http://schemas.openxmlformats.org/drawingml/2006/main" name="Бумажн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Соседство">
  <a:themeElements>
    <a:clrScheme name="Соседство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Стандартная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оседство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149</TotalTime>
  <Words>668</Words>
  <Application>Microsoft Office PowerPoint</Application>
  <PresentationFormat>Экран (4:3)</PresentationFormat>
  <Paragraphs>57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4</vt:i4>
      </vt:variant>
      <vt:variant>
        <vt:lpstr>Заголовки слайдов</vt:lpstr>
      </vt:variant>
      <vt:variant>
        <vt:i4>14</vt:i4>
      </vt:variant>
    </vt:vector>
  </HeadingPairs>
  <TitlesOfParts>
    <vt:vector size="18" baseType="lpstr">
      <vt:lpstr>Бумажная</vt:lpstr>
      <vt:lpstr>Соседство</vt:lpstr>
      <vt:lpstr>Волна</vt:lpstr>
      <vt:lpstr>Тема Office</vt:lpstr>
      <vt:lpstr>                       Киники    </vt:lpstr>
      <vt:lpstr>        Особенности кинизма (1)   </vt:lpstr>
      <vt:lpstr>    Особенности кинизма  (2) </vt:lpstr>
      <vt:lpstr>Одним из основателей школы киников был Диоген Синопский древногреческий философ  412 до н. э.- 323 до н. э.</vt:lpstr>
      <vt:lpstr>        Диоген Синопский (2)</vt:lpstr>
      <vt:lpstr>          Образ жизни</vt:lpstr>
      <vt:lpstr> </vt:lpstr>
      <vt:lpstr>Диоген Синопский в своем жилище</vt:lpstr>
      <vt:lpstr>Презентация PowerPoint</vt:lpstr>
      <vt:lpstr>         Из жизни Диогена</vt:lpstr>
      <vt:lpstr>Презентация PowerPoint</vt:lpstr>
      <vt:lpstr>Презентация PowerPoint</vt:lpstr>
      <vt:lpstr>Презентация PowerPoint</vt:lpstr>
      <vt:lpstr>     Антон Павлович Чехов о Диогене:  </vt:lpstr>
    </vt:vector>
  </TitlesOfParts>
  <Company>Home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Диоген Синопский</dc:title>
  <dc:creator>User</dc:creator>
  <cp:lastModifiedBy>User</cp:lastModifiedBy>
  <cp:revision>12</cp:revision>
  <dcterms:created xsi:type="dcterms:W3CDTF">2012-09-16T17:52:26Z</dcterms:created>
  <dcterms:modified xsi:type="dcterms:W3CDTF">2012-09-16T20:21:29Z</dcterms:modified>
</cp:coreProperties>
</file>