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6"/>
  </p:notesMasterIdLst>
  <p:sldIdLst>
    <p:sldId id="271" r:id="rId2"/>
    <p:sldId id="256" r:id="rId3"/>
    <p:sldId id="257" r:id="rId4"/>
    <p:sldId id="258" r:id="rId5"/>
    <p:sldId id="259" r:id="rId6"/>
    <p:sldId id="260" r:id="rId7"/>
    <p:sldId id="262" r:id="rId8"/>
    <p:sldId id="263" r:id="rId9"/>
    <p:sldId id="264" r:id="rId10"/>
    <p:sldId id="265" r:id="rId11"/>
    <p:sldId id="266" r:id="rId12"/>
    <p:sldId id="268" r:id="rId13"/>
    <p:sldId id="269"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12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4FBB73-C06F-4208-90E2-6A9843CDC400}" type="datetimeFigureOut">
              <a:rPr lang="ru-RU" smtClean="0"/>
              <a:pPr/>
              <a:t>03.11.2012</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1DACAC-A7B1-41A9-A402-264082C5CF51}"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11DACAC-A7B1-41A9-A402-264082C5CF51}" type="slidenum">
              <a:rPr lang="ru-RU" smtClean="0"/>
              <a:pPr/>
              <a:t>10</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11DACAC-A7B1-41A9-A402-264082C5CF51}" type="slidenum">
              <a:rPr lang="ru-RU" smtClean="0"/>
              <a:pPr/>
              <a:t>14</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7B0E9ACC-3E5D-4646-9628-995F1E262C25}" type="datetimeFigureOut">
              <a:rPr lang="ru-RU" smtClean="0"/>
              <a:pPr/>
              <a:t>03.11.2012</a:t>
            </a:fld>
            <a:endParaRPr lang="ru-RU" dirty="0"/>
          </a:p>
        </p:txBody>
      </p:sp>
      <p:sp>
        <p:nvSpPr>
          <p:cNvPr id="2" name="Нижний колонтитул 1"/>
          <p:cNvSpPr>
            <a:spLocks noGrp="1"/>
          </p:cNvSpPr>
          <p:nvPr>
            <p:ph type="ftr" sz="quarter" idx="11"/>
          </p:nvPr>
        </p:nvSpPr>
        <p:spPr/>
        <p:txBody>
          <a:bodyPr/>
          <a:lstStyle/>
          <a:p>
            <a:endParaRPr lang="ru-RU" dirty="0"/>
          </a:p>
        </p:txBody>
      </p:sp>
      <p:sp>
        <p:nvSpPr>
          <p:cNvPr id="15" name="Номер слайда 14"/>
          <p:cNvSpPr>
            <a:spLocks noGrp="1"/>
          </p:cNvSpPr>
          <p:nvPr>
            <p:ph type="sldNum" sz="quarter" idx="12"/>
          </p:nvPr>
        </p:nvSpPr>
        <p:spPr>
          <a:xfrm>
            <a:off x="8229600" y="6473952"/>
            <a:ext cx="758952" cy="246888"/>
          </a:xfrm>
        </p:spPr>
        <p:txBody>
          <a:bodyPr/>
          <a:lstStyle/>
          <a:p>
            <a:fld id="{BE72BCCF-0900-41E0-9D89-9495EC43F915}"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B0E9ACC-3E5D-4646-9628-995F1E262C25}" type="datetimeFigureOut">
              <a:rPr lang="ru-RU" smtClean="0"/>
              <a:pPr/>
              <a:t>03.11.2012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E72BCCF-0900-41E0-9D89-9495EC43F915}"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B0E9ACC-3E5D-4646-9628-995F1E262C25}" type="datetimeFigureOut">
              <a:rPr lang="ru-RU" smtClean="0"/>
              <a:pPr/>
              <a:t>03.11.2012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E72BCCF-0900-41E0-9D89-9495EC43F915}"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7B0E9ACC-3E5D-4646-9628-995F1E262C25}" type="datetimeFigureOut">
              <a:rPr lang="ru-RU" smtClean="0"/>
              <a:pPr/>
              <a:t>03.11.2012</a:t>
            </a:fld>
            <a:endParaRPr lang="ru-RU" dirty="0"/>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dirty="0"/>
          </a:p>
        </p:txBody>
      </p:sp>
      <p:sp>
        <p:nvSpPr>
          <p:cNvPr id="16" name="Номер слайда 15"/>
          <p:cNvSpPr>
            <a:spLocks noGrp="1"/>
          </p:cNvSpPr>
          <p:nvPr>
            <p:ph type="sldNum" sz="quarter" idx="12"/>
          </p:nvPr>
        </p:nvSpPr>
        <p:spPr>
          <a:xfrm>
            <a:off x="8229600" y="6473952"/>
            <a:ext cx="758952" cy="246888"/>
          </a:xfrm>
        </p:spPr>
        <p:txBody>
          <a:bodyPr/>
          <a:lstStyle/>
          <a:p>
            <a:fld id="{BE72BCCF-0900-41E0-9D89-9495EC43F915}"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7B0E9ACC-3E5D-4646-9628-995F1E262C25}" type="datetimeFigureOut">
              <a:rPr lang="ru-RU" smtClean="0"/>
              <a:pPr/>
              <a:t>03.11.2012</a:t>
            </a:fld>
            <a:endParaRPr lang="ru-RU" dirty="0"/>
          </a:p>
        </p:txBody>
      </p:sp>
      <p:sp>
        <p:nvSpPr>
          <p:cNvPr id="11" name="Нижний колонтитул 10"/>
          <p:cNvSpPr>
            <a:spLocks noGrp="1"/>
          </p:cNvSpPr>
          <p:nvPr>
            <p:ph type="ftr" sz="quarter" idx="11"/>
          </p:nvPr>
        </p:nvSpPr>
        <p:spPr/>
        <p:txBody>
          <a:bodyPr/>
          <a:lstStyle/>
          <a:p>
            <a:endParaRPr lang="ru-RU" dirty="0"/>
          </a:p>
        </p:txBody>
      </p:sp>
      <p:sp>
        <p:nvSpPr>
          <p:cNvPr id="16" name="Номер слайда 15"/>
          <p:cNvSpPr>
            <a:spLocks noGrp="1"/>
          </p:cNvSpPr>
          <p:nvPr>
            <p:ph type="sldNum" sz="quarter" idx="12"/>
          </p:nvPr>
        </p:nvSpPr>
        <p:spPr/>
        <p:txBody>
          <a:bodyPr/>
          <a:lstStyle/>
          <a:p>
            <a:fld id="{BE72BCCF-0900-41E0-9D89-9495EC43F915}" type="slidenum">
              <a:rPr lang="ru-RU" smtClean="0"/>
              <a:pPr/>
              <a:t>‹#›</a:t>
            </a:fld>
            <a:endParaRPr lang="ru-RU" dirty="0"/>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7B0E9ACC-3E5D-4646-9628-995F1E262C25}" type="datetimeFigureOut">
              <a:rPr lang="ru-RU" smtClean="0"/>
              <a:pPr/>
              <a:t>03.11.2012</a:t>
            </a:fld>
            <a:endParaRPr lang="ru-RU" dirty="0"/>
          </a:p>
        </p:txBody>
      </p:sp>
      <p:sp>
        <p:nvSpPr>
          <p:cNvPr id="10" name="Нижний колонтитул 9"/>
          <p:cNvSpPr>
            <a:spLocks noGrp="1"/>
          </p:cNvSpPr>
          <p:nvPr>
            <p:ph type="ftr" sz="quarter" idx="11"/>
          </p:nvPr>
        </p:nvSpPr>
        <p:spPr/>
        <p:txBody>
          <a:bodyPr/>
          <a:lstStyle/>
          <a:p>
            <a:endParaRPr lang="ru-RU" dirty="0"/>
          </a:p>
        </p:txBody>
      </p:sp>
      <p:sp>
        <p:nvSpPr>
          <p:cNvPr id="31" name="Номер слайда 30"/>
          <p:cNvSpPr>
            <a:spLocks noGrp="1"/>
          </p:cNvSpPr>
          <p:nvPr>
            <p:ph type="sldNum" sz="quarter" idx="12"/>
          </p:nvPr>
        </p:nvSpPr>
        <p:spPr/>
        <p:txBody>
          <a:bodyPr/>
          <a:lstStyle/>
          <a:p>
            <a:fld id="{BE72BCCF-0900-41E0-9D89-9495EC43F915}"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7B0E9ACC-3E5D-4646-9628-995F1E262C25}" type="datetimeFigureOut">
              <a:rPr lang="ru-RU" smtClean="0"/>
              <a:pPr/>
              <a:t>03.11.2012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229600" y="6477000"/>
            <a:ext cx="762000" cy="246888"/>
          </a:xfrm>
        </p:spPr>
        <p:txBody>
          <a:bodyPr/>
          <a:lstStyle/>
          <a:p>
            <a:fld id="{BE72BCCF-0900-41E0-9D89-9495EC43F915}" type="slidenum">
              <a:rPr lang="ru-RU" smtClean="0"/>
              <a:pPr/>
              <a:t>‹#›</a:t>
            </a:fld>
            <a:endParaRPr lang="ru-RU" dirty="0"/>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7B0E9ACC-3E5D-4646-9628-995F1E262C25}" type="datetimeFigureOut">
              <a:rPr lang="ru-RU" smtClean="0"/>
              <a:pPr/>
              <a:t>03.11.2012</a:t>
            </a:fld>
            <a:endParaRPr lang="ru-RU" dirty="0"/>
          </a:p>
        </p:txBody>
      </p:sp>
      <p:sp>
        <p:nvSpPr>
          <p:cNvPr id="21" name="Нижний колонтитул 20"/>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E72BCCF-0900-41E0-9D89-9495EC43F915}"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7B0E9ACC-3E5D-4646-9628-995F1E262C25}" type="datetimeFigureOut">
              <a:rPr lang="ru-RU" smtClean="0"/>
              <a:pPr/>
              <a:t>03.11.2012</a:t>
            </a:fld>
            <a:endParaRPr lang="ru-RU" dirty="0"/>
          </a:p>
        </p:txBody>
      </p:sp>
      <p:sp>
        <p:nvSpPr>
          <p:cNvPr id="24" name="Нижний колонтитул 23"/>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E72BCCF-0900-41E0-9D89-9495EC43F915}"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7B0E9ACC-3E5D-4646-9628-995F1E262C25}" type="datetimeFigureOut">
              <a:rPr lang="ru-RU" smtClean="0"/>
              <a:pPr/>
              <a:t>03.11.2012</a:t>
            </a:fld>
            <a:endParaRPr lang="ru-RU" dirty="0"/>
          </a:p>
        </p:txBody>
      </p:sp>
      <p:sp>
        <p:nvSpPr>
          <p:cNvPr id="29" name="Нижний колонтитул 28"/>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E72BCCF-0900-41E0-9D89-9495EC43F915}"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dirty="0" smtClean="0"/>
              <a:t>Вставка рисунка</a:t>
            </a:r>
            <a:endParaRPr kumimoji="0" lang="en-US" dirty="0"/>
          </a:p>
        </p:txBody>
      </p:sp>
      <p:sp>
        <p:nvSpPr>
          <p:cNvPr id="7" name="Дата 6"/>
          <p:cNvSpPr>
            <a:spLocks noGrp="1"/>
          </p:cNvSpPr>
          <p:nvPr>
            <p:ph type="dt" sz="half" idx="10"/>
          </p:nvPr>
        </p:nvSpPr>
        <p:spPr/>
        <p:txBody>
          <a:bodyPr/>
          <a:lstStyle/>
          <a:p>
            <a:fld id="{7B0E9ACC-3E5D-4646-9628-995F1E262C25}" type="datetimeFigureOut">
              <a:rPr lang="ru-RU" smtClean="0"/>
              <a:pPr/>
              <a:t>03.11.2012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31" name="Номер слайда 30"/>
          <p:cNvSpPr>
            <a:spLocks noGrp="1"/>
          </p:cNvSpPr>
          <p:nvPr>
            <p:ph type="sldNum" sz="quarter" idx="12"/>
          </p:nvPr>
        </p:nvSpPr>
        <p:spPr/>
        <p:txBody>
          <a:bodyPr/>
          <a:lstStyle/>
          <a:p>
            <a:fld id="{BE72BCCF-0900-41E0-9D89-9495EC43F915}" type="slidenum">
              <a:rPr lang="ru-RU" smtClean="0"/>
              <a:pPr/>
              <a:t>‹#›</a:t>
            </a:fld>
            <a:endParaRPr lang="ru-RU" dirty="0"/>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7B0E9ACC-3E5D-4646-9628-995F1E262C25}" type="datetimeFigureOut">
              <a:rPr lang="ru-RU" smtClean="0"/>
              <a:pPr/>
              <a:t>03.11.2012</a:t>
            </a:fld>
            <a:endParaRPr lang="ru-RU" dirty="0"/>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dirty="0"/>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E72BCCF-0900-41E0-9D89-9495EC43F915}" type="slidenum">
              <a:rPr lang="ru-RU" smtClean="0"/>
              <a:pPr/>
              <a:t>‹#›</a:t>
            </a:fld>
            <a:endParaRPr lang="ru-RU" dirty="0"/>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1600" cap="small" dirty="0" smtClean="0">
                <a:effectLst>
                  <a:outerShdw blurRad="38100" dist="38100" dir="2700000" algn="tl">
                    <a:srgbClr val="000000">
                      <a:alpha val="43137"/>
                    </a:srgbClr>
                  </a:outerShdw>
                </a:effectLst>
                <a:latin typeface="Times New Roman" pitchFamily="18" charset="0"/>
                <a:cs typeface="Times New Roman" pitchFamily="18" charset="0"/>
              </a:rPr>
              <a:t>Федеральное государственное казанное военное образовательное  учреждение высшего профессионального  образования «Военно-медицинская академия имени С.М. Кирова» </a:t>
            </a:r>
            <a:br>
              <a:rPr lang="ru-RU" sz="1600" cap="small" dirty="0" smtClean="0">
                <a:effectLst>
                  <a:outerShdw blurRad="38100" dist="38100" dir="2700000" algn="tl">
                    <a:srgbClr val="000000">
                      <a:alpha val="43137"/>
                    </a:srgbClr>
                  </a:outerShdw>
                </a:effectLst>
                <a:latin typeface="Times New Roman" pitchFamily="18" charset="0"/>
                <a:cs typeface="Times New Roman" pitchFamily="18" charset="0"/>
              </a:rPr>
            </a:br>
            <a:r>
              <a:rPr lang="ru-RU" sz="1600" cap="small" dirty="0" smtClean="0">
                <a:effectLst>
                  <a:outerShdw blurRad="38100" dist="38100" dir="2700000" algn="tl">
                    <a:srgbClr val="000000">
                      <a:alpha val="43137"/>
                    </a:srgbClr>
                  </a:outerShdw>
                </a:effectLst>
                <a:latin typeface="Times New Roman" pitchFamily="18" charset="0"/>
                <a:cs typeface="Times New Roman" pitchFamily="18" charset="0"/>
              </a:rPr>
              <a:t>Министерства обороны Российской Федерации</a:t>
            </a:r>
            <a:endParaRPr lang="ru-RU" sz="1600" dirty="0"/>
          </a:p>
        </p:txBody>
      </p:sp>
      <p:sp>
        <p:nvSpPr>
          <p:cNvPr id="3" name="Содержимое 2"/>
          <p:cNvSpPr>
            <a:spLocks noGrp="1"/>
          </p:cNvSpPr>
          <p:nvPr>
            <p:ph idx="1"/>
          </p:nvPr>
        </p:nvSpPr>
        <p:spPr/>
        <p:txBody>
          <a:bodyPr>
            <a:normAutofit/>
          </a:bodyPr>
          <a:lstStyle/>
          <a:p>
            <a:pPr algn="r">
              <a:lnSpc>
                <a:spcPct val="90000"/>
              </a:lnSpc>
              <a:buNone/>
              <a:defRPr/>
            </a:pPr>
            <a:endParaRPr lang="ru-RU" i="1" dirty="0" smtClean="0">
              <a:solidFill>
                <a:schemeClr val="tx1"/>
              </a:solidFill>
              <a:latin typeface="Times New Roman" pitchFamily="18" charset="0"/>
            </a:endParaRPr>
          </a:p>
          <a:p>
            <a:pPr algn="r">
              <a:lnSpc>
                <a:spcPct val="90000"/>
              </a:lnSpc>
              <a:buNone/>
              <a:defRPr/>
            </a:pPr>
            <a:r>
              <a:rPr lang="ru-RU" sz="1800" i="1" dirty="0" smtClean="0">
                <a:solidFill>
                  <a:schemeClr val="tx1"/>
                </a:solidFill>
                <a:latin typeface="Times New Roman" pitchFamily="18" charset="0"/>
              </a:rPr>
              <a:t>Преподаватель</a:t>
            </a:r>
            <a:r>
              <a:rPr lang="ru-RU" sz="1800" i="1" dirty="0" smtClean="0">
                <a:solidFill>
                  <a:schemeClr val="tx1"/>
                </a:solidFill>
                <a:latin typeface="Times New Roman" pitchFamily="18" charset="0"/>
              </a:rPr>
              <a:t>:.</a:t>
            </a:r>
          </a:p>
          <a:p>
            <a:pPr algn="r">
              <a:lnSpc>
                <a:spcPct val="90000"/>
              </a:lnSpc>
              <a:buNone/>
              <a:defRPr/>
            </a:pPr>
            <a:r>
              <a:rPr lang="ru-RU" sz="1800" i="1" dirty="0" err="1" smtClean="0">
                <a:solidFill>
                  <a:schemeClr val="tx1"/>
                </a:solidFill>
                <a:latin typeface="Times New Roman" pitchFamily="18" charset="0"/>
              </a:rPr>
              <a:t>Левковская</a:t>
            </a:r>
            <a:r>
              <a:rPr lang="ru-RU" sz="1800" i="1" dirty="0" smtClean="0">
                <a:solidFill>
                  <a:schemeClr val="tx1"/>
                </a:solidFill>
                <a:latin typeface="Times New Roman" pitchFamily="18" charset="0"/>
              </a:rPr>
              <a:t> Е.Н</a:t>
            </a:r>
            <a:endParaRPr lang="ru-RU" sz="1800" dirty="0" smtClean="0">
              <a:solidFill>
                <a:schemeClr val="tx1"/>
              </a:solidFill>
            </a:endParaRPr>
          </a:p>
          <a:p>
            <a:endParaRPr lang="ru-RU" dirty="0" smtClean="0"/>
          </a:p>
          <a:p>
            <a:endParaRPr lang="ru-RU" dirty="0"/>
          </a:p>
        </p:txBody>
      </p:sp>
      <p:sp>
        <p:nvSpPr>
          <p:cNvPr id="4" name="Прямоугольник 3"/>
          <p:cNvSpPr/>
          <p:nvPr/>
        </p:nvSpPr>
        <p:spPr>
          <a:xfrm>
            <a:off x="714348" y="1571612"/>
            <a:ext cx="7858180" cy="4339650"/>
          </a:xfrm>
          <a:prstGeom prst="rect">
            <a:avLst/>
          </a:prstGeom>
        </p:spPr>
        <p:txBody>
          <a:bodyPr wrap="square">
            <a:spAutoFit/>
          </a:bodyPr>
          <a:lstStyle/>
          <a:p>
            <a:pPr algn="ctr"/>
            <a:endParaRPr lang="ru-RU" sz="4800" b="1" dirty="0" smtClean="0">
              <a:effectLst>
                <a:outerShdw blurRad="38100" dist="38100" dir="2700000" algn="tl">
                  <a:srgbClr val="000000">
                    <a:alpha val="43137"/>
                  </a:srgbClr>
                </a:outerShdw>
              </a:effectLst>
              <a:latin typeface="Times New Roman" pitchFamily="18" charset="0"/>
              <a:cs typeface="Times New Roman" pitchFamily="18" charset="0"/>
            </a:endParaRPr>
          </a:p>
          <a:p>
            <a:pPr algn="ctr"/>
            <a:endParaRPr lang="ru-RU" sz="48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a:p>
            <a:pPr algn="ctr"/>
            <a:r>
              <a:rPr lang="ru-RU" sz="4800"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Основы</a:t>
            </a:r>
            <a:r>
              <a:rPr lang="ru-RU" sz="4800" b="1" dirty="0" smtClean="0">
                <a:solidFill>
                  <a:srgbClr val="C00000"/>
                </a:solidFill>
                <a:latin typeface="Times New Roman" pitchFamily="18" charset="0"/>
                <a:cs typeface="Times New Roman" pitchFamily="18" charset="0"/>
              </a:rPr>
              <a:t> </a:t>
            </a:r>
            <a:r>
              <a:rPr lang="ru-RU" sz="4800" b="1" dirty="0" smtClean="0">
                <a:solidFill>
                  <a:srgbClr val="C00000"/>
                </a:solidFill>
                <a:latin typeface="Times New Roman" pitchFamily="18" charset="0"/>
                <a:cs typeface="Times New Roman" pitchFamily="18" charset="0"/>
              </a:rPr>
              <a:t>эргономики</a:t>
            </a:r>
            <a:br>
              <a:rPr lang="ru-RU" sz="4800" b="1" dirty="0" smtClean="0">
                <a:solidFill>
                  <a:srgbClr val="C00000"/>
                </a:solidFill>
                <a:latin typeface="Times New Roman" pitchFamily="18" charset="0"/>
                <a:cs typeface="Times New Roman" pitchFamily="18" charset="0"/>
              </a:rPr>
            </a:br>
            <a:r>
              <a:rPr lang="ru-RU" sz="4800" b="1" dirty="0" smtClean="0">
                <a:solidFill>
                  <a:srgbClr val="C00000"/>
                </a:solidFill>
                <a:latin typeface="Times New Roman" pitchFamily="18" charset="0"/>
                <a:cs typeface="Times New Roman" pitchFamily="18" charset="0"/>
              </a:rPr>
              <a:t>перемещения</a:t>
            </a:r>
            <a:r>
              <a:rPr lang="ru-RU" sz="4800" b="1" dirty="0" smtClean="0">
                <a:solidFill>
                  <a:srgbClr val="C00000"/>
                </a:solidFill>
                <a:latin typeface="Times New Roman" pitchFamily="18" charset="0"/>
                <a:cs typeface="Times New Roman" pitchFamily="18" charset="0"/>
              </a:rPr>
              <a:t>.</a:t>
            </a:r>
          </a:p>
          <a:p>
            <a:pPr algn="ctr"/>
            <a:endParaRPr lang="ru-RU" sz="4800" b="1" dirty="0" smtClean="0">
              <a:latin typeface="Times New Roman" pitchFamily="18" charset="0"/>
              <a:cs typeface="Times New Roman" pitchFamily="18" charset="0"/>
            </a:endParaRPr>
          </a:p>
          <a:p>
            <a:pPr algn="ctr"/>
            <a:r>
              <a:rPr lang="ru-RU" dirty="0" smtClean="0"/>
              <a:t/>
            </a:r>
            <a:br>
              <a:rPr lang="ru-RU" dirty="0" smtClean="0"/>
            </a:b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7643192" cy="778098"/>
          </a:xfrm>
        </p:spPr>
        <p:txBody>
          <a:bodyPr>
            <a:normAutofit/>
          </a:bodyPr>
          <a:lstStyle/>
          <a:p>
            <a:pPr algn="l"/>
            <a:r>
              <a:rPr lang="ru-RU" sz="2700" b="1" i="1" dirty="0" smtClean="0">
                <a:solidFill>
                  <a:srgbClr val="FF0000"/>
                </a:solidFill>
              </a:rPr>
              <a:t>Безопасность труда медицинской сестры:</a:t>
            </a:r>
            <a:endParaRPr lang="ru-RU" sz="2700" b="1" i="1" dirty="0">
              <a:solidFill>
                <a:srgbClr val="FF0000"/>
              </a:solidFill>
            </a:endParaRPr>
          </a:p>
        </p:txBody>
      </p:sp>
      <p:sp>
        <p:nvSpPr>
          <p:cNvPr id="3" name="Содержимое 2"/>
          <p:cNvSpPr>
            <a:spLocks noGrp="1"/>
          </p:cNvSpPr>
          <p:nvPr>
            <p:ph idx="4294967295"/>
          </p:nvPr>
        </p:nvSpPr>
        <p:spPr>
          <a:xfrm>
            <a:off x="0" y="1125538"/>
            <a:ext cx="5903913" cy="5543550"/>
          </a:xfrm>
        </p:spPr>
        <p:txBody>
          <a:bodyPr>
            <a:normAutofit fontScale="92500" lnSpcReduction="20000"/>
          </a:bodyPr>
          <a:lstStyle/>
          <a:p>
            <a:pPr marL="0" indent="0">
              <a:buNone/>
            </a:pPr>
            <a:r>
              <a:rPr lang="ru-RU" sz="2000" b="1" dirty="0"/>
              <a:t>Общие требования безопасности</a:t>
            </a:r>
            <a:endParaRPr lang="ru-RU" sz="2000" dirty="0"/>
          </a:p>
          <a:p>
            <a:pPr marL="0" indent="0">
              <a:buNone/>
            </a:pPr>
            <a:r>
              <a:rPr lang="ru-RU" sz="2000" b="1" dirty="0"/>
              <a:t> </a:t>
            </a:r>
            <a:r>
              <a:rPr lang="ru-RU" sz="2000" dirty="0" smtClean="0"/>
              <a:t>1.1</a:t>
            </a:r>
            <a:r>
              <a:rPr lang="ru-RU" sz="2000" dirty="0"/>
              <a:t>. К работе в качестве медсестры допускаются лица, прошедшие медицинскую комиссию и инструктаж по охране труда на рабочем месте.</a:t>
            </a:r>
          </a:p>
          <a:p>
            <a:pPr marL="0" indent="0">
              <a:buNone/>
            </a:pPr>
            <a:r>
              <a:rPr lang="ru-RU" sz="2000" dirty="0"/>
              <a:t>1.2. Медсестра должна быть обеспечена спецодеждой, СИЗ согласно типовых норм бесплатной выдачи спецодежды и спецобуви.</a:t>
            </a:r>
          </a:p>
          <a:p>
            <a:pPr marL="0" indent="0">
              <a:buNone/>
            </a:pPr>
            <a:r>
              <a:rPr lang="ru-RU" sz="2000" dirty="0"/>
              <a:t>1.3. Медсестра обязана </a:t>
            </a:r>
            <a:r>
              <a:rPr lang="ru-RU" sz="2000" dirty="0" smtClean="0"/>
              <a:t>соблюдать: правила </a:t>
            </a:r>
            <a:r>
              <a:rPr lang="ru-RU" sz="2000" dirty="0"/>
              <a:t>внутреннего </a:t>
            </a:r>
            <a:r>
              <a:rPr lang="ru-RU" sz="2000" dirty="0" smtClean="0"/>
              <a:t>распорядка; правила </a:t>
            </a:r>
            <a:r>
              <a:rPr lang="ru-RU" sz="2000" dirty="0"/>
              <a:t>пожарной </a:t>
            </a:r>
            <a:r>
              <a:rPr lang="ru-RU" sz="2000" dirty="0" smtClean="0"/>
              <a:t>безопасности; режим </a:t>
            </a:r>
            <a:r>
              <a:rPr lang="ru-RU" sz="2000" dirty="0"/>
              <a:t>труда и отдыха.</a:t>
            </a:r>
          </a:p>
          <a:p>
            <a:pPr marL="0" indent="0">
              <a:buNone/>
            </a:pPr>
            <a:r>
              <a:rPr lang="ru-RU" sz="2000" dirty="0"/>
              <a:t>1.4. При работе на медсестру возможно воздействие следующих опасных факторов:</a:t>
            </a:r>
          </a:p>
          <a:p>
            <a:pPr marL="0" indent="0">
              <a:buNone/>
            </a:pPr>
            <a:r>
              <a:rPr lang="ru-RU" sz="2000" dirty="0"/>
              <a:t>	-термические  ожоги при неаккуратном использовании спиртовки;</a:t>
            </a:r>
          </a:p>
          <a:p>
            <a:pPr marL="0" indent="0">
              <a:buNone/>
            </a:pPr>
            <a:r>
              <a:rPr lang="ru-RU" sz="2000" dirty="0"/>
              <a:t>	-химические  ожоги при попадании на кожу или глаза растворов кислот, щелочей;</a:t>
            </a:r>
          </a:p>
          <a:p>
            <a:pPr marL="0" indent="0">
              <a:buNone/>
            </a:pPr>
            <a:r>
              <a:rPr lang="ru-RU" sz="2000" dirty="0"/>
              <a:t>	-порезы рук. </a:t>
            </a:r>
          </a:p>
          <a:p>
            <a:pPr marL="0" indent="0">
              <a:buNone/>
            </a:pPr>
            <a:r>
              <a:rPr lang="ru-RU" sz="2000" dirty="0"/>
              <a:t>1.5.Соблюдать правила личной гигиены.</a:t>
            </a:r>
          </a:p>
          <a:p>
            <a:pPr marL="0" indent="0">
              <a:buNone/>
            </a:pPr>
            <a:r>
              <a:rPr lang="ru-RU" sz="2000" dirty="0"/>
              <a:t>1.4. Использовать по назначению и бережно относиться к выданным СИЗ</a:t>
            </a:r>
            <a:r>
              <a:rPr lang="ru-RU" sz="2000" dirty="0" smtClean="0"/>
              <a:t>.</a:t>
            </a:r>
            <a:endParaRPr lang="ru-RU" sz="2000" dirty="0"/>
          </a:p>
        </p:txBody>
      </p:sp>
      <p:pic>
        <p:nvPicPr>
          <p:cNvPr id="5" name="Рисунок 4" descr="images.jpg"/>
          <p:cNvPicPr>
            <a:picLocks noChangeAspect="1"/>
          </p:cNvPicPr>
          <p:nvPr/>
        </p:nvPicPr>
        <p:blipFill>
          <a:blip r:embed="rId3" cstate="print"/>
          <a:stretch>
            <a:fillRect/>
          </a:stretch>
        </p:blipFill>
        <p:spPr>
          <a:xfrm>
            <a:off x="6156176" y="1196752"/>
            <a:ext cx="2776607" cy="468052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idx="1"/>
          </p:nvPr>
        </p:nvSpPr>
        <p:spPr>
          <a:xfrm>
            <a:off x="251520" y="188640"/>
            <a:ext cx="8640960" cy="6408712"/>
          </a:xfrm>
        </p:spPr>
        <p:txBody>
          <a:bodyPr>
            <a:normAutofit fontScale="47500" lnSpcReduction="20000"/>
          </a:bodyPr>
          <a:lstStyle/>
          <a:p>
            <a:pPr marL="72000" indent="0">
              <a:buNone/>
            </a:pPr>
            <a:r>
              <a:rPr lang="ru-RU" sz="4400" b="1" dirty="0"/>
              <a:t>Требования безопасности перед началом работы</a:t>
            </a:r>
            <a:endParaRPr lang="ru-RU" sz="4400" dirty="0"/>
          </a:p>
          <a:p>
            <a:pPr marL="72000" indent="0">
              <a:buNone/>
            </a:pPr>
            <a:r>
              <a:rPr lang="ru-RU" sz="4400" b="1" dirty="0"/>
              <a:t> </a:t>
            </a:r>
            <a:endParaRPr lang="ru-RU" sz="4400" dirty="0"/>
          </a:p>
          <a:p>
            <a:pPr marL="72000" indent="0">
              <a:buNone/>
            </a:pPr>
            <a:r>
              <a:rPr lang="ru-RU" sz="4400" dirty="0"/>
              <a:t>2.1. Правильно надеть полагающуюся по нормам чистую, исправную спецодежду, спецобувь. Спецодежда не должна иметь развивающихся концов, рукава и ворот должны быть завязаны.</a:t>
            </a:r>
          </a:p>
          <a:p>
            <a:pPr marL="72000" indent="0">
              <a:buNone/>
            </a:pPr>
            <a:r>
              <a:rPr lang="ru-RU" sz="4400" dirty="0"/>
              <a:t>2.2. Подготовить рабочий инструмент, </a:t>
            </a:r>
          </a:p>
          <a:p>
            <a:pPr marL="72000" indent="0">
              <a:buNone/>
            </a:pPr>
            <a:r>
              <a:rPr lang="ru-RU" sz="4400" dirty="0"/>
              <a:t>2.3. Проверить достаточность освещения проходов и коридоров.</a:t>
            </a:r>
          </a:p>
          <a:p>
            <a:pPr marL="72000" indent="0">
              <a:buNone/>
            </a:pPr>
            <a:r>
              <a:rPr lang="ru-RU" sz="4400" dirty="0"/>
              <a:t> </a:t>
            </a:r>
          </a:p>
          <a:p>
            <a:pPr marL="72000" indent="0">
              <a:buNone/>
            </a:pPr>
            <a:r>
              <a:rPr lang="ru-RU" sz="4400" b="1" dirty="0"/>
              <a:t>Требования безопасности во время работы</a:t>
            </a:r>
          </a:p>
          <a:p>
            <a:pPr marL="72000" indent="0">
              <a:buNone/>
            </a:pPr>
            <a:r>
              <a:rPr lang="ru-RU" sz="4400" b="1" dirty="0"/>
              <a:t> </a:t>
            </a:r>
            <a:r>
              <a:rPr lang="ru-RU" sz="4400" dirty="0" smtClean="0"/>
              <a:t>3.1</a:t>
            </a:r>
            <a:r>
              <a:rPr lang="ru-RU" sz="4400" dirty="0"/>
              <a:t>. Быть внимательным, не отвлекаться посторонними делами, разговорами.</a:t>
            </a:r>
          </a:p>
          <a:p>
            <a:pPr marL="72000" indent="0">
              <a:buNone/>
            </a:pPr>
            <a:r>
              <a:rPr lang="ru-RU" sz="4400" dirty="0"/>
              <a:t>3.2. Помещение кабинета эндоскопии,  содержать в безупречной чистоте.</a:t>
            </a:r>
          </a:p>
          <a:p>
            <a:pPr marL="72000" indent="0">
              <a:buNone/>
            </a:pPr>
            <a:r>
              <a:rPr lang="ru-RU" sz="4400" dirty="0"/>
              <a:t>3.3. Следить за целостностью стеклянных приборов и посуды, запрещается мыть их при нарушении целостности.</a:t>
            </a:r>
          </a:p>
          <a:p>
            <a:pPr marL="72000" indent="0">
              <a:buNone/>
            </a:pPr>
            <a:r>
              <a:rPr lang="ru-RU" sz="4400" dirty="0"/>
              <a:t>3.4. При эксплуатации приборов и аппаратов необходимо строго руководствоваться правилами(инструкциями), изложенными в техническом паспорте, прилагаемом к приборам и оборудованию.</a:t>
            </a:r>
          </a:p>
          <a:p>
            <a:pPr marL="72000" indent="0">
              <a:buNone/>
            </a:pPr>
            <a:r>
              <a:rPr lang="ru-RU" sz="4400" dirty="0"/>
              <a:t>3.5.Металлические корпуса всех электроприборов должны обязательно заземлены.</a:t>
            </a:r>
          </a:p>
          <a:p>
            <a:endParaRPr lang="ru-RU" dirty="0"/>
          </a:p>
          <a:p>
            <a:pPr marL="0" indent="0">
              <a:buNone/>
            </a:pP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323528" y="332656"/>
            <a:ext cx="8352928" cy="6264697"/>
          </a:xfrm>
        </p:spPr>
        <p:txBody>
          <a:bodyPr>
            <a:normAutofit fontScale="62500" lnSpcReduction="20000"/>
          </a:bodyPr>
          <a:lstStyle/>
          <a:p>
            <a:pPr marL="0" indent="0">
              <a:buNone/>
            </a:pPr>
            <a:r>
              <a:rPr lang="ru-RU" sz="3200" dirty="0"/>
              <a:t>3.6. При прекращении подачи электроэнергии необходимо отключить все приборы. </a:t>
            </a:r>
          </a:p>
          <a:p>
            <a:pPr marL="0" indent="0">
              <a:buNone/>
            </a:pPr>
            <a:r>
              <a:rPr lang="ru-RU" sz="3200" dirty="0"/>
              <a:t>3.7. При работе с раствором хлорамина, хлорной извести пользоваться резиновыми перчатками.</a:t>
            </a:r>
          </a:p>
          <a:p>
            <a:pPr marL="0" indent="0">
              <a:buNone/>
            </a:pPr>
            <a:r>
              <a:rPr lang="ru-RU" sz="3200" dirty="0"/>
              <a:t>3.8. При мытье посуды из под кислот, щелочей пользоваться защитными резиновыми перчатками.</a:t>
            </a:r>
          </a:p>
          <a:p>
            <a:pPr marL="0" indent="0">
              <a:buNone/>
            </a:pPr>
            <a:r>
              <a:rPr lang="ru-RU" sz="3200" dirty="0"/>
              <a:t>3.9. При работе с электроприборами:</a:t>
            </a:r>
          </a:p>
          <a:p>
            <a:pPr marL="0" lvl="0" indent="0">
              <a:buNone/>
            </a:pPr>
            <a:r>
              <a:rPr lang="ru-RU" sz="3200" dirty="0"/>
              <a:t>не работать с неисправными электроприборами;</a:t>
            </a:r>
          </a:p>
          <a:p>
            <a:pPr marL="0" lvl="0" indent="0">
              <a:buNone/>
            </a:pPr>
            <a:r>
              <a:rPr lang="ru-RU" sz="3200" dirty="0"/>
              <a:t>не производить ремонт неисправных приборов;</a:t>
            </a:r>
          </a:p>
          <a:p>
            <a:pPr marL="0" lvl="0" indent="0">
              <a:buNone/>
            </a:pPr>
            <a:r>
              <a:rPr lang="ru-RU" sz="3200" dirty="0"/>
              <a:t>не включать и не выключать электроприборы влажными руками;</a:t>
            </a:r>
          </a:p>
          <a:p>
            <a:pPr marL="0" lvl="0" indent="0">
              <a:buNone/>
            </a:pPr>
            <a:r>
              <a:rPr lang="ru-RU" sz="3200" dirty="0"/>
              <a:t>при работе с сушильным шкафом не производить загрузку и выгрузку посуды без предварительного выключения сушильного шкафа.</a:t>
            </a:r>
          </a:p>
          <a:p>
            <a:pPr marL="0" indent="0">
              <a:buNone/>
            </a:pPr>
            <a:r>
              <a:rPr lang="ru-RU" sz="3200" dirty="0"/>
              <a:t>3.10. Соблюдать правила пользования газовыми приборами.</a:t>
            </a:r>
          </a:p>
          <a:p>
            <a:pPr marL="0" indent="0">
              <a:buNone/>
            </a:pPr>
            <a:r>
              <a:rPr lang="ru-RU" sz="3200" dirty="0"/>
              <a:t>3.11. Разрешается переносить груз не более 10кг.</a:t>
            </a:r>
          </a:p>
          <a:p>
            <a:pPr marL="0" indent="0">
              <a:buNone/>
            </a:pPr>
            <a:r>
              <a:rPr lang="ru-RU" sz="3200" dirty="0"/>
              <a:t>3.12. Бутыли с кислотами, щелочами следует переносить вдвоем в специальных ящиках или корзинах, предварительно проверив исправность тары.</a:t>
            </a:r>
          </a:p>
          <a:p>
            <a:pPr marL="0" indent="0">
              <a:buNone/>
            </a:pPr>
            <a:r>
              <a:rPr lang="ru-RU" sz="3200" dirty="0"/>
              <a:t>3.13. Загрязненные тряпки, ветошь убирать в специально отведенное место или выносить на улицу в специальный контейнер.</a:t>
            </a:r>
          </a:p>
          <a:p>
            <a:pPr>
              <a:buNone/>
            </a:pPr>
            <a:r>
              <a:rPr lang="ru-RU" sz="2400" dirty="0"/>
              <a:t> </a:t>
            </a:r>
          </a:p>
          <a:p>
            <a:pPr marL="0" indent="0">
              <a:buNone/>
            </a:pPr>
            <a:endParaRPr lang="ru-RU" sz="21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04664"/>
            <a:ext cx="8640960" cy="6120680"/>
          </a:xfrm>
        </p:spPr>
        <p:txBody>
          <a:bodyPr>
            <a:normAutofit fontScale="77500" lnSpcReduction="20000"/>
          </a:bodyPr>
          <a:lstStyle/>
          <a:p>
            <a:pPr marL="36000" lvl="0" indent="0">
              <a:buNone/>
            </a:pPr>
            <a:r>
              <a:rPr lang="ru-RU" b="1" dirty="0"/>
              <a:t>Требования безопасности в аварийных ситуациях</a:t>
            </a:r>
          </a:p>
          <a:p>
            <a:pPr marL="36000" indent="0">
              <a:buNone/>
            </a:pPr>
            <a:r>
              <a:rPr lang="ru-RU" b="1" dirty="0"/>
              <a:t> </a:t>
            </a:r>
            <a:r>
              <a:rPr lang="ru-RU" dirty="0" smtClean="0"/>
              <a:t>При </a:t>
            </a:r>
            <a:r>
              <a:rPr lang="ru-RU" dirty="0"/>
              <a:t>химическом ожоге необходимо пораженное место промыть большим количеством проточной холодной воды из под крана или ведра в течение 15-20мин. При химическом ожоге полностью смыть химические вещества водой не удается. Поэтому после промывания пораженное место необходимо обработать раствором  питьевой соды (чайная ложка соды на стакан воды). </a:t>
            </a:r>
          </a:p>
          <a:p>
            <a:pPr marL="36000" indent="0">
              <a:buNone/>
            </a:pPr>
            <a:r>
              <a:rPr lang="ru-RU" dirty="0"/>
              <a:t>При попадании брызг щелочи или паров в глаза и полость рта необходимо промыть пораженные места большим количеством воды, а затем раствором борной кислоты (половина чайной ложки кислоты на стакан воды). После обработки вызвать скорую медицинскую помощь.</a:t>
            </a:r>
            <a:endParaRPr lang="ru-RU" sz="2000" dirty="0"/>
          </a:p>
          <a:p>
            <a:pPr marL="36000" indent="0">
              <a:buNone/>
            </a:pPr>
            <a:r>
              <a:rPr lang="ru-RU" dirty="0"/>
              <a:t> </a:t>
            </a:r>
            <a:endParaRPr lang="ru-RU" sz="2000" dirty="0"/>
          </a:p>
          <a:p>
            <a:pPr marL="36000" indent="0">
              <a:buNone/>
            </a:pPr>
            <a:r>
              <a:rPr lang="ru-RU" sz="3100" b="1" dirty="0"/>
              <a:t>5. Требования безопасности по окончании работ</a:t>
            </a:r>
            <a:endParaRPr lang="ru-RU" sz="3100" dirty="0"/>
          </a:p>
          <a:p>
            <a:pPr marL="36000" indent="0">
              <a:buNone/>
            </a:pPr>
            <a:r>
              <a:rPr lang="ru-RU" sz="3100" b="1" dirty="0"/>
              <a:t> </a:t>
            </a:r>
            <a:r>
              <a:rPr lang="ru-RU" sz="3100" dirty="0" smtClean="0"/>
              <a:t>5.1. Обойти </a:t>
            </a:r>
            <a:r>
              <a:rPr lang="ru-RU" sz="3100" dirty="0"/>
              <a:t>свой участок, проверить чистоту и порядок.</a:t>
            </a:r>
          </a:p>
          <a:p>
            <a:pPr marL="36000" lvl="1" indent="0">
              <a:buNone/>
            </a:pPr>
            <a:r>
              <a:rPr lang="ru-RU" sz="3100" dirty="0" smtClean="0"/>
              <a:t>5.2. Спецодежду </a:t>
            </a:r>
            <a:r>
              <a:rPr lang="ru-RU" sz="3100" dirty="0"/>
              <a:t>повесить в отдельный шкафчик.</a:t>
            </a:r>
          </a:p>
          <a:p>
            <a:pPr marL="36000" lvl="1" indent="0">
              <a:buNone/>
            </a:pPr>
            <a:r>
              <a:rPr lang="ru-RU" sz="3100" dirty="0" smtClean="0"/>
              <a:t>5.3. Вымыть </a:t>
            </a:r>
            <a:r>
              <a:rPr lang="ru-RU" sz="3100" dirty="0"/>
              <a:t>лицо, руки теплой водой с мылом.</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3"/>
          <p:cNvSpPr>
            <a:spLocks noGrp="1"/>
          </p:cNvSpPr>
          <p:nvPr>
            <p:ph idx="1"/>
          </p:nvPr>
        </p:nvSpPr>
        <p:spPr>
          <a:xfrm>
            <a:off x="323528" y="404664"/>
            <a:ext cx="8496944" cy="6165304"/>
          </a:xfrm>
        </p:spPr>
        <p:txBody>
          <a:bodyPr>
            <a:normAutofit/>
          </a:bodyPr>
          <a:lstStyle/>
          <a:p>
            <a:pPr marL="0" indent="0">
              <a:buNone/>
            </a:pPr>
            <a:r>
              <a:rPr lang="ru-RU" sz="2300" i="1" dirty="0">
                <a:solidFill>
                  <a:srgbClr val="FF0000"/>
                </a:solidFill>
                <a:effectLst>
                  <a:outerShdw blurRad="38100" dist="38100" dir="2700000" algn="tl">
                    <a:srgbClr val="000000">
                      <a:alpha val="43137"/>
                    </a:srgbClr>
                  </a:outerShdw>
                </a:effectLst>
              </a:rPr>
              <a:t>Эргономика (от греч. ergon – «работа», nomos – «закон») – группа наук, изучающих поведение человека в производственных условиях, и оптимизирующих условия труда. </a:t>
            </a:r>
            <a:endParaRPr lang="ru-RU" sz="2300" i="1" dirty="0" smtClean="0">
              <a:solidFill>
                <a:srgbClr val="FF0000"/>
              </a:solidFill>
              <a:effectLst>
                <a:outerShdw blurRad="38100" dist="38100" dir="2700000" algn="tl">
                  <a:srgbClr val="000000">
                    <a:alpha val="43137"/>
                  </a:srgbClr>
                </a:outerShdw>
              </a:effectLst>
            </a:endParaRPr>
          </a:p>
          <a:p>
            <a:pPr marL="108000" indent="0">
              <a:buFont typeface="Wingdings" pitchFamily="2" charset="2"/>
              <a:buChar char="ü"/>
            </a:pPr>
            <a:r>
              <a:rPr lang="ru-RU" sz="2400" dirty="0"/>
              <a:t>Никогда не следует поднимать человека, </a:t>
            </a:r>
            <a:r>
              <a:rPr lang="ru-RU" sz="2400" dirty="0" smtClean="0"/>
              <a:t>который сам не может </a:t>
            </a:r>
            <a:r>
              <a:rPr lang="ru-RU" sz="2400" dirty="0"/>
              <a:t>значительно облегчить вам эту </a:t>
            </a:r>
            <a:r>
              <a:rPr lang="ru-RU" sz="2400" dirty="0" smtClean="0"/>
              <a:t>задачу</a:t>
            </a:r>
            <a:r>
              <a:rPr lang="ru-RU" sz="2400" dirty="0"/>
              <a:t>, если только он </a:t>
            </a:r>
            <a:r>
              <a:rPr lang="ru-RU" sz="2400" dirty="0" smtClean="0"/>
              <a:t>недостаточно </a:t>
            </a:r>
            <a:r>
              <a:rPr lang="ru-RU" sz="2400" dirty="0"/>
              <a:t>легкий и </a:t>
            </a:r>
            <a:r>
              <a:rPr lang="ru-RU" sz="2400" dirty="0" smtClean="0"/>
              <a:t>вам не </a:t>
            </a:r>
            <a:r>
              <a:rPr lang="ru-RU" sz="2400" dirty="0"/>
              <a:t>может помочь еще кто-нибудь.</a:t>
            </a:r>
          </a:p>
          <a:p>
            <a:pPr marL="108000" indent="0">
              <a:buFont typeface="Wingdings" pitchFamily="2" charset="2"/>
              <a:buChar char="ü"/>
            </a:pPr>
            <a:r>
              <a:rPr lang="ru-RU" sz="2400" dirty="0" smtClean="0"/>
              <a:t>Поднимая </a:t>
            </a:r>
            <a:r>
              <a:rPr lang="ru-RU" sz="2400" dirty="0"/>
              <a:t>больного или выполняя другую </a:t>
            </a:r>
            <a:r>
              <a:rPr lang="ru-RU" sz="2400" dirty="0" smtClean="0"/>
              <a:t>работу по </a:t>
            </a:r>
            <a:r>
              <a:rPr lang="ru-RU" sz="2400" dirty="0"/>
              <a:t>уходу за ним, держите спину по </a:t>
            </a:r>
            <a:r>
              <a:rPr lang="ru-RU" sz="2400" dirty="0" smtClean="0"/>
              <a:t>возможности прямой .</a:t>
            </a:r>
            <a:endParaRPr lang="ru-RU" sz="2400" dirty="0"/>
          </a:p>
          <a:p>
            <a:pPr marL="108000" indent="0">
              <a:buFont typeface="Wingdings" pitchFamily="2" charset="2"/>
              <a:buChar char="ü"/>
            </a:pPr>
            <a:r>
              <a:rPr lang="ru-RU" sz="2400" dirty="0" smtClean="0"/>
              <a:t>Никогда </a:t>
            </a:r>
            <a:r>
              <a:rPr lang="ru-RU" sz="2400" dirty="0"/>
              <a:t>не пытайтесь поднимать или </a:t>
            </a:r>
            <a:r>
              <a:rPr lang="ru-RU" sz="2400" dirty="0" smtClean="0"/>
              <a:t>перемещать больного на </a:t>
            </a:r>
            <a:r>
              <a:rPr lang="ru-RU" sz="2400" dirty="0"/>
              <a:t>вытянутых руках.</a:t>
            </a:r>
          </a:p>
          <a:p>
            <a:pPr marL="108000" indent="0">
              <a:buFont typeface="Wingdings" pitchFamily="2" charset="2"/>
              <a:buChar char="ü"/>
            </a:pPr>
            <a:r>
              <a:rPr lang="ru-RU" sz="2400" dirty="0" smtClean="0"/>
              <a:t>Знайте </a:t>
            </a:r>
            <a:r>
              <a:rPr lang="ru-RU" sz="2400" dirty="0"/>
              <a:t>границы своих возможностей и никогда </a:t>
            </a:r>
            <a:r>
              <a:rPr lang="ru-RU" sz="2400" dirty="0" smtClean="0"/>
              <a:t>не старайтесь </a:t>
            </a:r>
            <a:r>
              <a:rPr lang="ru-RU" sz="2400" dirty="0"/>
              <a:t>их превысить.</a:t>
            </a:r>
          </a:p>
          <a:p>
            <a:pPr marL="108000" indent="0">
              <a:buFont typeface="Wingdings" pitchFamily="2" charset="2"/>
              <a:buChar char="ü"/>
            </a:pPr>
            <a:r>
              <a:rPr lang="ru-RU" sz="2400" dirty="0" smtClean="0"/>
              <a:t>Если </a:t>
            </a:r>
            <a:r>
              <a:rPr lang="ru-RU" sz="2400" dirty="0"/>
              <a:t>ситуация ухудшится, дайте знать </a:t>
            </a:r>
            <a:r>
              <a:rPr lang="ru-RU" sz="2400" dirty="0" smtClean="0"/>
              <a:t>врачу.</a:t>
            </a:r>
            <a:endParaRPr lang="ru-RU" sz="23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124744"/>
            <a:ext cx="5904656" cy="1800200"/>
          </a:xfrm>
        </p:spPr>
        <p:txBody>
          <a:bodyPr>
            <a:normAutofit/>
          </a:bodyPr>
          <a:lstStyle/>
          <a:p>
            <a:pPr algn="ctr"/>
            <a:r>
              <a:rPr lang="ru-RU" b="1" dirty="0">
                <a:solidFill>
                  <a:srgbClr val="C00000"/>
                </a:solidFill>
                <a:effectLst>
                  <a:outerShdw blurRad="38100" dist="38100" dir="2700000" algn="tl">
                    <a:srgbClr val="000000">
                      <a:alpha val="43137"/>
                    </a:srgbClr>
                  </a:outerShdw>
                </a:effectLst>
              </a:rPr>
              <a:t>Основы</a:t>
            </a:r>
            <a:r>
              <a:rPr lang="ru-RU" b="1" dirty="0">
                <a:solidFill>
                  <a:srgbClr val="C00000"/>
                </a:solidFill>
              </a:rPr>
              <a:t> эргономики</a:t>
            </a:r>
            <a:br>
              <a:rPr lang="ru-RU" b="1" dirty="0">
                <a:solidFill>
                  <a:srgbClr val="C00000"/>
                </a:solidFill>
              </a:rPr>
            </a:br>
            <a:r>
              <a:rPr lang="ru-RU" b="1" dirty="0">
                <a:solidFill>
                  <a:srgbClr val="C00000"/>
                </a:solidFill>
              </a:rPr>
              <a:t>перемещения.</a:t>
            </a:r>
            <a:r>
              <a:rPr lang="ru-RU" dirty="0"/>
              <a:t/>
            </a:r>
            <a:br>
              <a:rPr lang="ru-RU" dirty="0"/>
            </a:br>
            <a:endParaRPr lang="ru-RU" dirty="0"/>
          </a:p>
        </p:txBody>
      </p:sp>
      <p:sp>
        <p:nvSpPr>
          <p:cNvPr id="3" name="Подзаголовок 2"/>
          <p:cNvSpPr>
            <a:spLocks noGrp="1"/>
          </p:cNvSpPr>
          <p:nvPr>
            <p:ph type="subTitle" idx="1"/>
          </p:nvPr>
        </p:nvSpPr>
        <p:spPr>
          <a:xfrm>
            <a:off x="539552" y="2708920"/>
            <a:ext cx="6400800" cy="2641848"/>
          </a:xfrm>
        </p:spPr>
        <p:txBody>
          <a:bodyPr>
            <a:normAutofit fontScale="92500"/>
          </a:bodyPr>
          <a:lstStyle/>
          <a:p>
            <a:pPr algn="ctr"/>
            <a:r>
              <a:rPr lang="ru-RU" dirty="0"/>
              <a:t>Понятие о лечебно-охранительном режиме ЛПУ. Элементы лечебно-охранительного режима. Значение лечебно-охранительного режима. Виды двигательной активности пациента. Безопасность труда медицинской сестры. Понятие об эргономике. Основные правила перемещения пациента, средства малой механизации.</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712968" cy="6264696"/>
          </a:xfrm>
        </p:spPr>
        <p:txBody>
          <a:bodyPr>
            <a:noAutofit/>
          </a:bodyPr>
          <a:lstStyle/>
          <a:p>
            <a:pPr marL="36000" indent="0">
              <a:buNone/>
            </a:pPr>
            <a:r>
              <a:rPr lang="ru-RU" sz="2200" b="1" i="1" dirty="0">
                <a:solidFill>
                  <a:srgbClr val="FF0000"/>
                </a:solidFill>
              </a:rPr>
              <a:t>Лечебно-охранительный режим в лечебно-профилактических учреждениях предусматривает создание оптимальных условий для выздоровления пациента. </a:t>
            </a:r>
            <a:r>
              <a:rPr lang="ru-RU" sz="2100" dirty="0"/>
              <a:t>В лечебно-охранительный режим входит определенная организация дня пациента – расписание выполнения лечебно-диагностических мероприятий, режим питания, сна, общения с посетителями и др. Кроме того, лечебно-охранительный режим включает создание у пациента определенного психологического настроя на выздоровление, улучшение состояния, преодоление проблем со здоровьем. Поэтому персоналу рекомендуется проявлять доброжелательность к пациентам, разговаривать спокойным негромким голосом, соблюдать по возможности установленный для них режим дня. Пациентов, страдающих тяжелыми заболеваниями или находящихся на строгом постельном или постельном режиме, рекомендуется помещать в отдельные палаты или отгораживать ширмой на время проведения гигиенических мероприятий и физиологических отправлений. Это необходимо для комфортного самочувствия самого пациента и окружающих его людей.</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332656"/>
            <a:ext cx="8496944" cy="6192688"/>
          </a:xfrm>
        </p:spPr>
        <p:txBody>
          <a:bodyPr>
            <a:normAutofit/>
          </a:bodyPr>
          <a:lstStyle/>
          <a:p>
            <a:pPr marL="0" indent="0">
              <a:buNone/>
            </a:pPr>
            <a:r>
              <a:rPr lang="ru-RU" sz="2500" i="1" dirty="0"/>
              <a:t>В зависимости от состояния больного ему могут быть назначены различные виды режима – общий, полупостельный, постельный, строгий постельный</a:t>
            </a:r>
            <a:r>
              <a:rPr lang="ru-RU" sz="2500" i="1" dirty="0" smtClean="0"/>
              <a:t>.</a:t>
            </a:r>
          </a:p>
          <a:p>
            <a:pPr marL="0" indent="0">
              <a:buNone/>
            </a:pPr>
            <a:endParaRPr lang="ru-RU" sz="2200" dirty="0"/>
          </a:p>
          <a:p>
            <a:pPr marL="0" indent="0">
              <a:buNone/>
            </a:pPr>
            <a:r>
              <a:rPr lang="ru-RU" sz="2600" i="1" dirty="0" smtClean="0">
                <a:solidFill>
                  <a:srgbClr val="FF0000"/>
                </a:solidFill>
                <a:effectLst>
                  <a:outerShdw blurRad="38100" dist="38100" dir="2700000" algn="tl">
                    <a:srgbClr val="000000">
                      <a:alpha val="43137"/>
                    </a:srgbClr>
                  </a:outerShdw>
                </a:effectLst>
              </a:rPr>
              <a:t>Палатный </a:t>
            </a:r>
            <a:r>
              <a:rPr lang="ru-RU" sz="2600" i="1" dirty="0">
                <a:solidFill>
                  <a:srgbClr val="FF0000"/>
                </a:solidFill>
                <a:effectLst>
                  <a:outerShdw blurRad="38100" dist="38100" dir="2700000" algn="tl">
                    <a:srgbClr val="000000">
                      <a:alpha val="43137"/>
                    </a:srgbClr>
                  </a:outerShdw>
                </a:effectLst>
              </a:rPr>
              <a:t>(полупостельный) режим </a:t>
            </a:r>
            <a:endParaRPr lang="ru-RU" sz="2600" i="1" dirty="0" smtClean="0">
              <a:solidFill>
                <a:srgbClr val="FF0000"/>
              </a:solidFill>
              <a:effectLst>
                <a:outerShdw blurRad="38100" dist="38100" dir="2700000" algn="tl">
                  <a:srgbClr val="000000">
                    <a:alpha val="43137"/>
                  </a:srgbClr>
                </a:outerShdw>
              </a:effectLst>
            </a:endParaRPr>
          </a:p>
          <a:p>
            <a:pPr marL="0" indent="0">
              <a:buNone/>
            </a:pPr>
            <a:r>
              <a:rPr lang="ru-RU" sz="2400" dirty="0" smtClean="0"/>
              <a:t>рекомендован </a:t>
            </a:r>
            <a:r>
              <a:rPr lang="ru-RU" sz="2400" dirty="0"/>
              <a:t>при необходимости </a:t>
            </a:r>
            <a:endParaRPr lang="ru-RU" sz="2400" dirty="0" smtClean="0"/>
          </a:p>
          <a:p>
            <a:pPr marL="0" indent="0">
              <a:buNone/>
            </a:pPr>
            <a:r>
              <a:rPr lang="ru-RU" sz="2400" dirty="0" smtClean="0"/>
              <a:t>постепенного </a:t>
            </a:r>
            <a:r>
              <a:rPr lang="ru-RU" sz="2400" dirty="0"/>
              <a:t>увеличения двигательной </a:t>
            </a:r>
            <a:endParaRPr lang="ru-RU" sz="2400" dirty="0" smtClean="0"/>
          </a:p>
          <a:p>
            <a:pPr marL="0" indent="0">
              <a:buNone/>
            </a:pPr>
            <a:r>
              <a:rPr lang="ru-RU" sz="2400" dirty="0" smtClean="0"/>
              <a:t>активности</a:t>
            </a:r>
            <a:r>
              <a:rPr lang="ru-RU" sz="2400" dirty="0"/>
              <a:t>. Пациенту, находящемуся </a:t>
            </a:r>
            <a:endParaRPr lang="ru-RU" sz="2400" dirty="0" smtClean="0"/>
          </a:p>
          <a:p>
            <a:pPr marL="0" indent="0">
              <a:buNone/>
            </a:pPr>
            <a:r>
              <a:rPr lang="ru-RU" sz="2400" dirty="0" smtClean="0"/>
              <a:t>на </a:t>
            </a:r>
            <a:r>
              <a:rPr lang="ru-RU" sz="2400" dirty="0"/>
              <a:t>палатном режиме, разрешается </a:t>
            </a:r>
            <a:endParaRPr lang="ru-RU" sz="2400" dirty="0" smtClean="0"/>
          </a:p>
          <a:p>
            <a:pPr marL="0" indent="0">
              <a:buNone/>
            </a:pPr>
            <a:r>
              <a:rPr lang="ru-RU" sz="2400" dirty="0" smtClean="0"/>
              <a:t>половину </a:t>
            </a:r>
            <a:r>
              <a:rPr lang="ru-RU" sz="2400" dirty="0"/>
              <a:t>дневного времени находиться </a:t>
            </a:r>
            <a:endParaRPr lang="ru-RU" sz="2400" dirty="0" smtClean="0"/>
          </a:p>
          <a:p>
            <a:pPr marL="0" indent="0">
              <a:buNone/>
            </a:pPr>
            <a:r>
              <a:rPr lang="ru-RU" sz="2400" dirty="0" smtClean="0"/>
              <a:t>в </a:t>
            </a:r>
            <a:r>
              <a:rPr lang="ru-RU" sz="2400" dirty="0"/>
              <a:t>сидячем положении, несколько раз </a:t>
            </a:r>
            <a:endParaRPr lang="ru-RU" sz="2400" dirty="0" smtClean="0"/>
          </a:p>
          <a:p>
            <a:pPr marL="0" indent="0">
              <a:buNone/>
            </a:pPr>
            <a:r>
              <a:rPr lang="ru-RU" sz="2400" dirty="0" smtClean="0"/>
              <a:t>в </a:t>
            </a:r>
            <a:r>
              <a:rPr lang="ru-RU" sz="2400" dirty="0"/>
              <a:t>день можно прохаживаться по палате.</a:t>
            </a:r>
            <a:endParaRPr lang="ru-RU" sz="2200" dirty="0"/>
          </a:p>
        </p:txBody>
      </p:sp>
      <p:pic>
        <p:nvPicPr>
          <p:cNvPr id="4" name="Рисунок 3" descr="daubung1.jpg"/>
          <p:cNvPicPr>
            <a:picLocks noChangeAspect="1"/>
          </p:cNvPicPr>
          <p:nvPr/>
        </p:nvPicPr>
        <p:blipFill>
          <a:blip r:embed="rId2" cstate="print"/>
          <a:stretch>
            <a:fillRect/>
          </a:stretch>
        </p:blipFill>
        <p:spPr>
          <a:xfrm>
            <a:off x="6372200" y="2060848"/>
            <a:ext cx="2592288" cy="381642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5310.jpg"/>
          <p:cNvPicPr>
            <a:picLocks noGrp="1" noChangeAspect="1"/>
          </p:cNvPicPr>
          <p:nvPr>
            <p:ph idx="1"/>
          </p:nvPr>
        </p:nvPicPr>
        <p:blipFill>
          <a:blip r:embed="rId2" cstate="print"/>
          <a:stretch>
            <a:fillRect/>
          </a:stretch>
        </p:blipFill>
        <p:spPr>
          <a:xfrm>
            <a:off x="467544" y="548680"/>
            <a:ext cx="2894492" cy="2376264"/>
          </a:xfrm>
          <a:prstGeom prst="rect">
            <a:avLst/>
          </a:prstGeom>
          <a:ln>
            <a:noFill/>
          </a:ln>
          <a:effectLst>
            <a:outerShdw blurRad="292100" dist="139700" dir="2700000" algn="tl" rotWithShape="0">
              <a:srgbClr val="333333">
                <a:alpha val="65000"/>
              </a:srgbClr>
            </a:outerShdw>
          </a:effectLst>
        </p:spPr>
      </p:pic>
      <p:sp>
        <p:nvSpPr>
          <p:cNvPr id="6" name="Прямоугольник 5"/>
          <p:cNvSpPr/>
          <p:nvPr/>
        </p:nvSpPr>
        <p:spPr>
          <a:xfrm>
            <a:off x="3563888" y="188640"/>
            <a:ext cx="5256584" cy="6336704"/>
          </a:xfrm>
          <a:prstGeom prst="rect">
            <a:avLst/>
          </a:prstGeom>
        </p:spPr>
        <p:txBody>
          <a:bodyPr wrap="square">
            <a:spAutoFit/>
          </a:bodyPr>
          <a:lstStyle/>
          <a:p>
            <a:r>
              <a:rPr lang="ru-RU" sz="2400" i="1" dirty="0">
                <a:solidFill>
                  <a:srgbClr val="FF0000"/>
                </a:solidFill>
              </a:rPr>
              <a:t>Строгий постельный режим </a:t>
            </a:r>
            <a:r>
              <a:rPr lang="ru-RU" sz="2200" dirty="0"/>
              <a:t>рекомендован для обеспечения пациенту максимального покоя. При нем больной постоянно находится либо в горизонтальном положении на спине, либо в </a:t>
            </a:r>
            <a:r>
              <a:rPr lang="ru-RU" sz="2200" dirty="0" smtClean="0"/>
              <a:t>полусидящем </a:t>
            </a:r>
            <a:r>
              <a:rPr lang="ru-RU" sz="2200" dirty="0"/>
              <a:t>положении с приподнятым изголовьем кровати. Пациенту, которому назначен строгий постельный режим, не позволяется самостоятельно менять положение тела и осуществлять движения в крупных суставах. Такой пациент нуждается в полном уходе (все гигиенические процедуры, кормление, помощь при физиологических отправлениях осуществляет медсестра</a:t>
            </a:r>
            <a:r>
              <a:rPr lang="ru-RU" sz="2200" dirty="0" smtClean="0"/>
              <a:t>).</a:t>
            </a:r>
            <a:endParaRPr lang="ru-RU" sz="2100" dirty="0" smtClean="0"/>
          </a:p>
          <a:p>
            <a:endParaRPr lang="ru-RU" sz="2100" dirty="0"/>
          </a:p>
        </p:txBody>
      </p:sp>
      <p:pic>
        <p:nvPicPr>
          <p:cNvPr id="7" name="Рисунок 6" descr="pneumonia2_0.jpg"/>
          <p:cNvPicPr>
            <a:picLocks noChangeAspect="1"/>
          </p:cNvPicPr>
          <p:nvPr/>
        </p:nvPicPr>
        <p:blipFill>
          <a:blip r:embed="rId3" cstate="print"/>
          <a:stretch>
            <a:fillRect/>
          </a:stretch>
        </p:blipFill>
        <p:spPr>
          <a:xfrm>
            <a:off x="539552" y="3501008"/>
            <a:ext cx="2808312" cy="2232248"/>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404664"/>
            <a:ext cx="4392488" cy="6192688"/>
          </a:xfrm>
        </p:spPr>
        <p:txBody>
          <a:bodyPr>
            <a:normAutofit/>
          </a:bodyPr>
          <a:lstStyle/>
          <a:p>
            <a:pPr marL="0" indent="0">
              <a:buNone/>
            </a:pPr>
            <a:r>
              <a:rPr lang="ru-RU" sz="2400" b="1" i="1" dirty="0">
                <a:solidFill>
                  <a:srgbClr val="FF0000"/>
                </a:solidFill>
                <a:effectLst>
                  <a:outerShdw blurRad="38100" dist="38100" dir="2700000" algn="tl">
                    <a:srgbClr val="000000">
                      <a:alpha val="43137"/>
                    </a:srgbClr>
                  </a:outerShdw>
                </a:effectLst>
              </a:rPr>
              <a:t>Постельный режим </a:t>
            </a:r>
            <a:r>
              <a:rPr lang="ru-RU" sz="2100" dirty="0"/>
              <a:t>показан, когда состояние здоровья пациента позволяет немного активизировать его движения. Основную часть времени такой больной проводит в горизонтальном или сидячем положении с приподнятым изголовьем. При этом ему позволяется выполнять движения конечностями, поворачиваться в постели, а также самостоятельно умываться и есть. Тем не менее пациенту необходимо помогать во время приема пищи, подавать судно, менять постельное и нательное белье и многое другое.</a:t>
            </a:r>
          </a:p>
        </p:txBody>
      </p:sp>
      <p:pic>
        <p:nvPicPr>
          <p:cNvPr id="4" name="Рисунок 3" descr="gripp.jpg"/>
          <p:cNvPicPr>
            <a:picLocks noChangeAspect="1"/>
          </p:cNvPicPr>
          <p:nvPr/>
        </p:nvPicPr>
        <p:blipFill>
          <a:blip r:embed="rId2" cstate="print"/>
          <a:stretch>
            <a:fillRect/>
          </a:stretch>
        </p:blipFill>
        <p:spPr>
          <a:xfrm>
            <a:off x="4716016" y="1700808"/>
            <a:ext cx="3954016" cy="296551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332656"/>
            <a:ext cx="8568952" cy="6336704"/>
          </a:xfrm>
        </p:spPr>
        <p:txBody>
          <a:bodyPr>
            <a:normAutofit fontScale="92500"/>
          </a:bodyPr>
          <a:lstStyle/>
          <a:p>
            <a:pPr marL="0" indent="0">
              <a:buNone/>
            </a:pPr>
            <a:r>
              <a:rPr lang="ru-RU" sz="2500" i="1" dirty="0" smtClean="0">
                <a:solidFill>
                  <a:srgbClr val="FF0000"/>
                </a:solidFill>
              </a:rPr>
              <a:t>Свободный (общий) режим </a:t>
            </a:r>
            <a:r>
              <a:rPr lang="ru-RU" sz="2400" dirty="0" smtClean="0"/>
              <a:t>показан при необходимости увеличить физическую нагрузку. При данном режиме большую часть времени пациент проводит вне постели, выходит за пределы палаты, допускаются прогулки на свежем воздухе. Однако тихий час пациент проводит, непременно лежа в постели.</a:t>
            </a:r>
          </a:p>
          <a:p>
            <a:pPr marL="36000" indent="0">
              <a:buNone/>
            </a:pPr>
            <a:r>
              <a:rPr lang="ru-RU" sz="2400" i="1" dirty="0"/>
              <a:t>В лечебно-профилактических учреждениях санаторного типа существуют три разновидности общего </a:t>
            </a:r>
            <a:r>
              <a:rPr lang="ru-RU" sz="2400" i="1" dirty="0" smtClean="0"/>
              <a:t>режима:</a:t>
            </a:r>
            <a:endParaRPr lang="ru-RU" sz="2400" i="1" dirty="0"/>
          </a:p>
          <a:p>
            <a:pPr marL="0" indent="360000"/>
            <a:r>
              <a:rPr lang="ru-RU" sz="2400" b="1" i="1" dirty="0">
                <a:solidFill>
                  <a:schemeClr val="accent2">
                    <a:lumMod val="60000"/>
                    <a:lumOff val="40000"/>
                  </a:schemeClr>
                </a:solidFill>
              </a:rPr>
              <a:t>Щадящий режим </a:t>
            </a:r>
            <a:r>
              <a:rPr lang="ru-RU" sz="2400" dirty="0"/>
              <a:t>по уровню физических нагрузок соответствует общему режиму в стационаре. Пациентам разрешаются прогулки на территории санатория, но определенная часть дневного времени должна проводиться в сидячем положении и относительном покое.</a:t>
            </a:r>
          </a:p>
          <a:p>
            <a:pPr marL="0" indent="360000"/>
            <a:r>
              <a:rPr lang="ru-RU" sz="2400" b="1" i="1" dirty="0" smtClean="0">
                <a:solidFill>
                  <a:schemeClr val="accent2">
                    <a:lumMod val="60000"/>
                    <a:lumOff val="40000"/>
                  </a:schemeClr>
                </a:solidFill>
              </a:rPr>
              <a:t>Щадяще -тренирующий </a:t>
            </a:r>
            <a:r>
              <a:rPr lang="ru-RU" sz="2400" b="1" i="1" dirty="0">
                <a:solidFill>
                  <a:schemeClr val="accent2">
                    <a:lumMod val="60000"/>
                    <a:lumOff val="40000"/>
                  </a:schemeClr>
                </a:solidFill>
              </a:rPr>
              <a:t>режим </a:t>
            </a:r>
            <a:r>
              <a:rPr lang="ru-RU" sz="2400" dirty="0"/>
              <a:t>предполагает участие пациента в экскурсиях и массовых культурных мероприятиях, ему разрешаются более длительные прогулки в окрестностях санатория.</a:t>
            </a:r>
          </a:p>
          <a:p>
            <a:pPr marL="0" indent="360000"/>
            <a:r>
              <a:rPr lang="ru-RU" sz="2400" b="1" i="1" dirty="0">
                <a:solidFill>
                  <a:schemeClr val="accent2">
                    <a:lumMod val="60000"/>
                    <a:lumOff val="40000"/>
                  </a:schemeClr>
                </a:solidFill>
              </a:rPr>
              <a:t>Тренирующий режим</a:t>
            </a:r>
            <a:r>
              <a:rPr lang="ru-RU" sz="2400" i="1" dirty="0">
                <a:solidFill>
                  <a:schemeClr val="accent2">
                    <a:lumMod val="60000"/>
                    <a:lumOff val="40000"/>
                  </a:schemeClr>
                </a:solidFill>
              </a:rPr>
              <a:t> </a:t>
            </a:r>
            <a:r>
              <a:rPr lang="ru-RU" sz="2400" dirty="0"/>
              <a:t>допускает значительно более длительные прогулки и активное участие в любых мероприятиях.</a:t>
            </a:r>
          </a:p>
          <a:p>
            <a:pPr marL="0" indent="360000">
              <a:buNone/>
            </a:pPr>
            <a:endParaRPr lang="ru-RU" sz="2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24936" cy="994122"/>
          </a:xfrm>
        </p:spPr>
        <p:txBody>
          <a:bodyPr>
            <a:normAutofit fontScale="90000"/>
          </a:bodyPr>
          <a:lstStyle/>
          <a:p>
            <a:pPr algn="l"/>
            <a:r>
              <a:rPr lang="ru-RU" sz="3300" b="1" dirty="0" smtClean="0"/>
              <a:t/>
            </a:r>
            <a:br>
              <a:rPr lang="ru-RU" sz="3300" b="1" dirty="0" smtClean="0"/>
            </a:br>
            <a:r>
              <a:rPr lang="ru-RU" sz="3300" i="1" dirty="0" smtClean="0">
                <a:solidFill>
                  <a:srgbClr val="FF0000"/>
                </a:solidFill>
              </a:rPr>
              <a:t>Лечебно-охранительный режим включает следующие элементы:</a:t>
            </a:r>
            <a:r>
              <a:rPr lang="ru-RU" dirty="0" smtClean="0"/>
              <a:t/>
            </a:r>
            <a:br>
              <a:rPr lang="ru-RU" dirty="0" smtClean="0"/>
            </a:br>
            <a:endParaRPr lang="ru-RU" dirty="0"/>
          </a:p>
        </p:txBody>
      </p:sp>
      <p:sp>
        <p:nvSpPr>
          <p:cNvPr id="3" name="Содержимое 2"/>
          <p:cNvSpPr>
            <a:spLocks noGrp="1"/>
          </p:cNvSpPr>
          <p:nvPr>
            <p:ph idx="1"/>
          </p:nvPr>
        </p:nvSpPr>
        <p:spPr>
          <a:xfrm>
            <a:off x="251520" y="1268760"/>
            <a:ext cx="8496944" cy="5400600"/>
          </a:xfrm>
        </p:spPr>
        <p:txBody>
          <a:bodyPr>
            <a:normAutofit/>
          </a:bodyPr>
          <a:lstStyle/>
          <a:p>
            <a:pPr marL="0" indent="457200">
              <a:buFont typeface="+mj-lt"/>
              <a:buAutoNum type="arabicParenR"/>
            </a:pPr>
            <a:r>
              <a:rPr lang="ru-RU" sz="2300" dirty="0" smtClean="0"/>
              <a:t>преобразование </a:t>
            </a:r>
            <a:r>
              <a:rPr lang="ru-RU" sz="2300" dirty="0"/>
              <a:t>внешней больничной среды; </a:t>
            </a:r>
          </a:p>
          <a:p>
            <a:pPr marL="0" indent="457200">
              <a:buFont typeface="+mj-lt"/>
              <a:buAutoNum type="arabicParenR"/>
            </a:pPr>
            <a:r>
              <a:rPr lang="ru-RU" sz="2300" dirty="0"/>
              <a:t>продление физиологического сна; </a:t>
            </a:r>
          </a:p>
          <a:p>
            <a:pPr marL="0" indent="457200">
              <a:buFont typeface="+mj-lt"/>
              <a:buAutoNum type="arabicParenR"/>
            </a:pPr>
            <a:r>
              <a:rPr lang="ru-RU" sz="2300" dirty="0"/>
              <a:t>ограждение больного от отрицательных эмоций и болевых </a:t>
            </a:r>
            <a:r>
              <a:rPr lang="ru-RU" sz="2300" dirty="0" smtClean="0"/>
              <a:t>ощущений</a:t>
            </a:r>
            <a:r>
              <a:rPr lang="ru-RU" sz="2300" dirty="0"/>
              <a:t>; </a:t>
            </a:r>
          </a:p>
          <a:p>
            <a:pPr marL="0" indent="457200">
              <a:buFont typeface="+mj-lt"/>
              <a:buAutoNum type="arabicParenR"/>
            </a:pPr>
            <a:r>
              <a:rPr lang="ru-RU" sz="2300" dirty="0"/>
              <a:t>сочетание режима покоя с физической активностью (гигиеническая и лечебная гимнастика) и поднятие общего нервно-психического тонуса.</a:t>
            </a:r>
          </a:p>
          <a:p>
            <a:pPr>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323850" y="333375"/>
            <a:ext cx="8496622" cy="6263977"/>
          </a:xfrm>
        </p:spPr>
        <p:txBody>
          <a:bodyPr>
            <a:noAutofit/>
          </a:bodyPr>
          <a:lstStyle/>
          <a:p>
            <a:pPr marL="0" indent="0">
              <a:buNone/>
            </a:pPr>
            <a:r>
              <a:rPr lang="ru-RU" sz="2200" b="1" i="1" dirty="0" smtClean="0">
                <a:solidFill>
                  <a:schemeClr val="accent1">
                    <a:lumMod val="75000"/>
                  </a:schemeClr>
                </a:solidFill>
              </a:rPr>
              <a:t>Преобразование </a:t>
            </a:r>
            <a:r>
              <a:rPr lang="ru-RU" sz="2200" b="1" i="1" dirty="0">
                <a:solidFill>
                  <a:schemeClr val="accent1">
                    <a:lumMod val="75000"/>
                  </a:schemeClr>
                </a:solidFill>
              </a:rPr>
              <a:t>внешней больничной среды начинается с создания обстановки </a:t>
            </a:r>
            <a:r>
              <a:rPr lang="ru-RU" sz="2200" b="1" i="1" dirty="0" smtClean="0">
                <a:solidFill>
                  <a:schemeClr val="accent1">
                    <a:lumMod val="75000"/>
                  </a:schemeClr>
                </a:solidFill>
              </a:rPr>
              <a:t>уюта: </a:t>
            </a:r>
            <a:r>
              <a:rPr lang="ru-RU" sz="2000" dirty="0" smtClean="0"/>
              <a:t>белоснежное </a:t>
            </a:r>
            <a:r>
              <a:rPr lang="ru-RU" sz="2000" dirty="0"/>
              <a:t>постельное белье, стены, окрашенные в светлые мягкие тона, картины жизнеутверждающего содержания. Все зрительные раздражители, которые могут производить на больных гнетущее впечатление (устрашающие плакаты, анатомические препараты в банках, температурные листы и т. д.), должны быть устранены. </a:t>
            </a:r>
            <a:endParaRPr lang="ru-RU" sz="2000" dirty="0" smtClean="0"/>
          </a:p>
          <a:p>
            <a:pPr marL="0" indent="0">
              <a:buNone/>
            </a:pPr>
            <a:r>
              <a:rPr lang="ru-RU" sz="2000" dirty="0">
                <a:solidFill>
                  <a:schemeClr val="accent6">
                    <a:lumMod val="75000"/>
                  </a:schemeClr>
                </a:solidFill>
              </a:rPr>
              <a:t>Необходимо бороться с неприятными больничными запахами </a:t>
            </a:r>
            <a:r>
              <a:rPr lang="ru-RU" sz="2000" dirty="0"/>
              <a:t>при помощи повышенной вентиляции, путем применения дезодорирующих средств, употребления сосудов с крышками для гнойных отработанных повязок, кала, мочи и т. д. Для этой же цели следует расставить в палатах и коридорах садовые цветы. </a:t>
            </a:r>
            <a:r>
              <a:rPr lang="ru-RU" sz="2000" dirty="0">
                <a:solidFill>
                  <a:schemeClr val="accent6">
                    <a:lumMod val="75000"/>
                  </a:schemeClr>
                </a:solidFill>
              </a:rPr>
              <a:t>Чрезвычайно большое значение в преобразовании больничной среды имеет борьба с шумом. </a:t>
            </a:r>
            <a:r>
              <a:rPr lang="ru-RU" sz="2000" dirty="0"/>
              <a:t/>
            </a:r>
            <a:br>
              <a:rPr lang="ru-RU" sz="2000" dirty="0"/>
            </a:br>
            <a:r>
              <a:rPr lang="ru-RU" sz="2000" dirty="0" smtClean="0"/>
              <a:t>Весь </a:t>
            </a:r>
            <a:r>
              <a:rPr lang="ru-RU" sz="2000" dirty="0"/>
              <a:t>персонал должен говорить тихо, телефоны устанавливают вдали от палат, звуковая сигнализация заменяется световой, на водопроводные краны надевают резиновые шланги, персонал ходит только в тапочках, а в коридорах и палатах разостланы дорожки. Ножки мебели снабжают резиновыми колпачками и шарикоподшипниками, дверные петли тщательно смазываются, соприкасающиеся поверхности обиваются резиной.</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192</TotalTime>
  <Words>756</Words>
  <Application>Microsoft Office PowerPoint</Application>
  <PresentationFormat>Экран (4:3)</PresentationFormat>
  <Paragraphs>88</Paragraphs>
  <Slides>14</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Трек</vt:lpstr>
      <vt:lpstr>Федеральное государственное казанное военное образовательное  учреждение высшего профессионального  образования «Военно-медицинская академия имени С.М. Кирова»  Министерства обороны Российской Федерации</vt:lpstr>
      <vt:lpstr>Основы эргономики перемещения. </vt:lpstr>
      <vt:lpstr>Слайд 3</vt:lpstr>
      <vt:lpstr>Слайд 4</vt:lpstr>
      <vt:lpstr>Слайд 5</vt:lpstr>
      <vt:lpstr>Слайд 6</vt:lpstr>
      <vt:lpstr>Слайд 7</vt:lpstr>
      <vt:lpstr> Лечебно-охранительный режим включает следующие элементы: </vt:lpstr>
      <vt:lpstr>Слайд 9</vt:lpstr>
      <vt:lpstr>Безопасность труда медицинской сестры:</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Основы эргономики перемещения.</dc:title>
  <dc:creator>Леська</dc:creator>
  <cp:lastModifiedBy>Дмитрий Каленюк</cp:lastModifiedBy>
  <cp:revision>20</cp:revision>
  <dcterms:created xsi:type="dcterms:W3CDTF">2012-10-16T11:19:03Z</dcterms:created>
  <dcterms:modified xsi:type="dcterms:W3CDTF">2012-11-03T12:54:31Z</dcterms:modified>
</cp:coreProperties>
</file>