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9" r:id="rId18"/>
    <p:sldId id="280" r:id="rId19"/>
    <p:sldId id="281" r:id="rId20"/>
    <p:sldId id="282" r:id="rId21"/>
    <p:sldId id="283" r:id="rId22"/>
    <p:sldId id="284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69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0%B5%D1%81%D0%BA%D1%80%D0%B8%D0%BF%D1%82%D0%BE%D1%80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3%D1%81%D0%BB%D0%BE%D0%B2%D0%BD%D0%B0%D1%8F_%D0%BF%D0%B5%D1%80%D0%B5%D0%BC%D0%B5%D0%BD%D0%BD%D0%B0%D1%8F&amp;action=edit&amp;redlink=1" TargetMode="External"/><Relationship Id="rId2" Type="http://schemas.openxmlformats.org/officeDocument/2006/relationships/hyperlink" Target="http://ru.wikipedia.org/wiki/%D0%9C%D1%8C%D1%8E%D1%82%D0%B5%D0%BA%D1%81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/>
              <a:t>         </a:t>
            </a:r>
            <a:r>
              <a:rPr lang="ru-RU" sz="4000" b="1" dirty="0" smtClean="0"/>
              <a:t>Основы современных        </a:t>
            </a:r>
            <a:br>
              <a:rPr lang="ru-RU" sz="4000" b="1" dirty="0" smtClean="0"/>
            </a:br>
            <a:r>
              <a:rPr lang="en-US" sz="4000" b="1" dirty="0" smtClean="0"/>
              <a:t>         </a:t>
            </a:r>
            <a:r>
              <a:rPr lang="ru-RU" sz="4000" b="1" dirty="0" smtClean="0"/>
              <a:t>операционных систем</a:t>
            </a:r>
            <a:br>
              <a:rPr lang="ru-RU" sz="4000" b="1" dirty="0" smtClean="0"/>
            </a:br>
            <a:r>
              <a:rPr lang="en-US" sz="4000" b="1" dirty="0" smtClean="0"/>
              <a:t>                          </a:t>
            </a:r>
            <a:r>
              <a:rPr lang="ru-RU" sz="3200" i="1" dirty="0" smtClean="0"/>
              <a:t>Лекция </a:t>
            </a:r>
            <a:r>
              <a:rPr lang="en-US" sz="3200" i="1" dirty="0" smtClean="0"/>
              <a:t>10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58204" cy="912797"/>
          </a:xfrm>
        </p:spPr>
        <p:txBody>
          <a:bodyPr/>
          <a:lstStyle/>
          <a:p>
            <a:r>
              <a:rPr lang="ru-RU" sz="3600" b="1" dirty="0"/>
              <a:t>Схема модели </a:t>
            </a:r>
            <a:r>
              <a:rPr lang="en-US" sz="3600" b="1" dirty="0"/>
              <a:t>“</a:t>
            </a:r>
            <a:r>
              <a:rPr lang="ru-RU" sz="3600" b="1" dirty="0"/>
              <a:t>много </a:t>
            </a:r>
            <a:r>
              <a:rPr lang="en-US" sz="3600" b="1" dirty="0"/>
              <a:t>/</a:t>
            </a:r>
            <a:r>
              <a:rPr lang="ru-RU" sz="3600" b="1" dirty="0"/>
              <a:t> один</a:t>
            </a:r>
            <a:r>
              <a:rPr lang="en-US" sz="3600" b="1" dirty="0"/>
              <a:t>”</a:t>
            </a:r>
          </a:p>
        </p:txBody>
      </p:sp>
      <p:pic>
        <p:nvPicPr>
          <p:cNvPr id="7" name="Content Placeholder 6" descr="Fig_10.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9600" y="1307246"/>
            <a:ext cx="4888481" cy="481891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Модель </a:t>
            </a:r>
            <a:r>
              <a:rPr lang="en-US" sz="3600" b="1"/>
              <a:t>“</a:t>
            </a:r>
            <a:r>
              <a:rPr lang="ru-RU" sz="3600" b="1"/>
              <a:t>один </a:t>
            </a:r>
            <a:r>
              <a:rPr lang="en-US" sz="3600" b="1"/>
              <a:t>/</a:t>
            </a:r>
            <a:r>
              <a:rPr lang="ru-RU" sz="3600" b="1"/>
              <a:t> один</a:t>
            </a:r>
            <a:r>
              <a:rPr lang="en-US" sz="3600" b="1"/>
              <a:t>”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/>
              <a:t>Каждый поток пользовательского уровня отображается в один системный поток</a:t>
            </a:r>
            <a:r>
              <a:rPr lang="en-US" sz="2800" b="1"/>
              <a:t/>
            </a:r>
            <a:br>
              <a:rPr lang="en-US" sz="2800" b="1"/>
            </a:br>
            <a:endParaRPr lang="en-US" sz="2800" b="1"/>
          </a:p>
          <a:p>
            <a:r>
              <a:rPr lang="ru-RU" sz="2800" b="1"/>
              <a:t>Примеры</a:t>
            </a:r>
            <a:endParaRPr lang="en-US" sz="2800" b="1"/>
          </a:p>
          <a:p>
            <a:pPr>
              <a:buFont typeface="Wingdings" pitchFamily="2" charset="2"/>
              <a:buNone/>
            </a:pPr>
            <a:r>
              <a:rPr lang="en-US" sz="2800" b="1"/>
              <a:t>	- Windows 95/98/NT/2000</a:t>
            </a:r>
          </a:p>
          <a:p>
            <a:pPr>
              <a:buFont typeface="Wingdings" pitchFamily="2" charset="2"/>
              <a:buNone/>
            </a:pPr>
            <a:r>
              <a:rPr lang="en-US" sz="2800" b="1"/>
              <a:t>	- OS/2</a:t>
            </a:r>
          </a:p>
          <a:p>
            <a:endParaRPr lang="en-US" sz="28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Схема модели </a:t>
            </a:r>
            <a:r>
              <a:rPr lang="en-US" sz="3600" b="1"/>
              <a:t>“</a:t>
            </a:r>
            <a:r>
              <a:rPr lang="ru-RU" sz="3600" b="1"/>
              <a:t>один </a:t>
            </a:r>
            <a:r>
              <a:rPr lang="en-US" sz="3600" b="1"/>
              <a:t>/</a:t>
            </a:r>
            <a:r>
              <a:rPr lang="ru-RU" sz="3600" b="1"/>
              <a:t> один</a:t>
            </a:r>
            <a:r>
              <a:rPr lang="en-US" sz="3600" b="1"/>
              <a:t>”</a:t>
            </a:r>
          </a:p>
        </p:txBody>
      </p:sp>
      <p:pic>
        <p:nvPicPr>
          <p:cNvPr id="7" name="Content Placeholder 6" descr="Fig_10.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1928802"/>
            <a:ext cx="8250070" cy="399105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Модель </a:t>
            </a:r>
            <a:r>
              <a:rPr lang="en-US" sz="3600" b="1"/>
              <a:t>“</a:t>
            </a:r>
            <a:r>
              <a:rPr lang="ru-RU" sz="3600" b="1"/>
              <a:t>много </a:t>
            </a:r>
            <a:r>
              <a:rPr lang="en-US" sz="3600" b="1"/>
              <a:t>/</a:t>
            </a:r>
            <a:r>
              <a:rPr lang="ru-RU" sz="3600" b="1"/>
              <a:t> много</a:t>
            </a:r>
            <a:r>
              <a:rPr lang="en-US" sz="3600" b="1"/>
              <a:t>”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/>
              <a:t>Допускает, чтобы несколько потоков пользовательского уровня могли отображаться в несколько системных потоков</a:t>
            </a:r>
            <a:endParaRPr lang="en-US" sz="2400" b="1" dirty="0"/>
          </a:p>
          <a:p>
            <a:r>
              <a:rPr lang="ru-RU" sz="2400" b="1" dirty="0"/>
              <a:t>Позволяет ОС создавать достаточно большое число системных потоков</a:t>
            </a:r>
            <a:r>
              <a:rPr lang="en-US" sz="2400" b="1" dirty="0"/>
              <a:t>.</a:t>
            </a:r>
          </a:p>
          <a:p>
            <a:r>
              <a:rPr lang="en-US" sz="2400" b="1" dirty="0" smtClean="0"/>
              <a:t>Solaris</a:t>
            </a:r>
            <a:endParaRPr lang="en-US" sz="2400" b="1" dirty="0"/>
          </a:p>
          <a:p>
            <a:r>
              <a:rPr lang="en-US" sz="2400" b="1" dirty="0"/>
              <a:t>Windows NT/2000 </a:t>
            </a:r>
            <a:r>
              <a:rPr lang="ru-RU" sz="2400" b="1" dirty="0"/>
              <a:t>с пакетом</a:t>
            </a:r>
            <a:r>
              <a:rPr lang="en-US" sz="2400" b="1" dirty="0"/>
              <a:t> </a:t>
            </a:r>
            <a:r>
              <a:rPr lang="en-US" sz="2400" b="1" i="1" dirty="0" err="1"/>
              <a:t>ThreadFiber</a:t>
            </a:r>
            <a:endParaRPr lang="en-US" sz="2400" b="1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329642" cy="1055673"/>
          </a:xfrm>
        </p:spPr>
        <p:txBody>
          <a:bodyPr/>
          <a:lstStyle/>
          <a:p>
            <a:r>
              <a:rPr lang="ru-RU" sz="3600" b="1" dirty="0"/>
              <a:t>Схема модели </a:t>
            </a:r>
            <a:r>
              <a:rPr lang="en-US" sz="3600" b="1" dirty="0"/>
              <a:t>“</a:t>
            </a:r>
            <a:r>
              <a:rPr lang="ru-RU" sz="3600" b="1" dirty="0"/>
              <a:t>много</a:t>
            </a:r>
            <a:r>
              <a:rPr lang="en-US" sz="3600" b="1" dirty="0"/>
              <a:t>/</a:t>
            </a:r>
            <a:r>
              <a:rPr lang="ru-RU" sz="3600" b="1" dirty="0"/>
              <a:t>много</a:t>
            </a:r>
            <a:r>
              <a:rPr lang="en-US" sz="3600" b="1" dirty="0"/>
              <a:t>”</a:t>
            </a:r>
          </a:p>
        </p:txBody>
      </p:sp>
      <p:pic>
        <p:nvPicPr>
          <p:cNvPr id="7" name="Content Placeholder 6" descr="Fig_10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0423" y="1402790"/>
            <a:ext cx="5473411" cy="472337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Проблемы многопоточности</a:t>
            </a:r>
            <a:endParaRPr lang="en-US" sz="3600" b="1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500174"/>
            <a:ext cx="6992964" cy="4625989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Семантика системных вызовов</a:t>
            </a:r>
            <a:r>
              <a:rPr lang="en-US" sz="2400" b="1" dirty="0"/>
              <a:t> fork() </a:t>
            </a:r>
            <a:r>
              <a:rPr lang="ru-RU" sz="2400" b="1" dirty="0"/>
              <a:t>и</a:t>
            </a:r>
            <a:r>
              <a:rPr lang="en-US" sz="2400" b="1" dirty="0"/>
              <a:t> exec()</a:t>
            </a:r>
          </a:p>
          <a:p>
            <a:r>
              <a:rPr lang="ru-RU" sz="2400" b="1" dirty="0"/>
              <a:t>Прекращение потоков</a:t>
            </a:r>
            <a:endParaRPr lang="en-US" sz="2400" b="1" dirty="0"/>
          </a:p>
          <a:p>
            <a:r>
              <a:rPr lang="ru-RU" sz="2400" b="1" dirty="0"/>
              <a:t>Обработка сигналов</a:t>
            </a:r>
            <a:endParaRPr lang="en-US" sz="2400" b="1" dirty="0"/>
          </a:p>
          <a:p>
            <a:r>
              <a:rPr lang="ru-RU" sz="2400" b="1" dirty="0"/>
              <a:t>Группы потоков</a:t>
            </a:r>
            <a:endParaRPr lang="en-US" sz="2400" b="1" dirty="0"/>
          </a:p>
          <a:p>
            <a:r>
              <a:rPr lang="ru-RU" sz="2400" b="1" dirty="0"/>
              <a:t>Локальные данные потока (</a:t>
            </a:r>
            <a:r>
              <a:rPr lang="en-US" sz="2400" b="1" dirty="0"/>
              <a:t>thread-local storage)</a:t>
            </a:r>
          </a:p>
          <a:p>
            <a:r>
              <a:rPr lang="ru-RU" sz="2400" b="1" dirty="0"/>
              <a:t>Синхронизация потоков</a:t>
            </a:r>
          </a:p>
          <a:p>
            <a:r>
              <a:rPr lang="ru-RU" sz="2400" b="1" dirty="0"/>
              <a:t>Тупики </a:t>
            </a:r>
            <a:r>
              <a:rPr lang="en-US" sz="2400" b="1" dirty="0"/>
              <a:t>(deadlocks) </a:t>
            </a:r>
            <a:r>
              <a:rPr lang="ru-RU" sz="2400" b="1" dirty="0"/>
              <a:t>и их предотвращение</a:t>
            </a:r>
            <a:endParaRPr lang="en-US" sz="2400" b="1" dirty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PThreads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dirty="0"/>
              <a:t>POSIX – Portable Operating Systems Interface of </a:t>
            </a:r>
            <a:r>
              <a:rPr lang="en-US" sz="2400" b="1" dirty="0" err="1"/>
              <a:t>uniX</a:t>
            </a:r>
            <a:r>
              <a:rPr lang="en-US" sz="2400" b="1" dirty="0"/>
              <a:t> kind</a:t>
            </a:r>
            <a:endParaRPr lang="ru-RU" sz="2400" b="1" dirty="0"/>
          </a:p>
          <a:p>
            <a:r>
              <a:rPr lang="ru-RU" sz="2400" b="1" dirty="0"/>
              <a:t>Стандарт </a:t>
            </a:r>
            <a:r>
              <a:rPr lang="en-US" sz="2400" b="1" dirty="0"/>
              <a:t>POSIX (IEEE 1003.1c) </a:t>
            </a:r>
            <a:r>
              <a:rPr lang="en-US" sz="2400" b="1" dirty="0" smtClean="0"/>
              <a:t>- API </a:t>
            </a:r>
            <a:r>
              <a:rPr lang="ru-RU" sz="2400" b="1" dirty="0"/>
              <a:t>для создания и синхронизации потоков</a:t>
            </a:r>
            <a:endParaRPr lang="en-US" sz="2400" b="1" dirty="0"/>
          </a:p>
          <a:p>
            <a:r>
              <a:rPr lang="en-US" sz="2400" b="1" dirty="0"/>
              <a:t>API </a:t>
            </a:r>
            <a:r>
              <a:rPr lang="ru-RU" sz="2400" b="1" dirty="0"/>
              <a:t>определяет поведение библиотеки потоков. Реализация – на усмотрение авторов библиотеки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Распространены в ОС типа</a:t>
            </a:r>
            <a:r>
              <a:rPr lang="en-US" sz="2400" b="1" dirty="0"/>
              <a:t> UNIX.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POSIX threads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857365"/>
            <a:ext cx="8358246" cy="4214841"/>
          </a:xfrm>
        </p:spPr>
        <p:txBody>
          <a:bodyPr/>
          <a:lstStyle/>
          <a:p>
            <a:r>
              <a:rPr lang="ru-RU" sz="2400" dirty="0" smtClean="0"/>
              <a:t>Типы данных: </a:t>
            </a:r>
          </a:p>
          <a:p>
            <a:pPr lvl="1"/>
            <a:r>
              <a:rPr lang="ru-RU" sz="2400" dirty="0" smtClean="0"/>
              <a:t>pthread_t: </a:t>
            </a:r>
            <a:r>
              <a:rPr lang="ru-RU" sz="2400" dirty="0" smtClean="0">
                <a:hlinkClick r:id="rId2" action="ppaction://hlinkfile" tooltip="Дескриптор"/>
              </a:rPr>
              <a:t>дескриптор</a:t>
            </a:r>
            <a:r>
              <a:rPr lang="ru-RU" sz="2400" dirty="0" smtClean="0"/>
              <a:t> потока </a:t>
            </a:r>
          </a:p>
          <a:p>
            <a:pPr lvl="1"/>
            <a:r>
              <a:rPr lang="ru-RU" sz="2400" dirty="0" smtClean="0"/>
              <a:t>pthread_attr_t: перечень атрибутов потока </a:t>
            </a:r>
          </a:p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258204" cy="627045"/>
          </a:xfrm>
        </p:spPr>
        <p:txBody>
          <a:bodyPr/>
          <a:lstStyle/>
          <a:p>
            <a:r>
              <a:rPr lang="en-US" dirty="0" smtClean="0"/>
              <a:t>POSIX threads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071546"/>
            <a:ext cx="8215338" cy="5286412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Функции управления потоками: </a:t>
            </a:r>
          </a:p>
          <a:p>
            <a:pPr lvl="1"/>
            <a:r>
              <a:rPr lang="ru-RU" sz="4900" dirty="0" smtClean="0"/>
              <a:t>pthread_create(): создание потока </a:t>
            </a:r>
          </a:p>
          <a:p>
            <a:pPr lvl="1"/>
            <a:r>
              <a:rPr lang="ru-RU" sz="4900" dirty="0" smtClean="0"/>
              <a:t>pthread_exit(): завершение потока (должна вызываться функцией потока при завершении) </a:t>
            </a:r>
          </a:p>
          <a:p>
            <a:pPr lvl="1"/>
            <a:r>
              <a:rPr lang="ru-RU" sz="4900" dirty="0" smtClean="0"/>
              <a:t>pthread_cancel(): отмена потока </a:t>
            </a:r>
          </a:p>
          <a:p>
            <a:pPr lvl="1"/>
            <a:r>
              <a:rPr lang="ru-RU" sz="4900" dirty="0" smtClean="0"/>
              <a:t>pthread_join(): заблокировать выполнение потока до прекращения другого потока, указанного в вызове функции </a:t>
            </a:r>
          </a:p>
          <a:p>
            <a:pPr lvl="1"/>
            <a:r>
              <a:rPr lang="ru-RU" sz="4900" dirty="0" smtClean="0"/>
              <a:t>pthread_detach(): освободить ресурсы занимаемые потоком (если поток выполняется, то освобождение ресурсов произойдёт после его завершения) </a:t>
            </a:r>
          </a:p>
          <a:p>
            <a:pPr lvl="1"/>
            <a:r>
              <a:rPr lang="ru-RU" sz="4900" dirty="0" smtClean="0"/>
              <a:t>pthread_attr_init(): инициализировать структуру атрибутов потока </a:t>
            </a:r>
          </a:p>
          <a:p>
            <a:pPr lvl="1"/>
            <a:r>
              <a:rPr lang="ru-RU" sz="4900" dirty="0" smtClean="0"/>
              <a:t>pthread_attr_setdetachstate(): указать системе, что после завершения потока она может автоматически освободить ресурсы, занимаемые потоком </a:t>
            </a:r>
          </a:p>
          <a:p>
            <a:pPr lvl="1"/>
            <a:r>
              <a:rPr lang="ru-RU" sz="4900" dirty="0" smtClean="0"/>
              <a:t>pthread_attr_destroy(): освободить память от структуры атрибутов потока (уничтожить дескриптор) </a:t>
            </a:r>
          </a:p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258204" cy="912797"/>
          </a:xfrm>
        </p:spPr>
        <p:txBody>
          <a:bodyPr/>
          <a:lstStyle/>
          <a:p>
            <a:r>
              <a:rPr lang="en-US" dirty="0" smtClean="0"/>
              <a:t>POSIX threads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214422"/>
            <a:ext cx="7786742" cy="4911741"/>
          </a:xfrm>
        </p:spPr>
        <p:txBody>
          <a:bodyPr/>
          <a:lstStyle/>
          <a:p>
            <a:r>
              <a:rPr lang="ru-RU" dirty="0" smtClean="0"/>
              <a:t>Функции синхронизации потоков: </a:t>
            </a:r>
          </a:p>
          <a:p>
            <a:pPr lvl="1"/>
            <a:r>
              <a:rPr lang="en-US" dirty="0" err="1" smtClean="0"/>
              <a:t>pthread_mutex_init</a:t>
            </a:r>
            <a:r>
              <a:rPr lang="en-US" dirty="0" smtClean="0"/>
              <a:t>(), </a:t>
            </a:r>
            <a:r>
              <a:rPr lang="en-US" dirty="0" err="1" smtClean="0"/>
              <a:t>pthread_mutex_destroy</a:t>
            </a:r>
            <a:r>
              <a:rPr lang="en-US" dirty="0" smtClean="0"/>
              <a:t>(), </a:t>
            </a:r>
            <a:r>
              <a:rPr lang="en-US" dirty="0" err="1" smtClean="0"/>
              <a:t>pthread_mutex_lock</a:t>
            </a:r>
            <a:r>
              <a:rPr lang="en-US" dirty="0" smtClean="0"/>
              <a:t>(), </a:t>
            </a:r>
            <a:r>
              <a:rPr lang="en-US" dirty="0" err="1" smtClean="0"/>
              <a:t>pthread_mutex_trylock</a:t>
            </a:r>
            <a:r>
              <a:rPr lang="en-US" dirty="0" smtClean="0"/>
              <a:t>(), </a:t>
            </a:r>
            <a:r>
              <a:rPr lang="en-US" dirty="0" err="1" smtClean="0"/>
              <a:t>pthread_mutex_unlock</a:t>
            </a:r>
            <a:r>
              <a:rPr lang="en-US" dirty="0" smtClean="0"/>
              <a:t>(): </a:t>
            </a:r>
            <a:r>
              <a:rPr lang="ru-RU" dirty="0" smtClean="0"/>
              <a:t>с помощью </a:t>
            </a:r>
            <a:r>
              <a:rPr lang="ru-RU" dirty="0" smtClean="0">
                <a:hlinkClick r:id="rId2" action="ppaction://hlinkfile" tooltip="Мьютекс"/>
              </a:rPr>
              <a:t>мьютексов</a:t>
            </a:r>
            <a:r>
              <a:rPr lang="ru-RU" dirty="0" smtClean="0"/>
              <a:t> </a:t>
            </a:r>
          </a:p>
          <a:p>
            <a:pPr lvl="1"/>
            <a:r>
              <a:rPr lang="en-US" dirty="0" err="1" smtClean="0"/>
              <a:t>pthread_cond_init</a:t>
            </a:r>
            <a:r>
              <a:rPr lang="en-US" dirty="0" smtClean="0"/>
              <a:t>(), </a:t>
            </a:r>
            <a:r>
              <a:rPr lang="en-US" dirty="0" err="1" smtClean="0"/>
              <a:t>pthread_cond_signal</a:t>
            </a:r>
            <a:r>
              <a:rPr lang="en-US" dirty="0" smtClean="0"/>
              <a:t>(), </a:t>
            </a:r>
            <a:r>
              <a:rPr lang="en-US" dirty="0" err="1" smtClean="0"/>
              <a:t>pthread_cond_wait</a:t>
            </a:r>
            <a:r>
              <a:rPr lang="en-US" dirty="0" smtClean="0"/>
              <a:t>(): </a:t>
            </a:r>
            <a:r>
              <a:rPr lang="ru-RU" dirty="0" smtClean="0"/>
              <a:t>с помощью </a:t>
            </a:r>
            <a:r>
              <a:rPr lang="ru-RU" dirty="0" smtClean="0">
                <a:hlinkClick r:id="rId3" action="ppaction://hlinkfile" tooltip="Условная переменная (страница отсутствует)"/>
              </a:rPr>
              <a:t>условных переменных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Потоки </a:t>
            </a:r>
            <a:r>
              <a:rPr lang="en-US" sz="3600" b="1"/>
              <a:t>(threads)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3050"/>
            <a:ext cx="7958166" cy="483395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/>
              <a:t>Исторический обзор</a:t>
            </a:r>
            <a:endParaRPr lang="en-US" sz="2800" b="1" dirty="0"/>
          </a:p>
          <a:p>
            <a:r>
              <a:rPr lang="ru-RU" sz="2800" b="1" dirty="0"/>
              <a:t>Модели многопоточного исполнения</a:t>
            </a:r>
            <a:endParaRPr lang="en-US" sz="2800" b="1" dirty="0"/>
          </a:p>
          <a:p>
            <a:r>
              <a:rPr lang="ru-RU" sz="2800" b="1" dirty="0"/>
              <a:t>Проблемы, связанные с потоками</a:t>
            </a:r>
            <a:endParaRPr lang="en-US" sz="2800" b="1" dirty="0"/>
          </a:p>
          <a:p>
            <a:r>
              <a:rPr lang="en-US" sz="2800" b="1" dirty="0" err="1"/>
              <a:t>Pthreads</a:t>
            </a:r>
            <a:endParaRPr lang="en-US" sz="2800" b="1" dirty="0"/>
          </a:p>
          <a:p>
            <a:r>
              <a:rPr lang="ru-RU" sz="2800" b="1" dirty="0"/>
              <a:t>Потоки в </a:t>
            </a:r>
            <a:r>
              <a:rPr lang="en-US" sz="2800" b="1" dirty="0"/>
              <a:t>Solaris 2</a:t>
            </a:r>
          </a:p>
          <a:p>
            <a:r>
              <a:rPr lang="ru-RU" sz="2800" b="1" dirty="0"/>
              <a:t>Потоки в </a:t>
            </a:r>
            <a:r>
              <a:rPr lang="en-US" sz="2800" b="1" dirty="0"/>
              <a:t>Windows 2000/XP</a:t>
            </a:r>
          </a:p>
          <a:p>
            <a:r>
              <a:rPr lang="ru-RU" sz="2800" b="1" dirty="0"/>
              <a:t>Потоки в </a:t>
            </a:r>
            <a:r>
              <a:rPr lang="en-US" sz="2800" b="1" dirty="0"/>
              <a:t>Linux </a:t>
            </a:r>
          </a:p>
          <a:p>
            <a:r>
              <a:rPr lang="ru-RU" sz="2800" b="1" dirty="0"/>
              <a:t>Потоки в </a:t>
            </a:r>
            <a:r>
              <a:rPr lang="en-US" sz="2800" b="1" dirty="0"/>
              <a:t>Java</a:t>
            </a:r>
            <a:r>
              <a:rPr lang="ru-RU" sz="2800" b="1" dirty="0"/>
              <a:t> и </a:t>
            </a:r>
            <a:r>
              <a:rPr lang="en-US" sz="2800" b="1" dirty="0"/>
              <a:t>.NET</a:t>
            </a:r>
          </a:p>
          <a:p>
            <a:endParaRPr lang="en-US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472518" cy="698483"/>
          </a:xfrm>
        </p:spPr>
        <p:txBody>
          <a:bodyPr/>
          <a:lstStyle/>
          <a:p>
            <a:r>
              <a:rPr lang="ru-RU" dirty="0" smtClean="0"/>
              <a:t>Пример</a:t>
            </a:r>
            <a:r>
              <a:rPr lang="en-US" dirty="0" smtClean="0"/>
              <a:t>: POSIX threads </a:t>
            </a:r>
            <a:r>
              <a:rPr lang="ru-RU" dirty="0" smtClean="0"/>
              <a:t>на Си (1</a:t>
            </a:r>
            <a:r>
              <a:rPr lang="en-US" dirty="0" smtClean="0"/>
              <a:t>/</a:t>
            </a:r>
            <a:r>
              <a:rPr lang="ru-RU" dirty="0" smtClean="0"/>
              <a:t>3)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142984"/>
            <a:ext cx="7929618" cy="528641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stdlib.h</a:t>
            </a:r>
            <a:r>
              <a:rPr lang="en-US" dirty="0" smtClean="0"/>
              <a:t>&gt;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time.h</a:t>
            </a:r>
            <a:r>
              <a:rPr lang="en-US" dirty="0" smtClean="0"/>
              <a:t>&gt;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#include &lt;</a:t>
            </a:r>
            <a:r>
              <a:rPr lang="en-US" dirty="0" err="1" smtClean="0"/>
              <a:t>pthread.h</a:t>
            </a:r>
            <a:r>
              <a:rPr lang="en-US" dirty="0" smtClean="0"/>
              <a:t>&gt; 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static void </a:t>
            </a:r>
            <a:r>
              <a:rPr lang="en-US" dirty="0" err="1" smtClean="0"/>
              <a:t>wait_thread</a:t>
            </a:r>
            <a:r>
              <a:rPr lang="en-US" dirty="0" smtClean="0"/>
              <a:t>(void)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{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</a:t>
            </a:r>
            <a:r>
              <a:rPr lang="en-US" dirty="0" err="1" smtClean="0"/>
              <a:t>time_t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err="1" smtClean="0"/>
              <a:t>start_time</a:t>
            </a:r>
            <a:r>
              <a:rPr lang="en-US" dirty="0" smtClean="0"/>
              <a:t> = time(NULL);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 while (time(NULL) == </a:t>
            </a:r>
            <a:r>
              <a:rPr lang="en-US" dirty="0" err="1" smtClean="0"/>
              <a:t>start_time</a:t>
            </a:r>
            <a:r>
              <a:rPr lang="en-US" dirty="0" smtClean="0"/>
              <a:t>)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 {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     // do nothing except chew CPU slices for up to one second.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    }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}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543956" cy="769921"/>
          </a:xfrm>
        </p:spPr>
        <p:txBody>
          <a:bodyPr/>
          <a:lstStyle/>
          <a:p>
            <a:r>
              <a:rPr lang="ru-RU" dirty="0" smtClean="0"/>
              <a:t>Пример</a:t>
            </a:r>
            <a:r>
              <a:rPr lang="en-US" dirty="0" smtClean="0"/>
              <a:t>: POSIX threads </a:t>
            </a:r>
            <a:r>
              <a:rPr lang="ru-RU" dirty="0" smtClean="0"/>
              <a:t>на Си (2</a:t>
            </a:r>
            <a:r>
              <a:rPr lang="en-US" dirty="0" smtClean="0"/>
              <a:t>/</a:t>
            </a:r>
            <a:r>
              <a:rPr lang="ru-RU" dirty="0" smtClean="0"/>
              <a:t>3)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142984"/>
            <a:ext cx="8001056" cy="521497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static void *</a:t>
            </a:r>
            <a:r>
              <a:rPr lang="en-US" dirty="0" err="1" smtClean="0"/>
              <a:t>thread_func</a:t>
            </a:r>
            <a:r>
              <a:rPr lang="en-US" dirty="0" smtClean="0"/>
              <a:t>(void *</a:t>
            </a:r>
            <a:r>
              <a:rPr lang="en-US" dirty="0" err="1" smtClean="0"/>
              <a:t>vptr_args</a:t>
            </a:r>
            <a:r>
              <a:rPr lang="en-US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{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;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20; </a:t>
            </a:r>
            <a:r>
              <a:rPr lang="en-US" dirty="0" err="1" smtClean="0"/>
              <a:t>i</a:t>
            </a:r>
            <a:r>
              <a:rPr lang="en-US" dirty="0" smtClean="0"/>
              <a:t>++)    {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fputs</a:t>
            </a:r>
            <a:r>
              <a:rPr lang="en-US" dirty="0" smtClean="0"/>
              <a:t>("  b\n", </a:t>
            </a:r>
            <a:r>
              <a:rPr lang="en-US" dirty="0" err="1" smtClean="0"/>
              <a:t>stderr</a:t>
            </a:r>
            <a:r>
              <a:rPr lang="en-US" dirty="0" smtClean="0"/>
              <a:t>);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wait_thread</a:t>
            </a:r>
            <a:r>
              <a:rPr lang="en-US" dirty="0" smtClean="0"/>
              <a:t>();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}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return NULL;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} </a:t>
            </a: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686800" cy="698483"/>
          </a:xfrm>
        </p:spPr>
        <p:txBody>
          <a:bodyPr/>
          <a:lstStyle/>
          <a:p>
            <a:r>
              <a:rPr lang="ru-RU" dirty="0" smtClean="0"/>
              <a:t>Пример</a:t>
            </a:r>
            <a:r>
              <a:rPr lang="en-US" dirty="0" smtClean="0"/>
              <a:t>: POSIX threads </a:t>
            </a:r>
            <a:r>
              <a:rPr lang="ru-RU" dirty="0" smtClean="0"/>
              <a:t>на Си (3</a:t>
            </a:r>
            <a:r>
              <a:rPr lang="en-US" dirty="0" smtClean="0"/>
              <a:t>/</a:t>
            </a:r>
            <a:r>
              <a:rPr lang="ru-RU" dirty="0" smtClean="0"/>
              <a:t>3)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501122" cy="535785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main(void)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en-US" dirty="0" smtClean="0"/>
              <a:t>{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pthread_t</a:t>
            </a:r>
            <a:r>
              <a:rPr lang="en-US" dirty="0" smtClean="0"/>
              <a:t> thread;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  </a:t>
            </a:r>
            <a:r>
              <a:rPr lang="en-US" dirty="0" smtClean="0"/>
              <a:t>if (</a:t>
            </a:r>
            <a:r>
              <a:rPr lang="en-US" dirty="0" err="1" smtClean="0"/>
              <a:t>pthread_create</a:t>
            </a:r>
            <a:r>
              <a:rPr lang="en-US" dirty="0" smtClean="0"/>
              <a:t>(&amp;thread, NULL, </a:t>
            </a:r>
            <a:r>
              <a:rPr lang="en-US" dirty="0" err="1" smtClean="0"/>
              <a:t>thread_func</a:t>
            </a:r>
            <a:r>
              <a:rPr lang="en-US" dirty="0" smtClean="0"/>
              <a:t>, NULL) != 0)   {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return EXIT_FAILURE;    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</a:t>
            </a:r>
            <a:r>
              <a:rPr lang="en-US" dirty="0" smtClean="0"/>
              <a:t>}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for (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20; </a:t>
            </a:r>
            <a:r>
              <a:rPr lang="en-US" dirty="0" err="1" smtClean="0"/>
              <a:t>i</a:t>
            </a:r>
            <a:r>
              <a:rPr lang="en-US" dirty="0" smtClean="0"/>
              <a:t>++)    {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     puts("a");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  </a:t>
            </a:r>
            <a:r>
              <a:rPr lang="en-US" dirty="0" smtClean="0"/>
              <a:t>  </a:t>
            </a:r>
            <a:r>
              <a:rPr lang="en-US" dirty="0" err="1" smtClean="0"/>
              <a:t>wait_thread</a:t>
            </a:r>
            <a:r>
              <a:rPr lang="en-US" dirty="0" smtClean="0"/>
              <a:t>();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 }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if (</a:t>
            </a:r>
            <a:r>
              <a:rPr lang="en-US" dirty="0" err="1" smtClean="0"/>
              <a:t>pthread_join</a:t>
            </a:r>
            <a:r>
              <a:rPr lang="en-US" dirty="0" smtClean="0"/>
              <a:t>(thread, NULL) != 0)    {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        return EXIT_FAILURE;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}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return EXIT_SUCCESS;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}  </a:t>
            </a:r>
          </a:p>
          <a:p>
            <a:pPr>
              <a:lnSpc>
                <a:spcPct val="120000"/>
              </a:lnSpc>
              <a:buNone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329642" cy="912797"/>
          </a:xfrm>
        </p:spPr>
        <p:txBody>
          <a:bodyPr/>
          <a:lstStyle/>
          <a:p>
            <a:r>
              <a:rPr lang="ru-RU" sz="3600" b="1" dirty="0"/>
              <a:t>Потоки в </a:t>
            </a:r>
            <a:r>
              <a:rPr lang="en-US" sz="3600" b="1" dirty="0" smtClean="0"/>
              <a:t>Solaris</a:t>
            </a:r>
            <a:endParaRPr lang="en-US" sz="3600" b="1" dirty="0"/>
          </a:p>
        </p:txBody>
      </p:sp>
      <p:pic>
        <p:nvPicPr>
          <p:cNvPr id="7" name="Content Placeholder 6" descr="Fig_10.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9" y="1643050"/>
            <a:ext cx="7596010" cy="447099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Процесс в </a:t>
            </a:r>
            <a:r>
              <a:rPr lang="en-US" sz="3600" b="1"/>
              <a:t>Solaris</a:t>
            </a:r>
          </a:p>
        </p:txBody>
      </p:sp>
      <p:pic>
        <p:nvPicPr>
          <p:cNvPr id="7" name="Content Placeholder 6" descr="Fig_10.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688" y="1500174"/>
            <a:ext cx="8858312" cy="4429156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Потоки в </a:t>
            </a:r>
            <a:r>
              <a:rPr lang="en-US" sz="3600" b="1"/>
              <a:t>Windows 2000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/>
              <a:t>Реализуют схему </a:t>
            </a:r>
            <a:r>
              <a:rPr lang="en-US" sz="2400" b="1" dirty="0"/>
              <a:t>“</a:t>
            </a:r>
            <a:r>
              <a:rPr lang="ru-RU" sz="2400" b="1" dirty="0"/>
              <a:t>один </a:t>
            </a:r>
            <a:r>
              <a:rPr lang="en-US" sz="2400" b="1" dirty="0"/>
              <a:t>/ </a:t>
            </a:r>
            <a:r>
              <a:rPr lang="ru-RU" sz="2400" b="1" dirty="0"/>
              <a:t>один</a:t>
            </a:r>
            <a:r>
              <a:rPr lang="en-US" sz="2400" b="1" dirty="0"/>
              <a:t>”</a:t>
            </a:r>
          </a:p>
          <a:p>
            <a:r>
              <a:rPr lang="ru-RU" sz="2400" b="1" dirty="0"/>
              <a:t>Каждый поток содержит</a:t>
            </a:r>
            <a:r>
              <a:rPr lang="en-US" sz="2400" b="1" dirty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sz="2400" b="1" dirty="0"/>
              <a:t>	- </a:t>
            </a:r>
            <a:r>
              <a:rPr lang="ru-RU" sz="2400" b="1" dirty="0"/>
              <a:t>идентификатор потока </a:t>
            </a:r>
            <a:r>
              <a:rPr lang="en-US" sz="2400" b="1" dirty="0"/>
              <a:t>(thread id)</a:t>
            </a:r>
          </a:p>
          <a:p>
            <a:pPr>
              <a:buFont typeface="Wingdings" pitchFamily="2" charset="2"/>
              <a:buNone/>
            </a:pPr>
            <a:r>
              <a:rPr lang="en-US" sz="2400" b="1" dirty="0"/>
              <a:t>	- </a:t>
            </a:r>
            <a:r>
              <a:rPr lang="ru-RU" sz="2400" b="1" dirty="0"/>
              <a:t>набор регистров</a:t>
            </a:r>
            <a:endParaRPr lang="en-US" sz="2400" b="1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	- </a:t>
            </a:r>
            <a:r>
              <a:rPr lang="ru-RU" sz="2400" b="1" dirty="0"/>
              <a:t>отдельные стеки для пользовательских и системных процедур</a:t>
            </a:r>
            <a:endParaRPr lang="en-US" sz="2400" b="1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	- </a:t>
            </a:r>
            <a:r>
              <a:rPr lang="ru-RU" sz="2400" b="1" dirty="0"/>
              <a:t>область памяти для локальных данных потока</a:t>
            </a:r>
            <a:r>
              <a:rPr lang="en-US" sz="2400" b="1" dirty="0"/>
              <a:t> (TLS – thread-local storage)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Потоки в </a:t>
            </a:r>
            <a:r>
              <a:rPr lang="en-US" sz="3600" b="1"/>
              <a:t>Linux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/>
              <a:t>В </a:t>
            </a:r>
            <a:r>
              <a:rPr lang="en-US" sz="2400" b="1" dirty="0"/>
              <a:t>Linux </a:t>
            </a:r>
            <a:r>
              <a:rPr lang="ru-RU" sz="2400" b="1" dirty="0"/>
              <a:t>потоки называются</a:t>
            </a:r>
            <a:r>
              <a:rPr lang="en-US" sz="2400" b="1" dirty="0"/>
              <a:t> </a:t>
            </a:r>
            <a:r>
              <a:rPr lang="en-US" sz="2400" b="1" i="1" dirty="0"/>
              <a:t>tasks</a:t>
            </a:r>
            <a:r>
              <a:rPr lang="ru-RU" sz="2400" b="1" i="1" dirty="0"/>
              <a:t> (задачами), </a:t>
            </a:r>
            <a:r>
              <a:rPr lang="en-US" sz="2400" b="1" dirty="0"/>
              <a:t> </a:t>
            </a:r>
            <a:r>
              <a:rPr lang="ru-RU" sz="2400" b="1" dirty="0"/>
              <a:t>а не </a:t>
            </a:r>
            <a:r>
              <a:rPr lang="en-US" sz="2400" b="1" i="1" dirty="0"/>
              <a:t>threads</a:t>
            </a:r>
            <a:r>
              <a:rPr lang="en-US" sz="2400" b="1" dirty="0"/>
              <a:t>.</a:t>
            </a:r>
          </a:p>
          <a:p>
            <a:r>
              <a:rPr lang="ru-RU" sz="2400" b="1" dirty="0"/>
              <a:t>Поток создается системным вызовом</a:t>
            </a:r>
            <a:r>
              <a:rPr lang="en-US" sz="2400" b="1" dirty="0"/>
              <a:t> clone().</a:t>
            </a:r>
          </a:p>
          <a:p>
            <a:r>
              <a:rPr lang="en-US" sz="2400" b="1" dirty="0"/>
              <a:t>clone()</a:t>
            </a:r>
            <a:r>
              <a:rPr lang="ru-RU" sz="2400" b="1" dirty="0"/>
              <a:t> </a:t>
            </a:r>
            <a:r>
              <a:rPr lang="en-US" sz="2400" b="1" dirty="0"/>
              <a:t> </a:t>
            </a:r>
            <a:r>
              <a:rPr lang="ru-RU" sz="2400" b="1" dirty="0" smtClean="0"/>
              <a:t>позволяет </a:t>
            </a:r>
            <a:r>
              <a:rPr lang="ru-RU" sz="2400" b="1" dirty="0"/>
              <a:t>дочерней задаче использовать общее адресное пространство с родительской задачей</a:t>
            </a:r>
            <a:r>
              <a:rPr lang="en-US" sz="2400" b="1" dirty="0"/>
              <a:t> (</a:t>
            </a:r>
            <a:r>
              <a:rPr lang="ru-RU" sz="2400" b="1" dirty="0"/>
              <a:t>процессом</a:t>
            </a:r>
            <a:r>
              <a:rPr lang="en-US" sz="2400" b="1" dirty="0"/>
              <a:t>)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Потоки в </a:t>
            </a:r>
            <a:r>
              <a:rPr lang="en-US" sz="3600" b="1"/>
              <a:t>Java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/>
              <a:t>Потоки в </a:t>
            </a:r>
            <a:r>
              <a:rPr lang="en-US" sz="2400" b="1" dirty="0"/>
              <a:t>Java </a:t>
            </a:r>
            <a:r>
              <a:rPr lang="ru-RU" sz="2400" b="1" dirty="0"/>
              <a:t>могут быть созданы следующими способами</a:t>
            </a:r>
            <a:r>
              <a:rPr lang="en-US" sz="2400" b="1" dirty="0"/>
              <a:t>:</a:t>
            </a:r>
          </a:p>
          <a:p>
            <a:pPr lvl="1"/>
            <a:r>
              <a:rPr lang="ru-RU" sz="2400" b="1" dirty="0"/>
              <a:t>Как расширения класса </a:t>
            </a:r>
            <a:r>
              <a:rPr lang="en-US" sz="2400" b="1" dirty="0"/>
              <a:t>Thread</a:t>
            </a:r>
          </a:p>
          <a:p>
            <a:pPr lvl="1"/>
            <a:r>
              <a:rPr lang="ru-RU" sz="2400" b="1" dirty="0"/>
              <a:t>Как классы, реализующие</a:t>
            </a:r>
            <a:r>
              <a:rPr lang="en-US" sz="2400" b="1" dirty="0"/>
              <a:t> </a:t>
            </a:r>
            <a:r>
              <a:rPr lang="ru-RU" sz="2400" b="1" dirty="0"/>
              <a:t>интерфейс</a:t>
            </a:r>
            <a:r>
              <a:rPr lang="en-US" sz="2400" b="1" dirty="0"/>
              <a:t> </a:t>
            </a:r>
            <a:r>
              <a:rPr lang="en-US" sz="2400" b="1" dirty="0" err="1"/>
              <a:t>Runnable</a:t>
            </a:r>
            <a:r>
              <a:rPr lang="en-US" sz="2400" b="1" dirty="0"/>
              <a:t> </a:t>
            </a:r>
          </a:p>
          <a:p>
            <a:r>
              <a:rPr lang="ru-RU" sz="2400" b="1" dirty="0"/>
              <a:t>Потоки в </a:t>
            </a:r>
            <a:r>
              <a:rPr lang="en-US" sz="2400" b="1" dirty="0"/>
              <a:t>Java </a:t>
            </a:r>
            <a:r>
              <a:rPr lang="ru-RU" sz="2400" b="1" dirty="0"/>
              <a:t>управляются </a:t>
            </a:r>
            <a:r>
              <a:rPr lang="en-US" sz="2400" b="1" dirty="0"/>
              <a:t> JVM</a:t>
            </a:r>
            <a:endParaRPr lang="ru-RU" sz="2400" b="1" dirty="0"/>
          </a:p>
          <a:p>
            <a:r>
              <a:rPr lang="ru-RU" sz="2400" b="1" dirty="0"/>
              <a:t>Возможно создание групп потоков и иерархии таких групп</a:t>
            </a:r>
            <a:endParaRPr lang="en-US" sz="24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Состояния потоков в </a:t>
            </a:r>
            <a:r>
              <a:rPr lang="en-US" sz="3600" b="1"/>
              <a:t>Java</a:t>
            </a:r>
          </a:p>
        </p:txBody>
      </p:sp>
      <p:pic>
        <p:nvPicPr>
          <p:cNvPr id="7" name="Content Placeholder 6" descr="Fig_10.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26" y="1714488"/>
            <a:ext cx="9062574" cy="3288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610600" cy="1066800"/>
          </a:xfrm>
        </p:spPr>
        <p:txBody>
          <a:bodyPr>
            <a:normAutofit fontScale="90000"/>
          </a:bodyPr>
          <a:lstStyle/>
          <a:p>
            <a:r>
              <a:rPr lang="ru-RU" sz="3600" b="1"/>
              <a:t>Однопоточные и многопоточные процессы</a:t>
            </a:r>
            <a:endParaRPr lang="en-US" sz="3600" b="1"/>
          </a:p>
        </p:txBody>
      </p:sp>
      <p:pic>
        <p:nvPicPr>
          <p:cNvPr id="7" name="Content Placeholder 6" descr="Fig_10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5" y="1500174"/>
            <a:ext cx="7268062" cy="474598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Преимущества многопоточности</a:t>
            </a:r>
            <a:endParaRPr lang="en-US" sz="3600" b="1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8007350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b="1" dirty="0"/>
              <a:t>Увеличение скорости (по сравнению с использованием обычных процессов)</a:t>
            </a:r>
            <a:r>
              <a:rPr lang="en-US" sz="2800" b="1" dirty="0"/>
              <a:t>. </a:t>
            </a:r>
            <a:r>
              <a:rPr lang="ru-RU" sz="2800" b="1" dirty="0"/>
              <a:t>Многопоточность основана на использовании </a:t>
            </a:r>
            <a:r>
              <a:rPr lang="ru-RU" sz="2800" b="1" i="1" dirty="0"/>
              <a:t>облегченных процессов</a:t>
            </a:r>
            <a:r>
              <a:rPr lang="en-US" sz="2800" b="1" i="1" dirty="0"/>
              <a:t> (lightweight processes)</a:t>
            </a:r>
            <a:r>
              <a:rPr lang="ru-RU" sz="2800" b="1" dirty="0"/>
              <a:t>, работающих в общем пространстве виртуальной памяти</a:t>
            </a:r>
            <a:endParaRPr lang="en-US" sz="2800" b="1" dirty="0"/>
          </a:p>
          <a:p>
            <a:pPr>
              <a:lnSpc>
                <a:spcPct val="80000"/>
              </a:lnSpc>
            </a:pPr>
            <a:r>
              <a:rPr lang="ru-RU" sz="2800" b="1" dirty="0"/>
              <a:t>Использование общих ресурсов</a:t>
            </a:r>
            <a:endParaRPr lang="en-US" sz="2800" b="1" dirty="0"/>
          </a:p>
          <a:p>
            <a:pPr>
              <a:lnSpc>
                <a:spcPct val="80000"/>
              </a:lnSpc>
            </a:pPr>
            <a:r>
              <a:rPr lang="ru-RU" sz="2800" b="1" dirty="0"/>
              <a:t>Экономия</a:t>
            </a:r>
            <a:endParaRPr lang="en-US" sz="2800" b="1" dirty="0"/>
          </a:p>
          <a:p>
            <a:pPr>
              <a:lnSpc>
                <a:spcPct val="80000"/>
              </a:lnSpc>
            </a:pPr>
            <a:r>
              <a:rPr lang="ru-RU" sz="2800" b="1" dirty="0"/>
              <a:t>Использование мультипроцессорных архитектур</a:t>
            </a:r>
            <a:endParaRPr lang="en-US" sz="2800" b="1" dirty="0"/>
          </a:p>
          <a:p>
            <a:pPr>
              <a:lnSpc>
                <a:spcPct val="80000"/>
              </a:lnSpc>
            </a:pPr>
            <a:endParaRPr lang="en-US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85763"/>
            <a:ext cx="7627937" cy="546100"/>
          </a:xfrm>
        </p:spPr>
        <p:txBody>
          <a:bodyPr>
            <a:normAutofit fontScale="90000"/>
          </a:bodyPr>
          <a:lstStyle/>
          <a:p>
            <a:r>
              <a:rPr lang="ru-RU" sz="3600" b="1"/>
              <a:t>История многопоточности</a:t>
            </a:r>
            <a:endParaRPr lang="en-US" sz="3600" b="1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924800" cy="502920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“</a:t>
            </a:r>
            <a:r>
              <a:rPr lang="ru-RU" sz="2000" b="1" dirty="0"/>
              <a:t>Эльбрус</a:t>
            </a:r>
            <a:r>
              <a:rPr lang="en-US" sz="2000" b="1" dirty="0"/>
              <a:t>-1” (1979)</a:t>
            </a:r>
            <a:r>
              <a:rPr lang="ru-RU" sz="2000" b="1" dirty="0"/>
              <a:t> </a:t>
            </a:r>
            <a:r>
              <a:rPr lang="en-US" sz="2000" b="1" dirty="0"/>
              <a:t>: </a:t>
            </a:r>
            <a:r>
              <a:rPr lang="ru-RU" sz="2000" b="1" dirty="0"/>
              <a:t> концепция процесса соответствовала</a:t>
            </a:r>
            <a:r>
              <a:rPr lang="en-US" sz="2000" b="1" dirty="0"/>
              <a:t> </a:t>
            </a:r>
            <a:r>
              <a:rPr lang="ru-RU" sz="2000" b="1" i="1" dirty="0"/>
              <a:t>облегченному процессу</a:t>
            </a:r>
            <a:r>
              <a:rPr lang="ru-RU" sz="2000" b="1" dirty="0"/>
              <a:t> в современном понимании (</a:t>
            </a:r>
            <a:r>
              <a:rPr lang="ru-RU" sz="2000" b="1" i="1" dirty="0"/>
              <a:t>процесс </a:t>
            </a:r>
            <a:r>
              <a:rPr lang="en-US" sz="2000" b="1" i="1" dirty="0"/>
              <a:t>&lt;-&gt; </a:t>
            </a:r>
            <a:r>
              <a:rPr lang="ru-RU" sz="2000" b="1" i="1" dirty="0"/>
              <a:t>стек</a:t>
            </a:r>
            <a:r>
              <a:rPr lang="en-US" sz="2000" b="1" dirty="0"/>
              <a:t>)</a:t>
            </a:r>
          </a:p>
          <a:p>
            <a:r>
              <a:rPr lang="en-US" sz="2000" b="1" dirty="0"/>
              <a:t>UNIX: </a:t>
            </a:r>
            <a:r>
              <a:rPr lang="ru-RU" sz="2000" b="1" dirty="0"/>
              <a:t>конец 80-х – начало 90-х гг.</a:t>
            </a:r>
            <a:r>
              <a:rPr lang="en-US" sz="2000" b="1" dirty="0"/>
              <a:t> : AT&amp;T, </a:t>
            </a:r>
            <a:r>
              <a:rPr lang="en-US" sz="2000" b="1" dirty="0" smtClean="0"/>
              <a:t>Solaris</a:t>
            </a:r>
            <a:endParaRPr lang="en-US" sz="2000" b="1" dirty="0"/>
          </a:p>
          <a:p>
            <a:r>
              <a:rPr lang="en-US" sz="2000" b="1" dirty="0"/>
              <a:t>Windows NT – </a:t>
            </a:r>
            <a:r>
              <a:rPr lang="ru-RU" sz="2000" b="1" dirty="0"/>
              <a:t>середина 90-х гг.</a:t>
            </a:r>
          </a:p>
          <a:p>
            <a:r>
              <a:rPr lang="ru-RU" sz="2000" b="1" dirty="0"/>
              <a:t>В разных операционных системах </a:t>
            </a:r>
            <a:r>
              <a:rPr lang="en-US" sz="2000" b="1" dirty="0"/>
              <a:t>API</a:t>
            </a:r>
            <a:r>
              <a:rPr lang="ru-RU" sz="2000" b="1" dirty="0"/>
              <a:t> для многопоточности существенно отличаются</a:t>
            </a:r>
          </a:p>
          <a:p>
            <a:r>
              <a:rPr lang="ru-RU" sz="2000" b="1" dirty="0"/>
              <a:t>Б. Страуструп</a:t>
            </a:r>
            <a:r>
              <a:rPr lang="en-US" sz="2000" b="1" dirty="0"/>
              <a:t> </a:t>
            </a:r>
            <a:r>
              <a:rPr lang="ru-RU" sz="2000" b="1" i="1" dirty="0"/>
              <a:t>не </a:t>
            </a:r>
            <a:r>
              <a:rPr lang="ru-RU" sz="2000" b="1" dirty="0"/>
              <a:t>включил многопоточность в </a:t>
            </a:r>
            <a:r>
              <a:rPr lang="en-US" sz="2000" b="1" dirty="0"/>
              <a:t>C++</a:t>
            </a:r>
          </a:p>
          <a:p>
            <a:r>
              <a:rPr lang="en-US" sz="2000" b="1" dirty="0"/>
              <a:t>Java (1995) : </a:t>
            </a:r>
            <a:r>
              <a:rPr lang="ru-RU" sz="2000" b="1" dirty="0"/>
              <a:t>впервые многопоточность реализована на уровне языка </a:t>
            </a:r>
            <a:r>
              <a:rPr lang="en-US" sz="2000" b="1" dirty="0"/>
              <a:t>+ core API</a:t>
            </a:r>
          </a:p>
          <a:p>
            <a:r>
              <a:rPr lang="en-US" sz="2000" b="1" dirty="0"/>
              <a:t>.NET (2000) : </a:t>
            </a:r>
            <a:r>
              <a:rPr lang="ru-RU" sz="2000" b="1" dirty="0"/>
              <a:t>многопоточность – фактически развитие идей </a:t>
            </a:r>
            <a:r>
              <a:rPr lang="en-US" sz="2000" b="1" dirty="0"/>
              <a:t>Java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ru-RU" sz="3600" b="1"/>
              <a:t>Пользовательские потоки </a:t>
            </a:r>
            <a:r>
              <a:rPr lang="en-US" sz="3600" b="1"/>
              <a:t/>
            </a:r>
            <a:br>
              <a:rPr lang="en-US" sz="3600" b="1"/>
            </a:br>
            <a:r>
              <a:rPr lang="en-US" sz="3600" b="1"/>
              <a:t>(user threads)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01000" cy="4343400"/>
          </a:xfrm>
        </p:spPr>
        <p:txBody>
          <a:bodyPr/>
          <a:lstStyle/>
          <a:p>
            <a:r>
              <a:rPr lang="ru-RU" sz="2400" b="1" dirty="0"/>
              <a:t>Управление потоками реализовано через библиотеку потоков пользовательского уровня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  <a:p>
            <a:r>
              <a:rPr lang="ru-RU" sz="2400" b="1" dirty="0"/>
              <a:t>Примеры</a:t>
            </a:r>
            <a:endParaRPr lang="en-US" sz="2400" b="1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	- POSIX </a:t>
            </a:r>
            <a:r>
              <a:rPr lang="en-US" sz="2400" b="1" i="1" dirty="0" err="1"/>
              <a:t>Pthreads</a:t>
            </a:r>
            <a:endParaRPr lang="en-US" sz="2400" b="1" i="1" dirty="0"/>
          </a:p>
          <a:p>
            <a:pPr>
              <a:buFont typeface="Wingdings" pitchFamily="2" charset="2"/>
              <a:buNone/>
            </a:pPr>
            <a:r>
              <a:rPr lang="en-US" sz="2400" b="1" dirty="0"/>
              <a:t>	- Mac </a:t>
            </a:r>
            <a:r>
              <a:rPr lang="en-US" sz="2400" b="1" i="1" dirty="0"/>
              <a:t>C-threads</a:t>
            </a:r>
          </a:p>
          <a:p>
            <a:pPr>
              <a:buFont typeface="Wingdings" pitchFamily="2" charset="2"/>
              <a:buNone/>
            </a:pPr>
            <a:r>
              <a:rPr lang="en-US" sz="2400" b="1" dirty="0"/>
              <a:t>	- Solaris </a:t>
            </a:r>
            <a:r>
              <a:rPr lang="en-US" sz="2400" b="1" i="1" dirty="0"/>
              <a:t>threads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Потоки ядра </a:t>
            </a:r>
            <a:r>
              <a:rPr lang="en-US" sz="3600" b="1"/>
              <a:t>(kernel threads)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Поддержаны и используются на уровне ядра ОС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800" b="1" dirty="0"/>
          </a:p>
          <a:p>
            <a:pPr>
              <a:lnSpc>
                <a:spcPct val="90000"/>
              </a:lnSpc>
            </a:pPr>
            <a:r>
              <a:rPr lang="ru-RU" sz="2800" b="1" dirty="0"/>
              <a:t>Примеры</a:t>
            </a:r>
            <a:endParaRPr lang="en-US" sz="28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	- Windows 95/98/NT/2000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 	- Solaris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	- Tru64 UNIX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	- BeOS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	- Linux</a:t>
            </a:r>
          </a:p>
          <a:p>
            <a:pPr>
              <a:lnSpc>
                <a:spcPct val="90000"/>
              </a:lnSpc>
            </a:pPr>
            <a:endParaRPr lang="en-US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424862" cy="1790700"/>
          </a:xfrm>
        </p:spPr>
        <p:txBody>
          <a:bodyPr/>
          <a:lstStyle/>
          <a:p>
            <a:r>
              <a:rPr lang="ru-RU" sz="3200" b="1"/>
              <a:t>Модели многопоточности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(</a:t>
            </a:r>
            <a:r>
              <a:rPr lang="ru-RU" sz="3200" b="1"/>
              <a:t>каким образом пользовательские потоки отображаются в потоки ядра</a:t>
            </a:r>
            <a:r>
              <a:rPr lang="en-US" sz="3200" b="1"/>
              <a:t>?)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420938"/>
            <a:ext cx="7910513" cy="3324225"/>
          </a:xfrm>
        </p:spPr>
        <p:txBody>
          <a:bodyPr/>
          <a:lstStyle/>
          <a:p>
            <a:r>
              <a:rPr lang="ru-RU" sz="2800" b="1"/>
              <a:t>Много </a:t>
            </a:r>
            <a:r>
              <a:rPr lang="en-US" sz="2800" b="1"/>
              <a:t>/</a:t>
            </a:r>
            <a:r>
              <a:rPr lang="ru-RU" sz="2800" b="1"/>
              <a:t> Один (</a:t>
            </a:r>
            <a:r>
              <a:rPr lang="en-US" sz="2800" b="1"/>
              <a:t>Many-to-One</a:t>
            </a:r>
            <a:r>
              <a:rPr lang="ru-RU" sz="2800" b="1"/>
              <a:t>)</a:t>
            </a:r>
            <a:r>
              <a:rPr lang="en-US" sz="2800" b="1"/>
              <a:t/>
            </a:r>
            <a:br>
              <a:rPr lang="en-US" sz="2800" b="1"/>
            </a:br>
            <a:endParaRPr lang="en-US" sz="2800" b="1"/>
          </a:p>
          <a:p>
            <a:r>
              <a:rPr lang="ru-RU" sz="2800" b="1"/>
              <a:t>Один </a:t>
            </a:r>
            <a:r>
              <a:rPr lang="en-US" sz="2800" b="1"/>
              <a:t>/</a:t>
            </a:r>
            <a:r>
              <a:rPr lang="ru-RU" sz="2800" b="1"/>
              <a:t> Один (</a:t>
            </a:r>
            <a:r>
              <a:rPr lang="en-US" sz="2800" b="1"/>
              <a:t>One-to-One</a:t>
            </a:r>
            <a:r>
              <a:rPr lang="ru-RU" sz="2800" b="1"/>
              <a:t>)</a:t>
            </a:r>
            <a:r>
              <a:rPr lang="en-US" sz="2800" b="1"/>
              <a:t/>
            </a:r>
            <a:br>
              <a:rPr lang="en-US" sz="2800" b="1"/>
            </a:br>
            <a:endParaRPr lang="en-US" sz="2800" b="1"/>
          </a:p>
          <a:p>
            <a:r>
              <a:rPr lang="ru-RU" sz="2800" b="1"/>
              <a:t>Много </a:t>
            </a:r>
            <a:r>
              <a:rPr lang="en-US" sz="2800" b="1"/>
              <a:t>/</a:t>
            </a:r>
            <a:r>
              <a:rPr lang="ru-RU" sz="2800" b="1"/>
              <a:t> Много (</a:t>
            </a:r>
            <a:r>
              <a:rPr lang="en-US" sz="2800" b="1"/>
              <a:t>Many-to-Many</a:t>
            </a:r>
            <a:r>
              <a:rPr lang="ru-RU" sz="2800" b="1"/>
              <a:t>)</a:t>
            </a:r>
            <a:endParaRPr lang="en-US" sz="2800" b="1"/>
          </a:p>
          <a:p>
            <a:endParaRPr lang="en-US" sz="28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Модель </a:t>
            </a:r>
            <a:r>
              <a:rPr lang="en-US" sz="3600" b="1"/>
              <a:t>“</a:t>
            </a:r>
            <a:r>
              <a:rPr lang="ru-RU" sz="3600" b="1"/>
              <a:t>много </a:t>
            </a:r>
            <a:r>
              <a:rPr lang="en-US" sz="3600" b="1"/>
              <a:t>/</a:t>
            </a:r>
            <a:r>
              <a:rPr lang="ru-RU" sz="3600" b="1"/>
              <a:t> один</a:t>
            </a:r>
            <a:r>
              <a:rPr lang="en-US" sz="3600" b="1"/>
              <a:t>”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/>
              <a:t>Несколько потоков пользовательского уровня отображаются в один системный поток</a:t>
            </a:r>
            <a:r>
              <a:rPr lang="en-US" sz="2800" b="1"/>
              <a:t/>
            </a:r>
            <a:br>
              <a:rPr lang="en-US" sz="2800" b="1"/>
            </a:br>
            <a:endParaRPr lang="en-US" sz="2800" b="1"/>
          </a:p>
          <a:p>
            <a:r>
              <a:rPr lang="ru-RU" sz="2800" b="1"/>
              <a:t>Используется в системах, которые не поддерживают множественные системные потоки</a:t>
            </a:r>
            <a:endParaRPr lang="en-US" sz="2800" b="1"/>
          </a:p>
          <a:p>
            <a:endParaRPr lang="en-US" sz="28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893</TotalTime>
  <Words>1015</Words>
  <Application>Microsoft Office PowerPoint</Application>
  <PresentationFormat>Экран (4:3)</PresentationFormat>
  <Paragraphs>176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1_Wildflowers</vt:lpstr>
      <vt:lpstr>         Основы современных                  операционных систем                           Лекция 10</vt:lpstr>
      <vt:lpstr>Потоки (threads)</vt:lpstr>
      <vt:lpstr>Однопоточные и многопоточные процессы</vt:lpstr>
      <vt:lpstr>Преимущества многопоточности</vt:lpstr>
      <vt:lpstr>История многопоточности</vt:lpstr>
      <vt:lpstr>Пользовательские потоки  (user threads)</vt:lpstr>
      <vt:lpstr>Потоки ядра (kernel threads)</vt:lpstr>
      <vt:lpstr>Модели многопоточности (каким образом пользовательские потоки отображаются в потоки ядра?)</vt:lpstr>
      <vt:lpstr>Модель “много / один”</vt:lpstr>
      <vt:lpstr>Схема модели “много / один”</vt:lpstr>
      <vt:lpstr>Модель “один / один”</vt:lpstr>
      <vt:lpstr>Схема модели “один / один”</vt:lpstr>
      <vt:lpstr>Модель “много / много”</vt:lpstr>
      <vt:lpstr>Схема модели “много/много”</vt:lpstr>
      <vt:lpstr>Проблемы многопоточности</vt:lpstr>
      <vt:lpstr>PThreads</vt:lpstr>
      <vt:lpstr>POSIX threads</vt:lpstr>
      <vt:lpstr>POSIX threads</vt:lpstr>
      <vt:lpstr>POSIX threads</vt:lpstr>
      <vt:lpstr>Пример: POSIX threads на Си (1/3)</vt:lpstr>
      <vt:lpstr>Пример: POSIX threads на Си (2/3)</vt:lpstr>
      <vt:lpstr>Пример: POSIX threads на Си (3/3)</vt:lpstr>
      <vt:lpstr>Потоки в Solaris</vt:lpstr>
      <vt:lpstr>Процесс в Solaris</vt:lpstr>
      <vt:lpstr>Потоки в Windows 2000</vt:lpstr>
      <vt:lpstr>Потоки в Linux</vt:lpstr>
      <vt:lpstr>Потоки в Java</vt:lpstr>
      <vt:lpstr>Состояния потоков в Java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89</cp:revision>
  <dcterms:created xsi:type="dcterms:W3CDTF">2001-09-03T03:38:43Z</dcterms:created>
  <dcterms:modified xsi:type="dcterms:W3CDTF">2014-01-24T10:41:57Z</dcterms:modified>
</cp:coreProperties>
</file>