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1" r:id="rId1"/>
  </p:sldMasterIdLst>
  <p:notesMasterIdLst>
    <p:notesMasterId r:id="rId27"/>
  </p:notesMasterIdLst>
  <p:sldIdLst>
    <p:sldId id="263" r:id="rId2"/>
    <p:sldId id="262" r:id="rId3"/>
    <p:sldId id="264" r:id="rId4"/>
    <p:sldId id="257" r:id="rId5"/>
    <p:sldId id="258" r:id="rId6"/>
    <p:sldId id="259" r:id="rId7"/>
    <p:sldId id="265" r:id="rId8"/>
    <p:sldId id="260" r:id="rId9"/>
    <p:sldId id="261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924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6370D17-8889-419F-9714-35F5C872AD11}" type="datetimeFigureOut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15364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8B25889-BAFB-4E12-8E52-4E8C5F365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98345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8346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8317E-9CE3-48CC-A9DB-869C6682A9A5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F2783-5253-40BA-B514-B63D757CB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D6F37-D10B-4617-B81A-0B1F3F86A6C7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F1EFB-9A22-41F9-91CD-D4B1DE242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E9389-22BB-44FE-A3EF-231D90EBE596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451E2-6996-486C-96D6-632484F2A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D97CA-82A8-4005-A19B-01B521603580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59937-527A-4D70-BF89-FB99CD9DD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3CA14-DA4C-4B22-8EC3-DE1AD4C18476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4A168-60A7-44C6-A9E6-D13DFA9BC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DFF05-7819-47DB-84AD-4929D49E44A4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0A17F-79D2-440E-A32A-DC22B2789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62B2F-0F61-43A8-839B-8143E64E8492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B984F-F747-43A3-B7DE-DC525E8E0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D70FF-AF0B-4645-B25A-297A440AA355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4FE7E-49F8-43E1-A225-A131E1057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56050-9CCA-4D6D-B9E4-80BAE8197A42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91DC7-1F5C-474E-A9FF-B4E0E2CCD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7F9AD-6040-429F-B585-EE9B40C8093A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6E0A7-8793-4725-80D4-8279F0E6B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E05FD-D45B-4FD1-88C3-5CFD3D0C57B4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01238-2941-445D-AEF2-3653B8BA5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45348-89D5-43E2-B5B3-3AB3B13922C8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E59E5-F029-4E95-87E1-6A556545D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ED5C4-D7A0-45D6-B1C6-0A4D7020D49A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A838B-D582-495D-9212-29032997A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97283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84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85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86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87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88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89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90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91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92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93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294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044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97296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297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298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299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0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1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2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3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4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5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6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7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8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09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0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1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2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3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4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5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6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7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8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19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320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97321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7322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7323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821632AB-943D-449A-9729-8FF9A059D9BE}" type="datetime1">
              <a:rPr lang="ru-RU"/>
              <a:pPr>
                <a:defRPr/>
              </a:pPr>
              <a:t>25.06.2014</a:t>
            </a:fld>
            <a:endParaRPr lang="ru-RU"/>
          </a:p>
        </p:txBody>
      </p:sp>
      <p:sp>
        <p:nvSpPr>
          <p:cNvPr id="97324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325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5CB35D6D-78C1-4F03-ABD4-5BF4B55BF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22" r:id="rId4"/>
    <p:sldLayoutId id="2147483721" r:id="rId5"/>
    <p:sldLayoutId id="2147483720" r:id="rId6"/>
    <p:sldLayoutId id="2147483719" r:id="rId7"/>
    <p:sldLayoutId id="2147483718" r:id="rId8"/>
    <p:sldLayoutId id="2147483717" r:id="rId9"/>
    <p:sldLayoutId id="2147483716" r:id="rId10"/>
    <p:sldLayoutId id="2147483715" r:id="rId11"/>
    <p:sldLayoutId id="2147483714" r:id="rId12"/>
    <p:sldLayoutId id="214748371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628775"/>
            <a:ext cx="7772400" cy="172720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Arial Black" pitchFamily="34" charset="0"/>
              </a:rPr>
              <a:t>«</a:t>
            </a:r>
            <a:r>
              <a:rPr lang="ru-RU" sz="2800" b="1" smtClean="0"/>
              <a:t>Особенности и факторы развития карьеры</a:t>
            </a:r>
            <a:r>
              <a:rPr lang="ru-RU" sz="2800" b="1" smtClean="0">
                <a:latin typeface="Arial Black" pitchFamily="34" charset="0"/>
              </a:rPr>
              <a:t>»</a:t>
            </a:r>
            <a:br>
              <a:rPr lang="ru-RU" sz="2800" b="1" smtClean="0">
                <a:latin typeface="Arial Black" pitchFamily="34" charset="0"/>
              </a:rPr>
            </a:br>
            <a:r>
              <a:rPr lang="ru-RU" sz="2800" b="1" smtClean="0">
                <a:latin typeface="Arial Black" pitchFamily="34" charset="0"/>
              </a:rPr>
              <a:t/>
            </a:r>
            <a:br>
              <a:rPr lang="ru-RU" sz="2800" b="1" smtClean="0">
                <a:latin typeface="Arial Black" pitchFamily="34" charset="0"/>
              </a:rPr>
            </a:br>
            <a:endParaRPr lang="ru-RU" sz="2400" b="1" smtClean="0">
              <a:latin typeface="Arial Black" pitchFamily="34" charset="0"/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3933825"/>
            <a:ext cx="6400800" cy="1752600"/>
          </a:xfrm>
        </p:spPr>
        <p:txBody>
          <a:bodyPr/>
          <a:lstStyle/>
          <a:p>
            <a:pPr eaLnBrk="1" hangingPunct="1"/>
            <a:endParaRPr lang="ru-RU" sz="2800" smtClean="0">
              <a:latin typeface="Times New Roman" pitchFamily="18" charset="0"/>
            </a:endParaRPr>
          </a:p>
          <a:p>
            <a:pPr algn="r" eaLnBrk="1" hangingPunct="1"/>
            <a:r>
              <a:rPr lang="ru-RU" sz="1800" b="1" smtClean="0">
                <a:latin typeface="Times New Roman" pitchFamily="18" charset="0"/>
              </a:rPr>
              <a:t>Автор</a:t>
            </a:r>
            <a:r>
              <a:rPr lang="en-US" sz="1800" b="1" smtClean="0">
                <a:latin typeface="Times New Roman" pitchFamily="18" charset="0"/>
              </a:rPr>
              <a:t>:</a:t>
            </a:r>
            <a:endParaRPr lang="ru-RU" sz="1800" b="1" smtClean="0">
              <a:latin typeface="Arial" charset="0"/>
            </a:endParaRPr>
          </a:p>
          <a:p>
            <a:pPr algn="r" eaLnBrk="1" hangingPunct="1"/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58A16-164A-4566-A8C7-E76F18909942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«Выбор карьеры»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400" b="1" smtClean="0">
                <a:latin typeface="Arial Black" pitchFamily="34" charset="0"/>
              </a:rPr>
              <a:t>Психологические типы профессионалов</a:t>
            </a:r>
            <a:r>
              <a:rPr lang="ru-RU" sz="4000" smtClean="0"/>
              <a:t> </a:t>
            </a:r>
            <a:br>
              <a:rPr lang="ru-RU" sz="4000" smtClean="0"/>
            </a:br>
            <a:r>
              <a:rPr lang="ru-RU" sz="1800" smtClean="0">
                <a:latin typeface="Times New Roman" pitchFamily="18" charset="0"/>
              </a:rPr>
              <a:t>( по Е.А.Климову)</a:t>
            </a:r>
            <a:endParaRPr lang="ru-RU" sz="4000" smtClean="0"/>
          </a:p>
        </p:txBody>
      </p:sp>
      <p:pic>
        <p:nvPicPr>
          <p:cNvPr id="25603" name="Схема 12"/>
          <p:cNvPicPr>
            <a:picLocks noChangeArrowheads="1"/>
          </p:cNvPicPr>
          <p:nvPr>
            <p:ph type="body" idx="1"/>
          </p:nvPr>
        </p:nvPicPr>
        <p:blipFill>
          <a:blip r:embed="rId2"/>
          <a:srcRect b="-67"/>
          <a:stretch>
            <a:fillRect/>
          </a:stretch>
        </p:blipFill>
        <p:spPr>
          <a:xfrm>
            <a:off x="2339975" y="1600200"/>
            <a:ext cx="5472113" cy="4530725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7109D6-B9DD-4ADC-A2ED-4690D0620A81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latin typeface="Times New Roman" pitchFamily="18" charset="0"/>
              </a:rPr>
              <a:t>«Выбор карьеры»</a:t>
            </a:r>
            <a:br>
              <a:rPr lang="ru-RU" sz="3200" b="1" smtClean="0">
                <a:latin typeface="Times New Roman" pitchFamily="18" charset="0"/>
              </a:rPr>
            </a:br>
            <a:endParaRPr lang="ru-RU" sz="3200" b="1" smtClean="0">
              <a:latin typeface="Times New Roman" pitchFamily="18" charset="0"/>
            </a:endParaRPr>
          </a:p>
        </p:txBody>
      </p:sp>
      <p:pic>
        <p:nvPicPr>
          <p:cNvPr id="26627" name="Схема 5"/>
          <p:cNvPicPr>
            <a:picLocks noChangeArrowheads="1"/>
          </p:cNvPicPr>
          <p:nvPr/>
        </p:nvPicPr>
        <p:blipFill>
          <a:blip r:embed="rId2"/>
          <a:srcRect l="-79111" r="-78812" b="-226"/>
          <a:stretch>
            <a:fillRect/>
          </a:stretch>
        </p:blipFill>
        <p:spPr bwMode="auto">
          <a:xfrm>
            <a:off x="1692275" y="692150"/>
            <a:ext cx="54864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Схема 8"/>
          <p:cNvPicPr>
            <a:picLocks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203575" y="1600200"/>
            <a:ext cx="5184775" cy="4781550"/>
          </a:xfrm>
        </p:spPr>
      </p:pic>
      <p:pic>
        <p:nvPicPr>
          <p:cNvPr id="26629" name="Picture 10" descr="Голубые холмы"/>
          <p:cNvPicPr>
            <a:picLocks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66725" y="1600200"/>
            <a:ext cx="2438400" cy="182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9E7BB6-B075-461B-92E2-9641E2A4ADE7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latin typeface="Times New Roman" pitchFamily="18" charset="0"/>
              </a:rPr>
              <a:t>«Технология планирования карьеры»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Модель партнерства по планированию и развитию карьеры</a:t>
            </a:r>
            <a:r>
              <a:rPr lang="ru-RU" sz="4000" smtClean="0"/>
              <a:t>  </a:t>
            </a:r>
          </a:p>
        </p:txBody>
      </p:sp>
      <p:pic>
        <p:nvPicPr>
          <p:cNvPr id="27651" name="Схема 5"/>
          <p:cNvPicPr>
            <a:picLocks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1600200"/>
            <a:ext cx="5400675" cy="4530725"/>
          </a:xfrm>
        </p:spPr>
      </p:pic>
      <p:pic>
        <p:nvPicPr>
          <p:cNvPr id="27652" name="Picture 7" descr="Закат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762125"/>
            <a:ext cx="2098675" cy="157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E287C1-90B0-4E7C-91E4-6651CE925657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latin typeface="Times New Roman" pitchFamily="18" charset="0"/>
              </a:rPr>
              <a:t>«Технология планирования карьеры»</a:t>
            </a:r>
            <a:br>
              <a:rPr lang="ru-RU" sz="3200" b="1" smtClean="0">
                <a:latin typeface="Times New Roman" pitchFamily="18" charset="0"/>
              </a:rPr>
            </a:br>
            <a:endParaRPr lang="ru-RU" sz="3200" b="1" smtClean="0">
              <a:latin typeface="Times New Roman" pitchFamily="18" charset="0"/>
            </a:endParaRPr>
          </a:p>
        </p:txBody>
      </p:sp>
      <p:pic>
        <p:nvPicPr>
          <p:cNvPr id="28675" name="Схема 7"/>
          <p:cNvPicPr>
            <a:picLocks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348038" y="1341438"/>
            <a:ext cx="4968875" cy="4967287"/>
          </a:xfrm>
        </p:spPr>
      </p:pic>
      <p:pic>
        <p:nvPicPr>
          <p:cNvPr id="28676" name="Picture 8" descr="Водяные лилии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1647825"/>
            <a:ext cx="2386012" cy="1789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ABB4AD-9910-4426-BD73-8E709E795EB3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latin typeface="Times New Roman" pitchFamily="18" charset="0"/>
              </a:rPr>
              <a:t>«Технология планирования карьеры»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МЕТОДИКИ ПЛАНИРОВАНИЯ КАРЬЕРЫ</a:t>
            </a:r>
          </a:p>
        </p:txBody>
      </p:sp>
      <p:pic>
        <p:nvPicPr>
          <p:cNvPr id="29699" name="Схема 8"/>
          <p:cNvPicPr>
            <a:picLocks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7763" y="1600200"/>
            <a:ext cx="5826125" cy="4781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FC260-9B8C-4E44-9F1D-7D985D4FEC0A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latin typeface="Times New Roman" pitchFamily="18" charset="0"/>
              </a:rPr>
              <a:t>«Технология поиска работы по выбранной специальности»</a:t>
            </a:r>
            <a:br>
              <a:rPr lang="ru-RU" sz="2400" b="1" smtClean="0">
                <a:latin typeface="Times New Roman" pitchFamily="18" charset="0"/>
              </a:rPr>
            </a:br>
            <a:endParaRPr lang="ru-RU" sz="2400" b="1" smtClean="0">
              <a:latin typeface="Times New Roman" pitchFamily="18" charset="0"/>
            </a:endParaRPr>
          </a:p>
        </p:txBody>
      </p:sp>
      <p:pic>
        <p:nvPicPr>
          <p:cNvPr id="30723" name="Схема 1"/>
          <p:cNvPicPr>
            <a:picLocks noChangeArrowheads="1"/>
          </p:cNvPicPr>
          <p:nvPr>
            <p:ph type="body" sz="half" idx="2"/>
          </p:nvPr>
        </p:nvPicPr>
        <p:blipFill>
          <a:blip r:embed="rId2"/>
          <a:srcRect r="-9319"/>
          <a:stretch>
            <a:fillRect/>
          </a:stretch>
        </p:blipFill>
        <p:spPr>
          <a:xfrm>
            <a:off x="2484438" y="1125538"/>
            <a:ext cx="5616575" cy="5543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3A612-7616-4E02-8FC0-5F5EE61AAD15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«Технология поиска работы по выбранной специальности» </a:t>
            </a:r>
            <a:r>
              <a:rPr lang="ru-RU" sz="2000" b="1" smtClean="0">
                <a:latin typeface="Times New Roman" pitchFamily="18" charset="0"/>
              </a:rPr>
              <a:t>(через Интернет)</a:t>
            </a:r>
          </a:p>
        </p:txBody>
      </p:sp>
      <p:pic>
        <p:nvPicPr>
          <p:cNvPr id="31747" name="Схема 2"/>
          <p:cNvPicPr>
            <a:picLocks noChangeArrowheads="1"/>
          </p:cNvPicPr>
          <p:nvPr>
            <p:ph type="body" sz="half" idx="1"/>
          </p:nvPr>
        </p:nvPicPr>
        <p:blipFill>
          <a:blip r:embed="rId2"/>
          <a:srcRect t="-398" b="-449"/>
          <a:stretch>
            <a:fillRect/>
          </a:stretch>
        </p:blipFill>
        <p:spPr>
          <a:xfrm>
            <a:off x="1619250" y="1412875"/>
            <a:ext cx="5310188" cy="5256213"/>
          </a:xfrm>
          <a:solidFill>
            <a:schemeClr val="bg1"/>
          </a:solidFill>
        </p:spPr>
      </p:pic>
      <p:pic>
        <p:nvPicPr>
          <p:cNvPr id="31748" name="Picture 8" descr="Закат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164388" y="1800225"/>
            <a:ext cx="1522412" cy="11414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57112E-8AFC-4A96-9419-8354AD4E1AB2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88913"/>
            <a:ext cx="8229600" cy="12588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latin typeface="Times New Roman" pitchFamily="18" charset="0"/>
              </a:rPr>
              <a:t>«Технология поиска работы по выбранной специальности» </a:t>
            </a:r>
            <a:r>
              <a:rPr lang="ru-RU" sz="2400" b="1" smtClean="0">
                <a:latin typeface="Times New Roman" pitchFamily="18" charset="0"/>
              </a:rPr>
              <a:t>(основные типы резюме)</a:t>
            </a:r>
          </a:p>
        </p:txBody>
      </p:sp>
      <p:pic>
        <p:nvPicPr>
          <p:cNvPr id="32771" name="Схема 3"/>
          <p:cNvPicPr>
            <a:picLocks noChangeArrowheads="1"/>
          </p:cNvPicPr>
          <p:nvPr/>
        </p:nvPicPr>
        <p:blipFill>
          <a:blip r:embed="rId2"/>
          <a:srcRect l="-17535" r="-17395"/>
          <a:stretch>
            <a:fillRect/>
          </a:stretch>
        </p:blipFill>
        <p:spPr bwMode="auto">
          <a:xfrm>
            <a:off x="2771775" y="1628775"/>
            <a:ext cx="42481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C4FEF-1C05-4138-80AF-D07C857B6806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latin typeface="Times New Roman" pitchFamily="18" charset="0"/>
              </a:rPr>
              <a:t>«Технология поиска работы по выбранной специальности»</a:t>
            </a:r>
            <a:r>
              <a:rPr lang="ru-RU" sz="2800" b="1" smtClean="0">
                <a:latin typeface="Times New Roman" pitchFamily="18" charset="0"/>
              </a:rPr>
              <a:t> </a:t>
            </a:r>
            <a:r>
              <a:rPr lang="ru-RU" sz="2000" b="1" smtClean="0">
                <a:latin typeface="Times New Roman" pitchFamily="18" charset="0"/>
              </a:rPr>
              <a:t>(методика подготовки к собеседованию)</a:t>
            </a:r>
          </a:p>
        </p:txBody>
      </p:sp>
      <p:pic>
        <p:nvPicPr>
          <p:cNvPr id="33795" name="Схема 5"/>
          <p:cNvPicPr>
            <a:picLocks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00338" y="1484313"/>
            <a:ext cx="4319587" cy="5184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D5E19-D438-4718-862D-B063888DB491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«Индивидуальные стратегии по управлению карьерой» 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ТОР -10 самых популярных профессий</a:t>
            </a:r>
          </a:p>
        </p:txBody>
      </p:sp>
      <p:pic>
        <p:nvPicPr>
          <p:cNvPr id="34819" name="Схема 2"/>
          <p:cNvPicPr>
            <a:picLocks noChangeArrowheads="1"/>
          </p:cNvPicPr>
          <p:nvPr>
            <p:ph type="body" idx="1"/>
          </p:nvPr>
        </p:nvPicPr>
        <p:blipFill>
          <a:blip r:embed="rId2"/>
          <a:srcRect r="-11" b="-102"/>
          <a:stretch>
            <a:fillRect/>
          </a:stretch>
        </p:blipFill>
        <p:spPr>
          <a:xfrm>
            <a:off x="2547938" y="1600200"/>
            <a:ext cx="5119687" cy="4924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84A58-34BE-4411-A20B-96AB76404910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«Сущность карьеры»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ФАКТОРЫ  УСПЕХА КАРЬЕРЫ</a:t>
            </a:r>
          </a:p>
        </p:txBody>
      </p:sp>
      <p:pic>
        <p:nvPicPr>
          <p:cNvPr id="17411" name="Схема 11"/>
          <p:cNvPicPr>
            <a:picLocks noChangeArrowheads="1"/>
          </p:cNvPicPr>
          <p:nvPr>
            <p:ph type="body" idx="1"/>
          </p:nvPr>
        </p:nvPicPr>
        <p:blipFill>
          <a:blip r:embed="rId2"/>
          <a:srcRect t="-8696" b="-9528"/>
          <a:stretch>
            <a:fillRect/>
          </a:stretch>
        </p:blipFill>
        <p:spPr>
          <a:xfrm>
            <a:off x="900113" y="1700213"/>
            <a:ext cx="7416800" cy="4249737"/>
          </a:xfrm>
          <a:solidFill>
            <a:schemeClr val="folHlink"/>
          </a:solidFill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3757F4-4661-44B2-9366-99ABC7920209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«Индивидуальные стратегии по управлению карьерой» 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Принципы индивидуальной стратегии</a:t>
            </a:r>
          </a:p>
        </p:txBody>
      </p:sp>
      <p:pic>
        <p:nvPicPr>
          <p:cNvPr id="35843" name="Схема 6"/>
          <p:cNvPicPr>
            <a:picLocks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1600200"/>
            <a:ext cx="5688013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2C2E19-C5DF-4AB3-846B-35B3AF105CE5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«Индивидуальные стратегии по управлению карьерой» 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ОСОБЕННОСТИ  КАРЬЕРЫ В ПРЕДПРИНИМАТЕЛЬСТВЕ</a:t>
            </a:r>
          </a:p>
        </p:txBody>
      </p:sp>
      <p:pic>
        <p:nvPicPr>
          <p:cNvPr id="36867" name="Схема 8"/>
          <p:cNvPicPr>
            <a:picLocks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90750" y="1600200"/>
            <a:ext cx="5260975" cy="4852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22C441-BAF0-4791-BB5F-CD08F00C4B08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3905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latin typeface="Times New Roman" pitchFamily="18" charset="0"/>
              </a:rPr>
              <a:t>«Кадровая логистика корпоративной карьеры»</a:t>
            </a:r>
            <a:r>
              <a:rPr lang="ru-RU" sz="2000" b="1" smtClean="0">
                <a:latin typeface="Times New Roman" pitchFamily="18" charset="0"/>
              </a:rPr>
              <a:t> </a:t>
            </a:r>
          </a:p>
        </p:txBody>
      </p:sp>
      <p:pic>
        <p:nvPicPr>
          <p:cNvPr id="37891" name="Схема 1"/>
          <p:cNvPicPr>
            <a:picLocks noChangeArrowheads="1"/>
          </p:cNvPicPr>
          <p:nvPr>
            <p:ph type="body" idx="1"/>
          </p:nvPr>
        </p:nvPicPr>
        <p:blipFill>
          <a:blip r:embed="rId2"/>
          <a:srcRect l="-1486" t="-6332" r="-1260" b="-6274"/>
          <a:stretch>
            <a:fillRect/>
          </a:stretch>
        </p:blipFill>
        <p:spPr>
          <a:xfrm>
            <a:off x="3492500" y="333375"/>
            <a:ext cx="4679950" cy="6524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C90A9-A908-48D4-9885-8289514481E4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latin typeface="Times New Roman" pitchFamily="18" charset="0"/>
              </a:rPr>
              <a:t>«Кадровая логистика корпоративной карьеры» Принципы корпоративной карьеры</a:t>
            </a:r>
          </a:p>
        </p:txBody>
      </p:sp>
      <p:pic>
        <p:nvPicPr>
          <p:cNvPr id="38915" name="Схема 4"/>
          <p:cNvPicPr>
            <a:picLocks noChangeArrowheads="1"/>
          </p:cNvPicPr>
          <p:nvPr>
            <p:ph type="body" idx="1"/>
          </p:nvPr>
        </p:nvPicPr>
        <p:blipFill>
          <a:blip r:embed="rId2"/>
          <a:srcRect t="-8961" b="-9082"/>
          <a:stretch>
            <a:fillRect/>
          </a:stretch>
        </p:blipFill>
        <p:spPr>
          <a:xfrm>
            <a:off x="2184400" y="1412875"/>
            <a:ext cx="5772150" cy="5111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3F48E-3AF2-43A9-B13E-C790BFB7358A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«Кадровая логистика корпоративной карьеры» </a:t>
            </a:r>
            <a:r>
              <a:rPr lang="ru-RU" sz="3200" b="1" smtClean="0">
                <a:latin typeface="Times New Roman" pitchFamily="18" charset="0"/>
              </a:rPr>
              <a:t>Преимущества кадровой логистики</a:t>
            </a:r>
          </a:p>
        </p:txBody>
      </p:sp>
      <p:pic>
        <p:nvPicPr>
          <p:cNvPr id="39939" name="Picture 6" descr="Закат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51088"/>
            <a:ext cx="4038600" cy="3028950"/>
          </a:xfrm>
        </p:spPr>
      </p:pic>
      <p:pic>
        <p:nvPicPr>
          <p:cNvPr id="39940" name="Схема 7"/>
          <p:cNvPicPr>
            <a:picLocks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059113" y="1341438"/>
            <a:ext cx="5627687" cy="5256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4A55E30-F153-4BDB-85E9-69B19CCDC3BD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pPr algn="r">
                <a:defRPr/>
              </a:pPr>
              <a:t>25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0DB4E-2F3D-40AE-8DA2-3FBB142BAFB8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latin typeface="Times New Roman" pitchFamily="18" charset="0"/>
              </a:rPr>
              <a:t>«Сущность карьеры»</a:t>
            </a:r>
            <a:br>
              <a:rPr lang="ru-RU" sz="3200" b="1" smtClean="0">
                <a:latin typeface="Times New Roman" pitchFamily="18" charset="0"/>
              </a:rPr>
            </a:br>
            <a:r>
              <a:rPr lang="ru-RU" b="1" smtClean="0"/>
              <a:t>Этапы карьеры</a:t>
            </a:r>
          </a:p>
        </p:txBody>
      </p:sp>
      <p:pic>
        <p:nvPicPr>
          <p:cNvPr id="18435" name="Схема 7"/>
          <p:cNvPicPr>
            <a:picLocks noChangeArrowheads="1"/>
          </p:cNvPicPr>
          <p:nvPr>
            <p:ph type="body" idx="1"/>
          </p:nvPr>
        </p:nvPicPr>
        <p:blipFill>
          <a:blip r:embed="rId2"/>
          <a:srcRect t="-1610" b="-1646"/>
          <a:stretch>
            <a:fillRect/>
          </a:stretch>
        </p:blipFill>
        <p:spPr>
          <a:xfrm>
            <a:off x="900113" y="1557338"/>
            <a:ext cx="7200900" cy="4824412"/>
          </a:xfrm>
          <a:solidFill>
            <a:schemeClr val="hlink"/>
          </a:solidFill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E50768-71E8-4367-91FF-6A99A02AEDED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«Сущность карьеры»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3200" b="1" smtClean="0">
                <a:latin typeface="Arial Black" pitchFamily="34" charset="0"/>
              </a:rPr>
              <a:t>Фазы развития профессионала</a:t>
            </a:r>
          </a:p>
        </p:txBody>
      </p:sp>
      <p:pic>
        <p:nvPicPr>
          <p:cNvPr id="19459" name="Схема 15"/>
          <p:cNvPicPr>
            <a:picLocks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412875"/>
            <a:ext cx="6048375" cy="5184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43BEC-DA42-473E-A771-FB626DE6C224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latin typeface="Times New Roman" pitchFamily="18" charset="0"/>
              </a:rPr>
              <a:t>«Сущность карьеры»</a:t>
            </a:r>
            <a:br>
              <a:rPr lang="ru-RU" sz="3200" b="1" smtClean="0">
                <a:latin typeface="Times New Roman" pitchFamily="18" charset="0"/>
              </a:rPr>
            </a:br>
            <a:r>
              <a:rPr lang="ru-RU" sz="3200" b="1" smtClean="0">
                <a:latin typeface="Arial Black" pitchFamily="34" charset="0"/>
              </a:rPr>
              <a:t>Виды деловой карьеры</a:t>
            </a:r>
            <a:r>
              <a:rPr lang="ru-RU" smtClean="0"/>
              <a:t> </a:t>
            </a:r>
          </a:p>
        </p:txBody>
      </p:sp>
      <p:pic>
        <p:nvPicPr>
          <p:cNvPr id="20483" name="Схема 17"/>
          <p:cNvPicPr>
            <a:picLocks noChangeArrowheads="1"/>
          </p:cNvPicPr>
          <p:nvPr>
            <p:ph type="body" idx="1"/>
          </p:nvPr>
        </p:nvPicPr>
        <p:blipFill>
          <a:blip r:embed="rId2"/>
          <a:srcRect t="-14774" r="-217" b="-12094"/>
          <a:stretch>
            <a:fillRect/>
          </a:stretch>
        </p:blipFill>
        <p:spPr>
          <a:xfrm>
            <a:off x="1908175" y="1484313"/>
            <a:ext cx="6119813" cy="4968875"/>
          </a:xfrm>
        </p:spPr>
      </p:pic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3348038" y="4365625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>
            <a:off x="3276600" y="3429000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67A713-9CE5-4A44-AF65-CE8437814009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latin typeface="Times New Roman" pitchFamily="18" charset="0"/>
              </a:rPr>
              <a:t>«Выбор карьеры»</a:t>
            </a:r>
            <a:br>
              <a:rPr lang="ru-RU" sz="3200" b="1" smtClean="0">
                <a:latin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</a:rPr>
              <a:t>Профессионально – ориентированные типы личности (Дж. Холланд)</a:t>
            </a:r>
            <a:r>
              <a:rPr lang="ru-RU" smtClean="0"/>
              <a:t> </a:t>
            </a:r>
          </a:p>
        </p:txBody>
      </p:sp>
      <p:pic>
        <p:nvPicPr>
          <p:cNvPr id="21507" name="Схема 4"/>
          <p:cNvPicPr>
            <a:picLocks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348038" y="1600200"/>
            <a:ext cx="5318125" cy="4530725"/>
          </a:xfrm>
        </p:spPr>
      </p:pic>
      <p:pic>
        <p:nvPicPr>
          <p:cNvPr id="21508" name="Picture 10" descr="Водяные лилии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628775"/>
            <a:ext cx="2447925" cy="1800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CE587-5FCB-4631-8DDB-4CC07D360A6A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«Выбор карьеры»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400" b="1" smtClean="0">
                <a:latin typeface="Arial Black" pitchFamily="34" charset="0"/>
              </a:rPr>
              <a:t>Характеристики профессиональных сред</a:t>
            </a:r>
            <a:r>
              <a:rPr lang="ru-RU" sz="4000" smtClean="0"/>
              <a:t> </a:t>
            </a:r>
          </a:p>
        </p:txBody>
      </p:sp>
      <p:pic>
        <p:nvPicPr>
          <p:cNvPr id="22531" name="Схема 9"/>
          <p:cNvPicPr>
            <a:picLocks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419475" y="1412875"/>
            <a:ext cx="5040313" cy="5040313"/>
          </a:xfrm>
        </p:spPr>
      </p:pic>
      <p:pic>
        <p:nvPicPr>
          <p:cNvPr id="22532" name="Picture 8" descr="Закат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484313"/>
            <a:ext cx="2530475" cy="1898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993D8-3A6F-4281-B1CC-D32A78DC11BC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17573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latin typeface="Times New Roman" pitchFamily="18" charset="0"/>
              </a:rPr>
              <a:t>«Выбор карьеры»</a:t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Шкала приспособленности типов личности к профессиональным средам</a:t>
            </a:r>
          </a:p>
        </p:txBody>
      </p:sp>
      <p:pic>
        <p:nvPicPr>
          <p:cNvPr id="23555" name="Схема 1"/>
          <p:cNvPicPr>
            <a:picLocks noChangeArrowheads="1"/>
          </p:cNvPicPr>
          <p:nvPr>
            <p:ph type="body" idx="1"/>
          </p:nvPr>
        </p:nvPicPr>
        <p:blipFill>
          <a:blip r:embed="rId2"/>
          <a:srcRect r="-11"/>
          <a:stretch>
            <a:fillRect/>
          </a:stretch>
        </p:blipFill>
        <p:spPr>
          <a:xfrm>
            <a:off x="2339975" y="2276475"/>
            <a:ext cx="5602288" cy="3240088"/>
          </a:xfrm>
          <a:solidFill>
            <a:schemeClr val="bg2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DAA52-B09C-4C2F-B7C9-3F1BAE476FF2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latin typeface="Times New Roman" pitchFamily="18" charset="0"/>
              </a:rPr>
              <a:t>«Выбор карьеры»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</a:rPr>
              <a:t>Классификация профессий</a:t>
            </a:r>
            <a:r>
              <a:rPr lang="ru-RU" sz="2400" b="1" smtClean="0">
                <a:latin typeface="Times New Roman" pitchFamily="18" charset="0"/>
              </a:rPr>
              <a:t> </a:t>
            </a:r>
            <a:r>
              <a:rPr lang="ru-RU" sz="1400" b="1" smtClean="0">
                <a:latin typeface="Times New Roman" pitchFamily="18" charset="0"/>
              </a:rPr>
              <a:t> (ТИПОЛОГИЯ Е.А.КЛИМОВА)</a:t>
            </a:r>
            <a:endParaRPr lang="ru-RU" sz="2400" b="1" smtClean="0">
              <a:latin typeface="Times New Roman" pitchFamily="18" charset="0"/>
            </a:endParaRPr>
          </a:p>
        </p:txBody>
      </p:sp>
      <p:pic>
        <p:nvPicPr>
          <p:cNvPr id="24579" name="Схема 2"/>
          <p:cNvPicPr>
            <a:picLocks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12925" y="1779588"/>
            <a:ext cx="5518150" cy="4170362"/>
          </a:xfrm>
        </p:spPr>
      </p:pic>
      <p:sp>
        <p:nvSpPr>
          <p:cNvPr id="24580" name="Скругленный прямоугольник 7"/>
          <p:cNvSpPr>
            <a:spLocks noChangeArrowheads="1"/>
          </p:cNvSpPr>
          <p:nvPr/>
        </p:nvSpPr>
        <p:spPr bwMode="auto">
          <a:xfrm>
            <a:off x="3851275" y="4941888"/>
            <a:ext cx="3448050" cy="9144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25400">
            <a:solidFill>
              <a:srgbClr val="243F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ru-RU" sz="2400" b="1">
                <a:latin typeface="Times New Roman" pitchFamily="18" charset="0"/>
              </a:rPr>
              <a:t>  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</a:rPr>
              <a:t>Ч-Т   Ч-П    Ч-Х Ч-З  Ч-Ч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ревнование">
  <a:themeElements>
    <a:clrScheme name="Соревнование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Competition</Template>
  <TotalTime>466</TotalTime>
  <Words>191</Words>
  <Application>Microsoft Office PowerPoint</Application>
  <PresentationFormat>Экран (4:3)</PresentationFormat>
  <Paragraphs>52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Verdana</vt:lpstr>
      <vt:lpstr>Arial</vt:lpstr>
      <vt:lpstr>Wingdings</vt:lpstr>
      <vt:lpstr>Calibri</vt:lpstr>
      <vt:lpstr>Arial Black</vt:lpstr>
      <vt:lpstr>Times New Roman</vt:lpstr>
      <vt:lpstr>Соревнование</vt:lpstr>
      <vt:lpstr>Соревнование</vt:lpstr>
      <vt:lpstr>«Особенности и факторы развития карьеры»  </vt:lpstr>
      <vt:lpstr>«Сущность карьеры»  ФАКТОРЫ  УСПЕХА КАРЬЕРЫ</vt:lpstr>
      <vt:lpstr>«Сущность карьеры» Этапы карьеры</vt:lpstr>
      <vt:lpstr>«Сущность карьеры» Фазы развития профессионала</vt:lpstr>
      <vt:lpstr>«Сущность карьеры» Виды деловой карьеры </vt:lpstr>
      <vt:lpstr>«Выбор карьеры» Профессионально – ориентированные типы личности (Дж. Холланд) </vt:lpstr>
      <vt:lpstr>«Выбор карьеры» Характеристики профессиональных сред </vt:lpstr>
      <vt:lpstr>«Выбор карьеры» Шкала приспособленности типов личности к профессиональным средам</vt:lpstr>
      <vt:lpstr>«Выбор карьеры» Классификация профессий  (ТИПОЛОГИЯ Е.А.КЛИМОВА)</vt:lpstr>
      <vt:lpstr>«Выбор карьеры» Психологические типы профессионалов  ( по Е.А.Климову)</vt:lpstr>
      <vt:lpstr>«Выбор карьеры» </vt:lpstr>
      <vt:lpstr>«Технология планирования карьеры» Модель партнерства по планированию и развитию карьеры  </vt:lpstr>
      <vt:lpstr>«Технология планирования карьеры» </vt:lpstr>
      <vt:lpstr>«Технология планирования карьеры» МЕТОДИКИ ПЛАНИРОВАНИЯ КАРЬЕРЫ</vt:lpstr>
      <vt:lpstr>«Технология поиска работы по выбранной специальности» </vt:lpstr>
      <vt:lpstr>«Технология поиска работы по выбранной специальности» (через Интернет)</vt:lpstr>
      <vt:lpstr>«Технология поиска работы по выбранной специальности» (основные типы резюме)</vt:lpstr>
      <vt:lpstr>«Технология поиска работы по выбранной специальности» (методика подготовки к собеседованию)</vt:lpstr>
      <vt:lpstr>«Индивидуальные стратегии по управлению карьерой»  ТОР -10 самых популярных профессий</vt:lpstr>
      <vt:lpstr>«Индивидуальные стратегии по управлению карьерой»  Принципы индивидуальной стратегии</vt:lpstr>
      <vt:lpstr>«Индивидуальные стратегии по управлению карьерой»  ОСОБЕННОСТИ  КАРЬЕРЫ В ПРЕДПРИНИМАТЕЛЬСТВЕ</vt:lpstr>
      <vt:lpstr>«Кадровая логистика корпоративной карьеры» </vt:lpstr>
      <vt:lpstr>«Кадровая логистика корпоративной карьеры» Принципы корпоративной карьеры</vt:lpstr>
      <vt:lpstr>«Кадровая логистика корпоративной карьеры» Преимущества кадровой логистики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Наше правило – коллективный поиск новых идей       Прикладной проект   «Создание PR-агентства   «Агентство политического консалтинга (АПК) «Креатив – консультант»               Подготовил руководитель прикладного проекта программы МВА «Менеджмент»:                                                          к.соц.н. Калмыков С.Б.__________     (подпись)         Москва,  2010 г. </dc:title>
  <cp:lastModifiedBy>Костя</cp:lastModifiedBy>
  <cp:revision>64</cp:revision>
  <dcterms:modified xsi:type="dcterms:W3CDTF">2014-06-25T17:03:22Z</dcterms:modified>
</cp:coreProperties>
</file>