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9"/>
  </p:notesMasterIdLst>
  <p:sldIdLst>
    <p:sldId id="261" r:id="rId2"/>
    <p:sldId id="262" r:id="rId3"/>
    <p:sldId id="263" r:id="rId4"/>
    <p:sldId id="264" r:id="rId5"/>
    <p:sldId id="265" r:id="rId6"/>
    <p:sldId id="266" r:id="rId7"/>
    <p:sldId id="268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5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7C36D-2E3A-4067-9E02-4BE7A096F45F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DBF19-491B-44E3-BDE2-B03DAC1865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72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21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31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716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29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420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01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3488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3901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37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308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595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ACB2787-9761-42B1-9963-967AF4552749}" type="datetimeFigureOut">
              <a:rPr lang="ru-RU" smtClean="0"/>
              <a:t>31.03.2016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09D7906D-94EA-469B-B13D-7F591EE9332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9902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Винтовка Мосина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92935"/>
            <a:ext cx="6845969" cy="25745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Вооружение СССР перед началом Великой Отечественной войны соответствовало запросам того времени. Магазинная винтовка Мосина обр. 1891г калибра 7.62 мм была единственным экземпляром неавтоматического оружия.  Эта винтовка прекрасно зарекомендовала себя в ВОВ и находилась на вооружении СА до начала 60-х годов. </a:t>
            </a:r>
          </a:p>
        </p:txBody>
      </p:sp>
      <p:pic>
        <p:nvPicPr>
          <p:cNvPr id="1026" name="Picture 2" descr="Винтовка Мос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969" y="175272"/>
            <a:ext cx="5343949" cy="668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4985" y="4169949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4,5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Принципы работы: скользящий затвор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865—870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7,62×54 мм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2 000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Прицел: открытый или оптический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10</a:t>
            </a:r>
          </a:p>
        </p:txBody>
      </p:sp>
    </p:spTree>
    <p:extLst>
      <p:ext uri="{BB962C8B-B14F-4D97-AF65-F5344CB8AC3E}">
        <p14:creationId xmlns:p14="http://schemas.microsoft.com/office/powerpoint/2010/main" val="311737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СВТ и АВС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53325"/>
            <a:ext cx="1240455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Параллельно  с винтовкой Мосина советская пехота оснащалась самозарядными винтовками Токарева:  СВТ-38 и у усовершенствованной в 1940 году СВТ-40.  Также в войсках присутствовали автоматические винтовки </a:t>
            </a:r>
            <a:r>
              <a:rPr lang="ru-RU" sz="2200" dirty="0" smtClean="0"/>
              <a:t>Симонова: АВС-36 </a:t>
            </a:r>
            <a:r>
              <a:rPr lang="ru-RU" sz="2200" dirty="0"/>
              <a:t>– в начале войны их количество насчитывалось почти 1,5 млн. </a:t>
            </a:r>
            <a:r>
              <a:rPr lang="ru-RU" sz="2200" dirty="0" smtClean="0"/>
              <a:t>едини</a:t>
            </a:r>
            <a:r>
              <a:rPr lang="ru-RU" sz="2200" dirty="0"/>
              <a:t>ц.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3073" y="5140451"/>
            <a:ext cx="57625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3,8 (без патронов и штыка)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Принципы работы: отвод пороховых газов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830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7,62×54 мм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Коробчатый, отъемный магазин на 10 патронов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20—25</a:t>
            </a:r>
          </a:p>
        </p:txBody>
      </p:sp>
      <p:pic>
        <p:nvPicPr>
          <p:cNvPr id="2054" name="Picture 6" descr="http://img11.nnm.ru/3/f/e/8/4/935b82bbc4fb9b8bab13f622f1c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72" y="3239486"/>
            <a:ext cx="4753514" cy="19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93072" y="5103674"/>
            <a:ext cx="74054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3,8</a:t>
            </a:r>
            <a:endParaRPr lang="ru-RU" b="1" dirty="0">
              <a:solidFill>
                <a:srgbClr val="444444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840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7,62×54R мм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до 1500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Коробчатый, отъемный 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магазин: 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15 патронов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800</a:t>
            </a:r>
          </a:p>
        </p:txBody>
      </p:sp>
      <p:pic>
        <p:nvPicPr>
          <p:cNvPr id="2058" name="Picture 10" descr="http://sniperfiles.fatal.ru/images/oruzhie%20pehoty/02/04/avs/m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072" y="3236407"/>
            <a:ext cx="5498928" cy="193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96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ППШ и ППС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92936"/>
            <a:ext cx="12192000" cy="132324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Присутствие такого огромного числа автоматических и самозарядных винтовок  перекрывал  недостаток пистолетов-пулемётов (только в начале 1941 г. началось производство ПП </a:t>
            </a:r>
            <a:r>
              <a:rPr lang="ru-RU" dirty="0" smtClean="0"/>
              <a:t>Шпагина, </a:t>
            </a:r>
            <a:r>
              <a:rPr lang="ru-RU" dirty="0"/>
              <a:t>который надолго стал эталоном надёжности и простоты</a:t>
            </a:r>
            <a:r>
              <a:rPr lang="ru-RU" dirty="0" smtClean="0"/>
              <a:t>). Лучшим образцом </a:t>
            </a:r>
            <a:r>
              <a:rPr lang="ru-RU" dirty="0"/>
              <a:t>пистолетов-пулемётов в годы ВОВ был признан ППС-43(пистолет-пулемёт Судаева).</a:t>
            </a:r>
          </a:p>
          <a:p>
            <a:endParaRPr lang="ru-RU" dirty="0"/>
          </a:p>
        </p:txBody>
      </p:sp>
      <p:pic>
        <p:nvPicPr>
          <p:cNvPr id="3074" name="Picture 2" descr="http://3v-soft.clan.su/novosti001/001/avtomat/PPS-43/pps4300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895" y="3236854"/>
            <a:ext cx="3594209" cy="154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j1304.hizliresim.com/18/j/m44s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1697"/>
            <a:ext cx="5902132" cy="147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98895" y="5043067"/>
            <a:ext cx="48030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3,04-3,67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500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7,62×25 мм ТТ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200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Коробчатый магазин на 35 патронов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700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6252" y="5043067"/>
            <a:ext cx="63165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3,6-5,3-4,15 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490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7,62×25 мм ТТ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200—300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Магазин: секторный на 35, барабанный на 71 патрон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900</a:t>
            </a:r>
          </a:p>
        </p:txBody>
      </p:sp>
    </p:spTree>
    <p:extLst>
      <p:ext uri="{BB962C8B-B14F-4D97-AF65-F5344CB8AC3E}">
        <p14:creationId xmlns:p14="http://schemas.microsoft.com/office/powerpoint/2010/main" val="830797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s42.radikal.ru/i098/1007/32/3200b7b81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1696"/>
            <a:ext cx="619125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ПТРС и ПТРД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4116" y="1792936"/>
            <a:ext cx="12192000" cy="15879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Одной из главных особенностей вооружения пехоты Советской армии в начале ВОВ являлось полное отсутствие противотанковых ружей.  И это отразилось уже в первые дни боевых действий. В июле 1941 г. Симонов и Дегтярев по приказу высшего командования сконструировали  пятизарядное ружьё ПТРС (Симонов) и однозарядное ПТРД (Дегтярев).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350601"/>
              </p:ext>
            </p:extLst>
          </p:nvPr>
        </p:nvGraphicFramePr>
        <p:xfrm>
          <a:off x="-1" y="5156832"/>
          <a:ext cx="5907505" cy="1701168"/>
        </p:xfrm>
        <a:graphic>
          <a:graphicData uri="http://schemas.openxmlformats.org/drawingml/2006/table">
            <a:tbl>
              <a:tblPr/>
              <a:tblGrid>
                <a:gridCol w="3843056"/>
                <a:gridCol w="2064449"/>
              </a:tblGrid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Масса, кг: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17.3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Патрон: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14,5×114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мм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Скорострельность,</a:t>
                      </a:r>
                      <a:r>
                        <a:rPr lang="ru-RU" sz="1600" b="1" kern="1200" baseline="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выстрелов/мин</a:t>
                      </a:r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8-10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Начальная скорость пули, м/с: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Прицельная дальность, м: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174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Максимальная</a:t>
                      </a:r>
                      <a:r>
                        <a:rPr lang="ru-RU" sz="1600" b="1" kern="1200" baseline="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дальность</a:t>
                      </a:r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м: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800 </a:t>
                      </a:r>
                    </a:p>
                  </a:txBody>
                  <a:tcPr marL="39687" marR="39687" marT="19844" marB="19844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317449"/>
              </p:ext>
            </p:extLst>
          </p:nvPr>
        </p:nvGraphicFramePr>
        <p:xfrm>
          <a:off x="5895474" y="4889634"/>
          <a:ext cx="6296526" cy="1971054"/>
        </p:xfrm>
        <a:graphic>
          <a:graphicData uri="http://schemas.openxmlformats.org/drawingml/2006/table">
            <a:tbl>
              <a:tblPr/>
              <a:tblGrid>
                <a:gridCol w="4249038"/>
                <a:gridCol w="2047488"/>
              </a:tblGrid>
              <a:tr h="21390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Масса,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кг: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 кг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2663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Патрон:</a:t>
                      </a: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14,5×11 мм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9227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Скорострельность,</a:t>
                      </a:r>
                      <a:r>
                        <a:rPr lang="ru-RU" sz="1600" b="1" kern="1200" baseline="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выстрелов/мин</a:t>
                      </a:r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</a:t>
                      </a: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до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390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Начальная скорость пули, м/с:</a:t>
                      </a: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390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Прицельная дальность, м:</a:t>
                      </a: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1500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390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Максимальная дальность</a:t>
                      </a:r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м:</a:t>
                      </a: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800 </a:t>
                      </a:r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21390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Магазин: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kern="1200" dirty="0" smtClean="0">
                          <a:solidFill>
                            <a:srgbClr val="444444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 патронов</a:t>
                      </a:r>
                      <a:endParaRPr lang="ru-RU" sz="1600" b="1" kern="1200" dirty="0">
                        <a:solidFill>
                          <a:srgbClr val="444444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956" marR="35956" marT="17978" marB="17978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pic>
        <p:nvPicPr>
          <p:cNvPr id="5124" name="Picture 4" descr="http://static.oper.ru/data/site/130528m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301803"/>
            <a:ext cx="6000750" cy="158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01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Пулемёт максима и дягтерёва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92936"/>
            <a:ext cx="12191999" cy="12991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За всё время Великой Отечественной войны военной промышленностью СССР было выпущено  12139.3 тысяч карабинов и винтовок, 1515.9 тысяч всех видов пулемётов, 6173.9 тысяч пистолетов-пулемётов.  С 1942 года каждый год производилось почти 450 тысяч станковых и ручных пулемётов, 2 млн. пистолетов-пулемётов и более 3 млн. самозарядных и магазинных винтовок.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99814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64,3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740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7.62 x 54 mm R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1000</a:t>
            </a:r>
          </a:p>
          <a:p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Матерчатая 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пулемётная лента  на 250 патр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.</a:t>
            </a:r>
            <a:endParaRPr lang="ru-RU" b="1" dirty="0">
              <a:solidFill>
                <a:srgbClr val="444444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600</a:t>
            </a:r>
          </a:p>
        </p:txBody>
      </p:sp>
      <p:pic>
        <p:nvPicPr>
          <p:cNvPr id="6148" name="Picture 4" descr="http://upload.wikimedia.org/wikipedia/commons/thumb/3/34/DPM_DD-ST-85-01255.jpg/800px-DPM_DD-ST-85-012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011" y="4767052"/>
            <a:ext cx="4948987" cy="209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stat18.privet.ru/lr/0a2bc5607a43adc042a9d198b6bc4fb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3012" y="2692078"/>
            <a:ext cx="4948988" cy="2606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041" y="493536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9,12; 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840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7,62×54 мм R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1500</a:t>
            </a:r>
            <a:endParaRPr lang="ru-RU" b="1" dirty="0">
              <a:solidFill>
                <a:srgbClr val="444444"/>
              </a:solidFill>
              <a:latin typeface="Arial" panose="020B0604020202020204" pitchFamily="34" charset="0"/>
            </a:endParaRP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лоский 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дисковый магазин на 47 патронов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Скорострельность, выстрелов/мин: 500-600</a:t>
            </a:r>
          </a:p>
        </p:txBody>
      </p:sp>
    </p:spTree>
    <p:extLst>
      <p:ext uri="{BB962C8B-B14F-4D97-AF65-F5344CB8AC3E}">
        <p14:creationId xmlns:p14="http://schemas.microsoft.com/office/powerpoint/2010/main" val="3600785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Пистолет ТТ-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545" y="2910918"/>
            <a:ext cx="2781602" cy="219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ТТ-33 и Револьвер системы Нагана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92936"/>
            <a:ext cx="12192000" cy="12269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Начало  Великой Отечественной войны подтвердило важность хорошего снабжения пехоты новейшими образцами стрелкового оружия. Входе войны было разработано и поставлено в армию немало различных </a:t>
            </a:r>
            <a:r>
              <a:rPr lang="ru-RU" dirty="0" smtClean="0"/>
              <a:t>образцов </a:t>
            </a:r>
            <a:r>
              <a:rPr lang="ru-RU" dirty="0"/>
              <a:t>автоматического вооружения, что в конечном итоге сыграло решающую роль в победе СССР над фашистскими захватчиками.</a:t>
            </a:r>
          </a:p>
        </p:txBody>
      </p:sp>
      <p:pic>
        <p:nvPicPr>
          <p:cNvPr id="7170" name="Picture 2" descr="http://www.nagant.info/data/media/3/19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9"/>
          <a:stretch/>
        </p:blipFill>
        <p:spPr bwMode="auto">
          <a:xfrm>
            <a:off x="-1" y="2947838"/>
            <a:ext cx="3585412" cy="218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48125" y="5093927"/>
            <a:ext cx="64218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0,795-0,880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272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7,62×38 мм Наган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50</a:t>
            </a:r>
          </a:p>
          <a:p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Барабан 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 7 патронов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Скорострельность: 7 \</a:t>
            </a:r>
            <a:r>
              <a:rPr lang="ru-RU" b="1" dirty="0" smtClean="0">
                <a:solidFill>
                  <a:srgbClr val="444444"/>
                </a:solidFill>
                <a:latin typeface="Arial" panose="020B0604020202020204" pitchFamily="34" charset="0"/>
              </a:rPr>
              <a:t>15 </a:t>
            </a:r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сек</a:t>
            </a:r>
          </a:p>
        </p:txBody>
      </p:sp>
      <p:pic>
        <p:nvPicPr>
          <p:cNvPr id="7172" name="Picture 4" descr="Солдат с ТТ-3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" b="47028"/>
          <a:stretch/>
        </p:blipFill>
        <p:spPr bwMode="auto">
          <a:xfrm>
            <a:off x="8819147" y="2906781"/>
            <a:ext cx="3372853" cy="219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098632" y="5370925"/>
            <a:ext cx="48136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Масса, кг: 0,854 -0,94 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Начальная скорость пули, м/с: 420 - 450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Патрон: 7,62×25 мм ТТ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Прицельная дальность, м: 50</a:t>
            </a:r>
          </a:p>
          <a:p>
            <a:r>
              <a:rPr lang="ru-RU" b="1" dirty="0">
                <a:solidFill>
                  <a:srgbClr val="444444"/>
                </a:solidFill>
                <a:latin typeface="Arial" panose="020B0604020202020204" pitchFamily="34" charset="0"/>
              </a:rPr>
              <a:t>Коробчатый магазин на 8 патронов</a:t>
            </a:r>
          </a:p>
        </p:txBody>
      </p:sp>
      <p:pic>
        <p:nvPicPr>
          <p:cNvPr id="7176" name="Picture 8" descr="Партизан с револьвером Наган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12220" r="8252" b="8065"/>
          <a:stretch/>
        </p:blipFill>
        <p:spPr bwMode="auto">
          <a:xfrm>
            <a:off x="4045908" y="3770334"/>
            <a:ext cx="2577014" cy="3087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487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827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лосы">
  <a:themeElements>
    <a:clrScheme name="Полосы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Полосы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олосы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TM03090430[[fn=Объединенный]]</Template>
  <TotalTime>183</TotalTime>
  <Words>194</Words>
  <Application>Microsoft Office PowerPoint</Application>
  <PresentationFormat>Произвольный</PresentationFormat>
  <Paragraphs>93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Полосы</vt:lpstr>
      <vt:lpstr>Винтовка Мосина</vt:lpstr>
      <vt:lpstr>СВТ и АВС</vt:lpstr>
      <vt:lpstr>ППШ и ППС</vt:lpstr>
      <vt:lpstr>ПТРС и ПТРД</vt:lpstr>
      <vt:lpstr>Пулемёт максима и дягтерёва</vt:lpstr>
      <vt:lpstr>ТТ-33 и Револьвер системы Нагана 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Castro</cp:lastModifiedBy>
  <cp:revision>24</cp:revision>
  <dcterms:created xsi:type="dcterms:W3CDTF">2015-01-15T13:38:27Z</dcterms:created>
  <dcterms:modified xsi:type="dcterms:W3CDTF">2016-03-31T16:07:45Z</dcterms:modified>
</cp:coreProperties>
</file>