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A6B594-139D-4CBC-AF8B-2B250393E1BE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4CDD0B-860E-4FB2-8CC3-7D76574258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iasamara.ru/rus/news/region/economy_and_business/article65214.s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farmokologija.ru/kardiotonicheskie-sredstva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farmokologija.ru/vliyayushchie-organov-pishchevareniya/ingibitory-proteoliza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1zoom.ru/%D0%A0%D0%B0%D0%B7%D0%BD%D0%BE%D0%B5/%D0%BE%D0%B1%D0%BE%D0%B8/244290/z256.1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itq.zn.uz/41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eadmas.ru/tag/deng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nco.biocad.ru/research/?rID=35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3"/>
            <a:ext cx="7772400" cy="64294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Государственный медицинский университет г. Семей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928670"/>
            <a:ext cx="8501122" cy="592933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СРС</a:t>
            </a:r>
          </a:p>
          <a:p>
            <a:pPr algn="l"/>
            <a:r>
              <a:rPr lang="ru-RU" sz="2800" dirty="0" smtClean="0"/>
              <a:t> Дисциплина: Клиническая фармакология</a:t>
            </a:r>
          </a:p>
          <a:p>
            <a:pPr algn="l"/>
            <a:r>
              <a:rPr lang="ru-RU" sz="2800" dirty="0" smtClean="0"/>
              <a:t>Кафедра: Общей и клинической фармакологии</a:t>
            </a:r>
          </a:p>
          <a:p>
            <a:pPr algn="l"/>
            <a:r>
              <a:rPr lang="ru-RU" sz="2800" dirty="0" smtClean="0"/>
              <a:t>Специальность:  «</a:t>
            </a:r>
            <a:r>
              <a:rPr lang="kk-KZ" sz="2800" dirty="0" smtClean="0"/>
              <a:t>Сестринское дело</a:t>
            </a:r>
            <a:r>
              <a:rPr lang="ru-RU" sz="2800" dirty="0" smtClean="0"/>
              <a:t>»</a:t>
            </a:r>
          </a:p>
          <a:p>
            <a:pPr algn="l"/>
            <a:r>
              <a:rPr lang="ru-RU" sz="2800" dirty="0" smtClean="0"/>
              <a:t>Курс: 2 курс</a:t>
            </a:r>
          </a:p>
          <a:p>
            <a:pPr algn="l"/>
            <a:r>
              <a:rPr lang="ru-RU" sz="2800" dirty="0" smtClean="0"/>
              <a:t>Тема: Основы </a:t>
            </a:r>
            <a:r>
              <a:rPr lang="ru-RU" sz="2800" dirty="0" err="1" smtClean="0"/>
              <a:t>фармакоэкономики</a:t>
            </a:r>
            <a:r>
              <a:rPr lang="ru-RU" sz="2800" dirty="0" smtClean="0"/>
              <a:t> и </a:t>
            </a:r>
            <a:r>
              <a:rPr lang="ru-RU" sz="2800" dirty="0" err="1" smtClean="0"/>
              <a:t>фармакоэпидемиологии</a:t>
            </a:r>
            <a:r>
              <a:rPr lang="ru-RU" sz="2800" dirty="0" smtClean="0"/>
              <a:t>. </a:t>
            </a:r>
          </a:p>
          <a:p>
            <a:r>
              <a:rPr lang="ru-RU" sz="1900" dirty="0" smtClean="0"/>
              <a:t>Выполнила: </a:t>
            </a:r>
            <a:r>
              <a:rPr lang="ru-RU" sz="1900" dirty="0" err="1" smtClean="0"/>
              <a:t>Малыга</a:t>
            </a:r>
            <a:r>
              <a:rPr lang="ru-RU" sz="1900" dirty="0" smtClean="0"/>
              <a:t> А.</a:t>
            </a:r>
          </a:p>
          <a:p>
            <a:r>
              <a:rPr lang="ru-RU" sz="1900" dirty="0" smtClean="0"/>
              <a:t>Проверила</a:t>
            </a:r>
            <a:r>
              <a:rPr lang="ru-RU" sz="1900" smtClean="0"/>
              <a:t>: Махатова А.Р.</a:t>
            </a:r>
            <a:endParaRPr lang="ru-RU" sz="1900" dirty="0" smtClean="0"/>
          </a:p>
          <a:p>
            <a:pPr algn="ctr"/>
            <a:r>
              <a:rPr lang="ru-RU" sz="3600" dirty="0" smtClean="0"/>
              <a:t>2012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«стоимость-эффективность»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Метод экономического анализа, целью которого является сравнение не только стоимости, но  и результатов использования сравниваемых ЛС. Стоимость выражается в денежном эквиваленте, а результаты в общепринятых в медицинской практике показателях.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285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«стоимость-преимущество»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r>
              <a:rPr lang="ru-RU" dirty="0" smtClean="0"/>
              <a:t>Предназначен для сравнения стоимости лечения исследуемой лекарственной терапии, которая складывается из затрат на лечение и преимущество, которые несет в </a:t>
            </a:r>
            <a:r>
              <a:rPr lang="en-US" dirty="0" smtClean="0"/>
              <a:t>c</a:t>
            </a:r>
            <a:r>
              <a:rPr lang="ru-RU" dirty="0" err="1" smtClean="0"/>
              <a:t>ебе</a:t>
            </a:r>
            <a:r>
              <a:rPr lang="ru-RU" dirty="0" smtClean="0"/>
              <a:t> исследуемое лечение. Оба показателя- стоимость и преимущество выражаются в денежном эквиваленте.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Фармакоэпидемиология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Фармакоэпидемиология</a:t>
            </a:r>
            <a:r>
              <a:rPr lang="ru-RU" dirty="0" smtClean="0"/>
              <a:t> изучает применение ЛС и их эффекты на уровне популяции или больших групп людей для рационального применения наиболее эффективных и безопасных ЛС. Интерес к </a:t>
            </a:r>
            <a:r>
              <a:rPr lang="ru-RU" dirty="0" err="1" smtClean="0"/>
              <a:t>фармакоэпидемологическим</a:t>
            </a:r>
            <a:r>
              <a:rPr lang="ru-RU" dirty="0" smtClean="0"/>
              <a:t> методам исследования был связан с определенными ограничениями в технологии проведения </a:t>
            </a:r>
            <a:r>
              <a:rPr lang="ru-RU" dirty="0" err="1" smtClean="0"/>
              <a:t>рандомизированных</a:t>
            </a:r>
            <a:r>
              <a:rPr lang="ru-RU" dirty="0" smtClean="0"/>
              <a:t> клинических исследований по оценке эффективности и безопасности ЛС.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Задачи </a:t>
            </a:r>
            <a:r>
              <a:rPr lang="ru-RU" sz="4000" dirty="0" err="1" smtClean="0"/>
              <a:t>фармакоэпидемиологических</a:t>
            </a:r>
            <a:r>
              <a:rPr lang="ru-RU" sz="4000" dirty="0" smtClean="0"/>
              <a:t> исследований: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Уточнение информации об эффективности ЛС, полученной в ходе </a:t>
            </a:r>
            <a:r>
              <a:rPr lang="ru-RU" dirty="0" err="1" smtClean="0"/>
              <a:t>рандомизированных</a:t>
            </a:r>
            <a:r>
              <a:rPr lang="ru-RU" dirty="0" smtClean="0"/>
              <a:t> клинических исследований;</a:t>
            </a:r>
          </a:p>
          <a:p>
            <a:r>
              <a:rPr lang="ru-RU" dirty="0" smtClean="0"/>
              <a:t>2. Выявление новых, ранее неизвестных эффектов ЛС и определение взаимосвязи этих эффектов с приемом ЛС;</a:t>
            </a:r>
          </a:p>
          <a:p>
            <a:r>
              <a:rPr lang="ru-RU" dirty="0" smtClean="0"/>
              <a:t>3. Оценка частоты и риска развития выявленных эффектов в популяции;</a:t>
            </a:r>
          </a:p>
          <a:p>
            <a:r>
              <a:rPr lang="ru-RU" dirty="0" smtClean="0"/>
              <a:t>4. Изучение существующих моделей использования ЛС.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Методы </a:t>
            </a:r>
            <a:r>
              <a:rPr lang="ru-RU" dirty="0" err="1" smtClean="0"/>
              <a:t>фармакоэпидемических</a:t>
            </a:r>
            <a:r>
              <a:rPr lang="ru-RU" dirty="0" smtClean="0"/>
              <a:t> 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935480"/>
            <a:ext cx="41148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Фармакоэпидемические</a:t>
            </a:r>
            <a:r>
              <a:rPr lang="ru-RU" dirty="0" smtClean="0"/>
              <a:t> методы по дизайну, как правило, являются не экспериментальными. По источнику получаемой информации они могут быть описательными и аналитическими, по отношению ко времени- </a:t>
            </a:r>
            <a:r>
              <a:rPr lang="ru-RU" dirty="0" err="1" smtClean="0"/>
              <a:t>проспективными</a:t>
            </a:r>
            <a:r>
              <a:rPr lang="ru-RU" dirty="0" smtClean="0"/>
              <a:t>, ретроспективными и одномоментными.</a:t>
            </a:r>
            <a:endParaRPr lang="ru-RU" dirty="0"/>
          </a:p>
        </p:txBody>
      </p:sp>
      <p:pic>
        <p:nvPicPr>
          <p:cNvPr id="3074" name="Picture 2" descr="http://www.riasamara.ru/files1/65214/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00240"/>
            <a:ext cx="3571900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Описательные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 всех эпидемиологических методов описание случая считается наименее достоверным, так как не позволяет установить причинно-следственную связь симптомов с приемом ЛС. Однако описание случая служит источником научных гипотез и предпосылкой для проведения дальнейших исследований. Исследование серии случаев- сообщение о группе сходных клинических случаев у пациентов, принимавших определенный препарат. Серия одинаковых случаев повышает вероятность взаимосвязи явления с приемом ЛС.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Аналитические исследования-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отличии от описательных предусматривают контрольную группу, что позволяет выявить и количественно оценивать связь между применением ЛС и определенными </a:t>
            </a:r>
            <a:r>
              <a:rPr lang="ru-RU" dirty="0" err="1" smtClean="0"/>
              <a:t>социальнозначимыми</a:t>
            </a:r>
            <a:r>
              <a:rPr lang="ru-RU" dirty="0" smtClean="0"/>
              <a:t> параметрами (заболеваемость, смертность и т.д.). Исследование использования ЛС оценивают количественные и качественные аспекты применения ЛС с точки зрения социальных, медицинских и экономических последствий. К качественным исследованиям использования ЛС относят обзор использования ЛС и программу оценки </a:t>
            </a:r>
            <a:r>
              <a:rPr lang="ru-RU" dirty="0" err="1" smtClean="0"/>
              <a:t>исспользования</a:t>
            </a:r>
            <a:r>
              <a:rPr lang="ru-RU" dirty="0" smtClean="0"/>
              <a:t> ЛС.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Обзор использования ЛС-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935480"/>
            <a:ext cx="4643438" cy="51368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Предназначен для анализа обоснованности и адекватности применения ЛС. Критериями оценки в обзоре использования ЛС являются показания к назначению, рациональность выбора и режима их применения, необходимость наличия эквивалентных по эффективности ЛС с лучшим профилем безопасности.</a:t>
            </a:r>
            <a:endParaRPr lang="ru-RU" dirty="0"/>
          </a:p>
        </p:txBody>
      </p:sp>
      <p:pic>
        <p:nvPicPr>
          <p:cNvPr id="8194" name="Picture 2" descr="http://farmokologija.ru/images/9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52649"/>
            <a:ext cx="4762500" cy="4705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использования ЛС-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4257676" cy="43891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Долгосрочный проект, состоящий из нескольких этапов: сбор, анализ и интерпретация данных об использовании ЛС, разработка комплексной программы по рационализации использования ЛС, контроль эффективности проведенных мероприятий путем повторного анализа данных об использовании ЛС.</a:t>
            </a:r>
            <a:endParaRPr lang="ru-RU" dirty="0"/>
          </a:p>
        </p:txBody>
      </p:sp>
      <p:pic>
        <p:nvPicPr>
          <p:cNvPr id="7170" name="Picture 2" descr="http://farmokologija.ru/images/14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2071678"/>
            <a:ext cx="4762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Фармакоэкономика</a:t>
            </a:r>
            <a:r>
              <a:rPr lang="ru-RU" dirty="0" smtClean="0"/>
              <a:t> — новая самостоятельная наука, которая изучает в сравнительном плане соотношение между затратами и эффективностью, безопасностью, </a:t>
            </a:r>
            <a:r>
              <a:rPr lang="ru-RU" dirty="0" smtClean="0"/>
              <a:t>при </a:t>
            </a:r>
            <a:r>
              <a:rPr lang="ru-RU" dirty="0" smtClean="0"/>
              <a:t>альтернативных схемах лечения (профилактики) заболевания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b="1" dirty="0" err="1" smtClean="0"/>
              <a:t>Фармакоэпидемиология</a:t>
            </a:r>
            <a:r>
              <a:rPr lang="ru-RU" dirty="0" smtClean="0"/>
              <a:t> — синтетическая область знаний по изучению применения и </a:t>
            </a:r>
            <a:r>
              <a:rPr lang="ru-RU" dirty="0" smtClean="0"/>
              <a:t>действий ЛС на </a:t>
            </a:r>
            <a:r>
              <a:rPr lang="ru-RU" dirty="0" smtClean="0"/>
              <a:t>больших группах людей.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План: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/>
          </a:bodyPr>
          <a:lstStyle/>
          <a:p>
            <a:r>
              <a:rPr lang="ru-RU" dirty="0" smtClean="0"/>
              <a:t>Введение;</a:t>
            </a:r>
          </a:p>
          <a:p>
            <a:r>
              <a:rPr lang="ru-RU" dirty="0" smtClean="0"/>
              <a:t>1. Определение понятия: «</a:t>
            </a:r>
            <a:r>
              <a:rPr lang="ru-RU" dirty="0" err="1" smtClean="0"/>
              <a:t>Фармакоэкономика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2. Стоимость заболевания и ее составляющие;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Фармакоэкономический</a:t>
            </a:r>
            <a:r>
              <a:rPr lang="ru-RU" dirty="0" smtClean="0"/>
              <a:t> анализ;</a:t>
            </a:r>
          </a:p>
          <a:p>
            <a:r>
              <a:rPr lang="ru-RU" dirty="0" smtClean="0"/>
              <a:t>4. Определение понятия: «</a:t>
            </a:r>
            <a:r>
              <a:rPr lang="ru-RU" dirty="0" err="1" smtClean="0"/>
              <a:t>Фармакоэпидемиология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5. Задачи </a:t>
            </a:r>
            <a:r>
              <a:rPr lang="ru-RU" dirty="0" err="1" smtClean="0"/>
              <a:t>фармакоэпидемических</a:t>
            </a:r>
            <a:r>
              <a:rPr lang="ru-RU" dirty="0" smtClean="0"/>
              <a:t> исследований;</a:t>
            </a:r>
          </a:p>
          <a:p>
            <a:r>
              <a:rPr lang="ru-RU" dirty="0" smtClean="0"/>
              <a:t>6. Методы </a:t>
            </a:r>
            <a:r>
              <a:rPr lang="ru-RU" dirty="0" err="1" smtClean="0"/>
              <a:t>фармакоэпидемических</a:t>
            </a:r>
            <a:r>
              <a:rPr lang="ru-RU" dirty="0" smtClean="0"/>
              <a:t> исследований;</a:t>
            </a:r>
          </a:p>
          <a:p>
            <a:r>
              <a:rPr lang="ru-RU" dirty="0" smtClean="0"/>
              <a:t>7. Обзор использования ЛС;</a:t>
            </a:r>
          </a:p>
          <a:p>
            <a:r>
              <a:rPr lang="ru-RU" dirty="0" smtClean="0"/>
              <a:t>8. Программа использования ЛС;</a:t>
            </a:r>
          </a:p>
          <a:p>
            <a:r>
              <a:rPr lang="ru-RU" dirty="0" smtClean="0"/>
              <a:t>Заключение;</a:t>
            </a:r>
          </a:p>
          <a:p>
            <a:r>
              <a:rPr lang="ru-RU" dirty="0" smtClean="0"/>
              <a:t>Список литературы.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Клиническая фармакология и фармакотерапия- В.Г. </a:t>
            </a:r>
            <a:r>
              <a:rPr lang="ru-RU" dirty="0" err="1" smtClean="0"/>
              <a:t>Кукес</a:t>
            </a:r>
            <a:r>
              <a:rPr lang="ru-RU" dirty="0" smtClean="0"/>
              <a:t> и А.К. Стародубцев;</a:t>
            </a:r>
          </a:p>
          <a:p>
            <a:r>
              <a:rPr lang="ru-RU" dirty="0" smtClean="0"/>
              <a:t>Основы экономической оценки- </a:t>
            </a:r>
            <a:r>
              <a:rPr lang="ru-RU" dirty="0" err="1" smtClean="0"/>
              <a:t>Кобельт</a:t>
            </a:r>
            <a:r>
              <a:rPr lang="ru-RU" dirty="0" smtClean="0"/>
              <a:t> </a:t>
            </a:r>
            <a:r>
              <a:rPr lang="ru-RU" dirty="0" smtClean="0"/>
              <a:t>Г;</a:t>
            </a:r>
          </a:p>
          <a:p>
            <a:r>
              <a:rPr lang="ru-RU" dirty="0" smtClean="0"/>
              <a:t>Экономика здравоохранения- </a:t>
            </a:r>
            <a:r>
              <a:rPr lang="ru-RU" dirty="0" err="1" smtClean="0"/>
              <a:t>Кобина</a:t>
            </a:r>
            <a:r>
              <a:rPr lang="ru-RU" dirty="0" smtClean="0"/>
              <a:t> С. </a:t>
            </a:r>
            <a:r>
              <a:rPr lang="ru-RU" dirty="0" smtClean="0"/>
              <a:t>А.;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Параллельно с ростом интереса к лекарственной безопасности внимание общественности стали привлекать проблемы, связанные с социальными, медицинскими и экономическими последствиями широкого использования лекарственных средств. Исходя из этого, появилась в конце </a:t>
            </a:r>
            <a:r>
              <a:rPr lang="en-US" dirty="0" smtClean="0"/>
              <a:t>XX </a:t>
            </a:r>
            <a:r>
              <a:rPr lang="ru-RU" dirty="0" smtClean="0"/>
              <a:t>века потребность создания новых отраслей фармакологического знания как, </a:t>
            </a:r>
            <a:r>
              <a:rPr lang="ru-RU" dirty="0" err="1" smtClean="0"/>
              <a:t>фармакоэкономика</a:t>
            </a:r>
            <a:r>
              <a:rPr lang="ru-RU" dirty="0" smtClean="0"/>
              <a:t> и </a:t>
            </a:r>
            <a:r>
              <a:rPr lang="ru-RU" dirty="0" err="1" smtClean="0"/>
              <a:t>фармакоэпидемиология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Фармакоэкономика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5543560" cy="43891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Направление экономики здравоохранения, которое оценивает результаты использования и стоимость фармацевтической продукции для принятия решения о последующем их практическом применении и определении политики ценообразования. Главной предпосылкой появления </a:t>
            </a:r>
            <a:r>
              <a:rPr lang="ru-RU" dirty="0" err="1" smtClean="0"/>
              <a:t>фармакоэкономики</a:t>
            </a:r>
            <a:r>
              <a:rPr lang="ru-RU" dirty="0" smtClean="0"/>
              <a:t> было увеличение затрат на здравоохранение, которое в развитых странах достигает десятков и сотен миллиардов долларов. </a:t>
            </a:r>
            <a:endParaRPr lang="ru-RU" dirty="0"/>
          </a:p>
        </p:txBody>
      </p:sp>
      <p:pic>
        <p:nvPicPr>
          <p:cNvPr id="17410" name="Picture 2" descr="http://www.1zoom.ru/big2/162/244290-Sepi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3286116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itq.zn.uz/files/ris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Стоимость заболевания: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614866" cy="4389120"/>
          </a:xfrm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/>
              <a:t>1. Прямая стоимость- </a:t>
            </a:r>
            <a:r>
              <a:rPr lang="ru-RU" dirty="0" smtClean="0"/>
              <a:t>включает расходы, непосредственно связанные с оказанием медицинской помощи;</a:t>
            </a:r>
          </a:p>
          <a:p>
            <a:r>
              <a:rPr lang="ru-RU" b="1" i="1" u="sng" dirty="0" smtClean="0"/>
              <a:t>2. Косвенная стоимость- </a:t>
            </a:r>
            <a:r>
              <a:rPr lang="ru-RU" dirty="0" smtClean="0"/>
              <a:t>включает расходы вследствие утраты трудоспособности, затраты самого пациента;</a:t>
            </a:r>
          </a:p>
          <a:p>
            <a:r>
              <a:rPr lang="ru-RU" b="1" i="1" u="sng" dirty="0" smtClean="0"/>
              <a:t>3. Нематериальная стоимость- </a:t>
            </a:r>
            <a:r>
              <a:rPr lang="ru-RU" dirty="0" smtClean="0"/>
              <a:t>стоимость, которую трудно оценить в денежном выражении (боль, беспокойство). </a:t>
            </a:r>
            <a:endParaRPr lang="ru-RU" b="1" i="1" u="sng" dirty="0"/>
          </a:p>
        </p:txBody>
      </p:sp>
      <p:pic>
        <p:nvPicPr>
          <p:cNvPr id="16386" name="Picture 2" descr="http://readmas.ru/wp-content/filesall/dengi_kak_rychag_manipulyacii_chelovekom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714488"/>
            <a:ext cx="4143372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Фармакоэкономический</a:t>
            </a:r>
            <a:r>
              <a:rPr lang="ru-RU" dirty="0" smtClean="0"/>
              <a:t> анализ-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686172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Экономическая оценка эффективности отдельных методов диагностики и лечения необходима для принятия решения о финансировании лечебных программ. Существуют 4 основных вида </a:t>
            </a:r>
            <a:r>
              <a:rPr lang="ru-RU" dirty="0" err="1" smtClean="0"/>
              <a:t>фармакоэкономического</a:t>
            </a:r>
            <a:r>
              <a:rPr lang="ru-RU" dirty="0" smtClean="0"/>
              <a:t> анализа.</a:t>
            </a:r>
          </a:p>
        </p:txBody>
      </p:sp>
      <p:pic>
        <p:nvPicPr>
          <p:cNvPr id="15362" name="Picture 2" descr="http://onco.biocad.ru/upload/medialibrary/7a6/7a626fc4c73b44a01aa620344deecd67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785926"/>
            <a:ext cx="500062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4200" dirty="0" smtClean="0"/>
              <a:t>Анализ «минимизация стоимости»</a:t>
            </a:r>
            <a:endParaRPr lang="ru-RU" sz="4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/>
              <a:t>В ходе анализа сравнивается стоимость исследуемых методов лечения с целью определения наименее дорогого. Например, такой анализ проводят для сравнения генетических препаратов с оригинальными препаратами или различных путей введения одного и того же ЛС.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стоимости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Имеет 2 разновидности: анализ стоимости заболевания и анализ стоимости фармакотерапии. В первом случае определяют затраты, связанные с конкретными заболеваниями- стоимость лекарственной терапии, госпитализации, диагностики и т.д. Анализ стоимости фармакотерапии включает только стоимость ЛС на курс лечения и стоимость его введения.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790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Государственный медицинский университет г. Семей </vt:lpstr>
      <vt:lpstr>План: </vt:lpstr>
      <vt:lpstr>Введение:</vt:lpstr>
      <vt:lpstr>Фармакоэкономика-</vt:lpstr>
      <vt:lpstr>Слайд 5</vt:lpstr>
      <vt:lpstr>Стоимость заболевания:</vt:lpstr>
      <vt:lpstr>Фармакоэкономический анализ-</vt:lpstr>
      <vt:lpstr>Анализ «минимизация стоимости»</vt:lpstr>
      <vt:lpstr>Анализ стоимости</vt:lpstr>
      <vt:lpstr>Анализ «стоимость-эффективность»</vt:lpstr>
      <vt:lpstr>Анализ «стоимость-преимущество»</vt:lpstr>
      <vt:lpstr>Фармакоэпидемиология</vt:lpstr>
      <vt:lpstr>Задачи фармакоэпидемиологических исследований:</vt:lpstr>
      <vt:lpstr> Методы фармакоэпидемических исследований</vt:lpstr>
      <vt:lpstr>Описательные исследования</vt:lpstr>
      <vt:lpstr>Аналитические исследования-</vt:lpstr>
      <vt:lpstr>Обзор использования ЛС-</vt:lpstr>
      <vt:lpstr>Программа использования ЛС-</vt:lpstr>
      <vt:lpstr>Заключение:</vt:lpstr>
      <vt:lpstr>Список литературы: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Государственный медицинский университет г. Семей </dc:title>
  <dc:creator>Admin</dc:creator>
  <cp:lastModifiedBy>Admin</cp:lastModifiedBy>
  <cp:revision>16</cp:revision>
  <dcterms:created xsi:type="dcterms:W3CDTF">2012-04-03T19:40:23Z</dcterms:created>
  <dcterms:modified xsi:type="dcterms:W3CDTF">2012-04-21T01:33:57Z</dcterms:modified>
</cp:coreProperties>
</file>