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4" r:id="rId1"/>
  </p:sldMasterIdLst>
  <p:notesMasterIdLst>
    <p:notesMasterId r:id="rId15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64" autoAdjust="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4A43B3C0-13EE-4D63-B416-7FAA7B7640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0375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2B9C1-8684-4D1E-BF3A-4045557DC9D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7" descr="title - 2.png"/>
          <p:cNvPicPr>
            <a:picLocks noChangeAspect="1"/>
          </p:cNvPicPr>
          <p:nvPr/>
        </p:nvPicPr>
        <p:blipFill>
          <a:blip r:embed="rId2"/>
          <a:srcRect l="13043" t="17903" r="2805" b="26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954741"/>
            <a:ext cx="7315200" cy="1676400"/>
          </a:xfrm>
        </p:spPr>
        <p:txBody>
          <a:bodyPr>
            <a:noAutofit/>
          </a:bodyPr>
          <a:lstStyle>
            <a:lvl1pPr algn="l">
              <a:defRPr sz="4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2895600"/>
            <a:ext cx="4559300" cy="2590800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8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37D7B-210D-41CA-AE7F-CAA2A407EC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ummer1.png"/>
          <p:cNvPicPr>
            <a:picLocks noChangeAspect="1"/>
          </p:cNvPicPr>
          <p:nvPr/>
        </p:nvPicPr>
        <p:blipFill>
          <a:blip r:embed="rId2"/>
          <a:srcRect l="4546" r="4546"/>
          <a:stretch>
            <a:fillRect/>
          </a:stretch>
        </p:blipFill>
        <p:spPr bwMode="auto">
          <a:xfrm>
            <a:off x="0" y="1619250"/>
            <a:ext cx="9144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887" y="1295400"/>
            <a:ext cx="6399213" cy="1590675"/>
          </a:xfrm>
        </p:spPr>
        <p:txBody>
          <a:bodyPr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887" y="3657600"/>
            <a:ext cx="6399213" cy="1500187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ts val="1800"/>
              </a:spcBef>
              <a:buFontTx/>
              <a:buNone/>
              <a:defRPr sz="1800" kern="12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4C2ED-F3C3-4745-B16B-C68CEAD0A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itle - 2.png"/>
          <p:cNvPicPr>
            <a:picLocks noChangeAspect="1"/>
          </p:cNvPicPr>
          <p:nvPr/>
        </p:nvPicPr>
        <p:blipFill>
          <a:blip r:embed="rId2"/>
          <a:srcRect l="13043" t="17903" r="10455" b="98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58297-8513-49E9-A05C-BD01491BD4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flowers content.png"/>
          <p:cNvPicPr>
            <a:picLocks noChangeAspect="1"/>
          </p:cNvPicPr>
          <p:nvPr/>
        </p:nvPicPr>
        <p:blipFill>
          <a:blip r:embed="rId2"/>
          <a:srcRect l="4546" t="8217" r="4546" b="131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6055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14400"/>
            <a:ext cx="4114800" cy="50292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45746-F501-4A1A-AB44-D13E2356F6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8A387-5EA7-42FC-94F9-E2E0DB185D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1625"/>
            <a:ext cx="8229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250" y="1981200"/>
            <a:ext cx="6413500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fld id="{F015D912-20D0-40A6-BA45-4175CF1E5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09" r:id="rId5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666666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9pPr>
    </p:titleStyle>
    <p:bodyStyle>
      <a:lvl1pPr marL="349250" indent="-349250" algn="l" rtl="0" eaLnBrk="0" fontAlgn="base" hangingPunct="0">
        <a:spcBef>
          <a:spcPts val="1800"/>
        </a:spcBef>
        <a:spcAft>
          <a:spcPct val="0"/>
        </a:spcAft>
        <a:buBlip>
          <a:blip r:embed="rId7"/>
        </a:buBlip>
        <a:defRPr sz="22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charset="0"/>
          <a:ea typeface="+mn-ea"/>
          <a:cs typeface="+mn-cs"/>
        </a:defRPr>
      </a:lvl1pPr>
      <a:lvl2pPr marL="577850" indent="-349250" algn="l" rtl="0" eaLnBrk="0" fontAlgn="base" hangingPunct="0">
        <a:spcBef>
          <a:spcPts val="1800"/>
        </a:spcBef>
        <a:spcAft>
          <a:spcPct val="0"/>
        </a:spcAft>
        <a:buBlip>
          <a:blip r:embed="rId8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charset="0"/>
          <a:ea typeface="+mn-ea"/>
          <a:cs typeface="+mn-cs"/>
        </a:defRPr>
      </a:lvl2pPr>
      <a:lvl3pPr marL="806450" indent="-349250" algn="l" rtl="0" eaLnBrk="0" fontAlgn="base" hangingPunct="0">
        <a:spcBef>
          <a:spcPts val="1800"/>
        </a:spcBef>
        <a:spcAft>
          <a:spcPct val="0"/>
        </a:spcAft>
        <a:buBlip>
          <a:blip r:embed="rId7"/>
        </a:buBlip>
        <a:defRPr sz="24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charset="0"/>
          <a:ea typeface="+mn-ea"/>
          <a:cs typeface="+mn-cs"/>
        </a:defRPr>
      </a:lvl3pPr>
      <a:lvl4pPr marL="1035050" indent="-349250" algn="l" rtl="0" eaLnBrk="0" fontAlgn="base" hangingPunct="0">
        <a:spcBef>
          <a:spcPts val="1800"/>
        </a:spcBef>
        <a:spcAft>
          <a:spcPct val="0"/>
        </a:spcAft>
        <a:buBlip>
          <a:blip r:embed="rId8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charset="0"/>
          <a:ea typeface="+mn-ea"/>
          <a:cs typeface="+mn-cs"/>
        </a:defRPr>
      </a:lvl4pPr>
      <a:lvl5pPr marL="1263650" indent="-349250" algn="l" rtl="0" eaLnBrk="0" fontAlgn="base" hangingPunct="0">
        <a:spcBef>
          <a:spcPts val="1800"/>
        </a:spcBef>
        <a:spcAft>
          <a:spcPct val="0"/>
        </a:spcAft>
        <a:buBlip>
          <a:blip r:embed="rId7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charset="0"/>
          <a:ea typeface="+mn-ea"/>
          <a:cs typeface="+mn-cs"/>
        </a:defRPr>
      </a:lvl5pPr>
      <a:lvl6pPr marL="14922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6pPr>
      <a:lvl7pPr marL="17208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7pPr>
      <a:lvl8pPr marL="19494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8pPr>
      <a:lvl9pPr marL="21780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33375"/>
            <a:ext cx="8915400" cy="23749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666666"/>
                </a:solidFill>
              </a:rPr>
              <a:t>        </a:t>
            </a:r>
            <a:r>
              <a:rPr lang="ru-RU" sz="4000" b="1" smtClean="0">
                <a:solidFill>
                  <a:srgbClr val="666666"/>
                </a:solidFill>
              </a:rPr>
              <a:t>Основы современных        </a:t>
            </a:r>
            <a:br>
              <a:rPr lang="ru-RU" sz="4000" b="1" smtClean="0">
                <a:solidFill>
                  <a:srgbClr val="666666"/>
                </a:solidFill>
              </a:rPr>
            </a:br>
            <a:r>
              <a:rPr lang="en-US" sz="4000" b="1" smtClean="0">
                <a:solidFill>
                  <a:srgbClr val="666666"/>
                </a:solidFill>
              </a:rPr>
              <a:t>         </a:t>
            </a:r>
            <a:r>
              <a:rPr lang="ru-RU" sz="4000" b="1" smtClean="0">
                <a:solidFill>
                  <a:srgbClr val="666666"/>
                </a:solidFill>
              </a:rPr>
              <a:t>операционных систем</a:t>
            </a:r>
            <a:br>
              <a:rPr lang="ru-RU" sz="4000" b="1" smtClean="0">
                <a:solidFill>
                  <a:srgbClr val="666666"/>
                </a:solidFill>
              </a:rPr>
            </a:br>
            <a:r>
              <a:rPr lang="en-US" sz="4000" b="1" smtClean="0">
                <a:solidFill>
                  <a:srgbClr val="666666"/>
                </a:solidFill>
              </a:rPr>
              <a:t>                          </a:t>
            </a:r>
            <a:r>
              <a:rPr lang="ru-RU" sz="3200" i="1" smtClean="0">
                <a:solidFill>
                  <a:srgbClr val="666666"/>
                </a:solidFill>
              </a:rPr>
              <a:t>Лекция </a:t>
            </a:r>
            <a:r>
              <a:rPr lang="en-US" sz="3200" i="1" smtClean="0">
                <a:solidFill>
                  <a:srgbClr val="666666"/>
                </a:solidFill>
              </a:rPr>
              <a:t>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5363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Сегментно-страничная организация памяти – </a:t>
            </a:r>
            <a:r>
              <a:rPr lang="en-US" sz="3600" smtClean="0"/>
              <a:t>MULTICS; “</a:t>
            </a:r>
            <a:r>
              <a:rPr lang="ru-RU" sz="3600" smtClean="0"/>
              <a:t>Эльбрус</a:t>
            </a:r>
            <a:r>
              <a:rPr lang="en-US" sz="3600" smtClean="0"/>
              <a:t>”</a:t>
            </a:r>
          </a:p>
        </p:txBody>
      </p:sp>
      <p:sp>
        <p:nvSpPr>
          <p:cNvPr id="4198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00034" y="1785926"/>
            <a:ext cx="8258204" cy="4400568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latin typeface="+mn-lt"/>
              </a:rPr>
              <a:t>В системе</a:t>
            </a:r>
            <a:r>
              <a:rPr lang="en-US" sz="2000" b="1" dirty="0" smtClean="0">
                <a:latin typeface="+mn-lt"/>
              </a:rPr>
              <a:t> MULTICS </a:t>
            </a:r>
            <a:r>
              <a:rPr lang="ru-RU" sz="2000" b="1" dirty="0" smtClean="0">
                <a:latin typeface="+mn-lt"/>
              </a:rPr>
              <a:t>проблемы внешней фрагментации и </a:t>
            </a:r>
            <a:r>
              <a:rPr lang="en-US" sz="2000" b="1" dirty="0" smtClean="0">
                <a:latin typeface="+mn-lt"/>
              </a:rPr>
              <a:t> </a:t>
            </a:r>
            <a:r>
              <a:rPr lang="ru-RU" sz="2000" b="1" dirty="0" smtClean="0">
                <a:latin typeface="+mn-lt"/>
              </a:rPr>
              <a:t>длительного времени поиска решены путем страничной организации памяти для сегментов</a:t>
            </a:r>
            <a:r>
              <a:rPr lang="en-US" sz="2000" b="1" dirty="0" smtClean="0">
                <a:latin typeface="+mn-lt"/>
              </a:rPr>
              <a:t>.</a:t>
            </a:r>
            <a:br>
              <a:rPr lang="en-US" sz="2000" b="1" dirty="0" smtClean="0">
                <a:latin typeface="+mn-lt"/>
              </a:rPr>
            </a:br>
            <a:endParaRPr lang="en-US" sz="2000" b="1" dirty="0" smtClean="0">
              <a:latin typeface="+mn-lt"/>
            </a:endParaRPr>
          </a:p>
          <a:p>
            <a:pPr eaLnBrk="1" hangingPunct="1">
              <a:defRPr/>
            </a:pPr>
            <a:r>
              <a:rPr lang="ru-RU" sz="2000" b="1" dirty="0" smtClean="0">
                <a:latin typeface="+mn-lt"/>
              </a:rPr>
              <a:t>Данное решение отличается от чисто сегментной организации</a:t>
            </a:r>
            <a:r>
              <a:rPr lang="en-US" sz="2000" b="1" dirty="0" smtClean="0">
                <a:latin typeface="+mn-lt"/>
              </a:rPr>
              <a:t> </a:t>
            </a:r>
            <a:r>
              <a:rPr lang="ru-RU" sz="2000" b="1" dirty="0" smtClean="0">
                <a:latin typeface="+mn-lt"/>
              </a:rPr>
              <a:t>тем, что элемент таблицы сегментов</a:t>
            </a:r>
            <a:r>
              <a:rPr lang="en-US" sz="2000" b="1" dirty="0" smtClean="0">
                <a:latin typeface="+mn-lt"/>
              </a:rPr>
              <a:t> </a:t>
            </a:r>
            <a:r>
              <a:rPr lang="ru-RU" sz="2000" b="1" dirty="0" smtClean="0">
                <a:latin typeface="+mn-lt"/>
              </a:rPr>
              <a:t>содержит не базовый адрес сегмента</a:t>
            </a:r>
            <a:r>
              <a:rPr lang="en-US" sz="2000" b="1" dirty="0" smtClean="0">
                <a:latin typeface="+mn-lt"/>
              </a:rPr>
              <a:t>, </a:t>
            </a:r>
            <a:r>
              <a:rPr lang="ru-RU" sz="2000" b="1" dirty="0" smtClean="0">
                <a:latin typeface="+mn-lt"/>
              </a:rPr>
              <a:t>а базовый адрес </a:t>
            </a:r>
            <a:r>
              <a:rPr lang="ru-RU" sz="2000" b="1" i="1" dirty="0" smtClean="0">
                <a:latin typeface="+mn-lt"/>
              </a:rPr>
              <a:t>таблицы страниц</a:t>
            </a:r>
            <a:r>
              <a:rPr lang="ru-RU" sz="2000" b="1" dirty="0" smtClean="0">
                <a:latin typeface="+mn-lt"/>
              </a:rPr>
              <a:t> для данного сегмента.</a:t>
            </a:r>
          </a:p>
          <a:p>
            <a:pPr eaLnBrk="1" hangingPunct="1">
              <a:defRPr/>
            </a:pPr>
            <a:r>
              <a:rPr lang="ru-RU" sz="2000" b="1" dirty="0" smtClean="0">
                <a:latin typeface="+mn-lt"/>
              </a:rPr>
              <a:t>Эльбрус</a:t>
            </a:r>
            <a:r>
              <a:rPr lang="en-US" sz="2000" b="1" dirty="0" smtClean="0">
                <a:latin typeface="+mn-lt"/>
              </a:rPr>
              <a:t>: </a:t>
            </a:r>
            <a:r>
              <a:rPr lang="ru-RU" sz="2000" b="1" dirty="0" smtClean="0">
                <a:latin typeface="+mn-lt"/>
              </a:rPr>
              <a:t>страничная организация математической памяти </a:t>
            </a:r>
            <a:r>
              <a:rPr lang="en-US" sz="2000" b="1" dirty="0" smtClean="0">
                <a:latin typeface="+mn-lt"/>
              </a:rPr>
              <a:t>+ </a:t>
            </a:r>
            <a:r>
              <a:rPr lang="ru-RU" sz="2000" b="1" dirty="0" smtClean="0">
                <a:latin typeface="+mn-lt"/>
              </a:rPr>
              <a:t>сегментная организация физической памяти </a:t>
            </a:r>
            <a:r>
              <a:rPr lang="en-US" sz="2000" b="1" dirty="0" smtClean="0">
                <a:latin typeface="+mn-lt"/>
              </a:rPr>
              <a:t>+ </a:t>
            </a:r>
            <a:r>
              <a:rPr lang="ru-RU" sz="2000" b="1" dirty="0" smtClean="0">
                <a:latin typeface="+mn-lt"/>
              </a:rPr>
              <a:t>дескрипторы массивов (содержащие и начальный адрес, и длину массива)</a:t>
            </a:r>
            <a:endParaRPr lang="en-US" sz="2000" b="1" dirty="0" smtClean="0">
              <a:latin typeface="+mn-lt"/>
            </a:endParaRPr>
          </a:p>
          <a:p>
            <a:pPr eaLnBrk="1" hangingPunct="1">
              <a:defRPr/>
            </a:pPr>
            <a:endParaRPr lang="en-US" sz="2000" b="1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4208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04800"/>
            <a:ext cx="8029575" cy="5524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dirty="0" smtClean="0"/>
              <a:t>Схема трансляции адресов в </a:t>
            </a:r>
            <a:r>
              <a:rPr lang="en-US" sz="3200" dirty="0" smtClean="0"/>
              <a:t>MULTICS</a:t>
            </a:r>
          </a:p>
        </p:txBody>
      </p:sp>
      <p:pic>
        <p:nvPicPr>
          <p:cNvPr id="16388" name="Content Placeholder 6" descr="Fig_17.5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75" y="928688"/>
            <a:ext cx="6000750" cy="545782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7411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Сегментно-страничная организация памяти для </a:t>
            </a:r>
            <a:r>
              <a:rPr lang="en-US" sz="3600" smtClean="0"/>
              <a:t>Intel 386</a:t>
            </a:r>
          </a:p>
        </p:txBody>
      </p:sp>
      <p:sp>
        <p:nvSpPr>
          <p:cNvPr id="42189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latin typeface="+mn-lt"/>
              </a:rPr>
              <a:t>Как показано на следующей диаграмме</a:t>
            </a:r>
            <a:r>
              <a:rPr lang="en-US" sz="2400" b="1" dirty="0" smtClean="0">
                <a:latin typeface="+mn-lt"/>
              </a:rPr>
              <a:t>, </a:t>
            </a:r>
            <a:r>
              <a:rPr lang="ru-RU" sz="2400" b="1" dirty="0" smtClean="0">
                <a:latin typeface="+mn-lt"/>
              </a:rPr>
              <a:t>для </a:t>
            </a:r>
            <a:r>
              <a:rPr lang="en-US" sz="2400" b="1" dirty="0" smtClean="0">
                <a:latin typeface="+mn-lt"/>
              </a:rPr>
              <a:t>Intel 386 </a:t>
            </a:r>
            <a:r>
              <a:rPr lang="ru-RU" sz="2400" b="1" dirty="0" smtClean="0">
                <a:latin typeface="+mn-lt"/>
              </a:rPr>
              <a:t>используется сегментно-страничная организация памяти с двухуровневой схемой страничной организации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b="1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422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14375" y="214313"/>
            <a:ext cx="7924800" cy="533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dirty="0" smtClean="0"/>
              <a:t>Трансляция адресов в </a:t>
            </a:r>
            <a:r>
              <a:rPr lang="en-US" sz="3200" dirty="0" smtClean="0"/>
              <a:t>Intel 386</a:t>
            </a:r>
          </a:p>
        </p:txBody>
      </p:sp>
      <p:pic>
        <p:nvPicPr>
          <p:cNvPr id="18436" name="Content Placeholder 6" descr="Fig_17.6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63" y="879475"/>
            <a:ext cx="5357812" cy="54705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171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/>
            <a:r>
              <a:rPr lang="ru-RU" sz="3200" smtClean="0"/>
              <a:t>Сегментная организация памяти </a:t>
            </a:r>
            <a:r>
              <a:rPr lang="en-US" sz="3200" smtClean="0"/>
              <a:t>(segmentation)</a:t>
            </a:r>
          </a:p>
        </p:txBody>
      </p:sp>
      <p:sp>
        <p:nvSpPr>
          <p:cNvPr id="4116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09600" y="1981200"/>
            <a:ext cx="7848600" cy="4495800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>
                <a:latin typeface="+mn-lt"/>
              </a:rPr>
              <a:t>Схема распределения памяти, </a:t>
            </a:r>
            <a:r>
              <a:rPr lang="en-US" sz="2000" b="1" dirty="0" smtClean="0">
                <a:latin typeface="+mn-lt"/>
              </a:rPr>
              <a:t> </a:t>
            </a:r>
            <a:r>
              <a:rPr lang="ru-RU" sz="2000" b="1" dirty="0" smtClean="0">
                <a:latin typeface="+mn-lt"/>
              </a:rPr>
              <a:t>соответствующая пользовательской трактовке распределения памяти</a:t>
            </a:r>
            <a:r>
              <a:rPr lang="en-US" sz="2000" b="1" dirty="0" smtClean="0">
                <a:latin typeface="+mn-lt"/>
              </a:rPr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>
                <a:latin typeface="+mn-lt"/>
              </a:rPr>
              <a:t>Программа – набор </a:t>
            </a:r>
            <a:r>
              <a:rPr lang="ru-RU" sz="2000" b="1" i="1" dirty="0" smtClean="0">
                <a:latin typeface="+mn-lt"/>
              </a:rPr>
              <a:t>сегментов</a:t>
            </a:r>
            <a:r>
              <a:rPr lang="en-US" sz="2000" b="1" dirty="0" smtClean="0">
                <a:latin typeface="+mn-lt"/>
              </a:rPr>
              <a:t>.  </a:t>
            </a:r>
            <a:r>
              <a:rPr lang="ru-RU" sz="2000" b="1" dirty="0" smtClean="0">
                <a:latin typeface="+mn-lt"/>
              </a:rPr>
              <a:t>Сегмент – это логическая единица, такая, как, например</a:t>
            </a:r>
            <a:r>
              <a:rPr lang="en-US" sz="2000" b="1" dirty="0" smtClean="0">
                <a:latin typeface="+mn-lt"/>
              </a:rPr>
              <a:t>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latin typeface="+mn-lt"/>
              </a:rPr>
              <a:t>		</a:t>
            </a:r>
            <a:r>
              <a:rPr lang="ru-RU" sz="2000" b="1" dirty="0" smtClean="0">
                <a:latin typeface="+mn-lt"/>
              </a:rPr>
              <a:t>основная программа</a:t>
            </a:r>
            <a:r>
              <a:rPr lang="en-US" sz="2000" b="1" dirty="0" smtClean="0">
                <a:latin typeface="+mn-lt"/>
              </a:rPr>
              <a:t>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latin typeface="+mn-lt"/>
              </a:rPr>
              <a:t>		</a:t>
            </a:r>
            <a:r>
              <a:rPr lang="ru-RU" sz="2000" b="1" dirty="0" smtClean="0">
                <a:latin typeface="+mn-lt"/>
              </a:rPr>
              <a:t>процедура</a:t>
            </a:r>
            <a:r>
              <a:rPr lang="en-US" sz="2000" b="1" dirty="0" smtClean="0">
                <a:latin typeface="+mn-lt"/>
              </a:rPr>
              <a:t>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latin typeface="+mn-lt"/>
              </a:rPr>
              <a:t>		</a:t>
            </a:r>
            <a:r>
              <a:rPr lang="ru-RU" sz="2000" b="1" dirty="0" smtClean="0">
                <a:latin typeface="+mn-lt"/>
              </a:rPr>
              <a:t>функция</a:t>
            </a:r>
            <a:r>
              <a:rPr lang="en-US" sz="2000" b="1" dirty="0" smtClean="0">
                <a:latin typeface="+mn-lt"/>
              </a:rPr>
              <a:t>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latin typeface="+mn-lt"/>
              </a:rPr>
              <a:t>		</a:t>
            </a:r>
            <a:r>
              <a:rPr lang="ru-RU" sz="2000" b="1" dirty="0" smtClean="0">
                <a:latin typeface="+mn-lt"/>
              </a:rPr>
              <a:t>метод</a:t>
            </a:r>
            <a:r>
              <a:rPr lang="en-US" sz="2000" b="1" dirty="0" smtClean="0">
                <a:latin typeface="+mn-lt"/>
              </a:rPr>
              <a:t>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latin typeface="+mn-lt"/>
              </a:rPr>
              <a:t>		</a:t>
            </a:r>
            <a:r>
              <a:rPr lang="ru-RU" sz="2000" b="1" dirty="0" smtClean="0">
                <a:latin typeface="+mn-lt"/>
              </a:rPr>
              <a:t>объект</a:t>
            </a:r>
            <a:r>
              <a:rPr lang="en-US" sz="2000" b="1" dirty="0" smtClean="0">
                <a:latin typeface="+mn-lt"/>
              </a:rPr>
              <a:t>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latin typeface="+mn-lt"/>
              </a:rPr>
              <a:t>		</a:t>
            </a:r>
            <a:r>
              <a:rPr lang="ru-RU" sz="2000" b="1" dirty="0" smtClean="0">
                <a:latin typeface="+mn-lt"/>
              </a:rPr>
              <a:t>локальные переменные</a:t>
            </a:r>
            <a:r>
              <a:rPr lang="en-US" sz="2000" b="1" dirty="0" smtClean="0">
                <a:latin typeface="+mn-lt"/>
              </a:rPr>
              <a:t>; </a:t>
            </a:r>
            <a:r>
              <a:rPr lang="ru-RU" sz="2000" b="1" dirty="0" smtClean="0">
                <a:latin typeface="+mn-lt"/>
              </a:rPr>
              <a:t>глобальные переменные</a:t>
            </a:r>
            <a:r>
              <a:rPr lang="en-US" sz="2000" b="1" dirty="0" smtClean="0">
                <a:latin typeface="+mn-lt"/>
              </a:rPr>
              <a:t>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latin typeface="+mn-lt"/>
              </a:rPr>
              <a:t>		</a:t>
            </a:r>
            <a:r>
              <a:rPr lang="ru-RU" sz="2000" b="1" dirty="0" smtClean="0">
                <a:latin typeface="+mn-lt"/>
              </a:rPr>
              <a:t>общий блок </a:t>
            </a:r>
            <a:r>
              <a:rPr lang="en-US" sz="2000" b="1" dirty="0" smtClean="0">
                <a:latin typeface="+mn-lt"/>
              </a:rPr>
              <a:t>(COMMON blocks – Fortran),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latin typeface="+mn-lt"/>
              </a:rPr>
              <a:t>		</a:t>
            </a:r>
            <a:r>
              <a:rPr lang="ru-RU" sz="2000" b="1" dirty="0" smtClean="0">
                <a:latin typeface="+mn-lt"/>
              </a:rPr>
              <a:t>стек</a:t>
            </a:r>
            <a:endParaRPr lang="en-US" sz="2000" b="1" dirty="0" smtClean="0">
              <a:latin typeface="+mn-lt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latin typeface="+mn-lt"/>
              </a:rPr>
              <a:t>		</a:t>
            </a:r>
            <a:r>
              <a:rPr lang="ru-RU" sz="2000" b="1" dirty="0" smtClean="0">
                <a:latin typeface="+mn-lt"/>
              </a:rPr>
              <a:t>таблица символов</a:t>
            </a:r>
            <a:r>
              <a:rPr lang="en-US" sz="2000" b="1" dirty="0" smtClean="0">
                <a:latin typeface="+mn-lt"/>
              </a:rPr>
              <a:t>; </a:t>
            </a:r>
            <a:r>
              <a:rPr lang="ru-RU" sz="2000" b="1" dirty="0" smtClean="0">
                <a:latin typeface="+mn-lt"/>
              </a:rPr>
              <a:t>массивы</a:t>
            </a:r>
            <a:endParaRPr lang="en-US" sz="2000" b="1" dirty="0" smtClean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000" b="1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819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14375" y="214313"/>
            <a:ext cx="8029575" cy="838200"/>
          </a:xfrm>
        </p:spPr>
        <p:txBody>
          <a:bodyPr/>
          <a:lstStyle/>
          <a:p>
            <a:pPr eaLnBrk="1" hangingPunct="1"/>
            <a:r>
              <a:rPr lang="ru-RU" sz="3200" smtClean="0"/>
              <a:t>Программа с точки зрения пользователя</a:t>
            </a:r>
            <a:endParaRPr lang="en-US" sz="3200" smtClean="0"/>
          </a:p>
        </p:txBody>
      </p:sp>
      <p:pic>
        <p:nvPicPr>
          <p:cNvPr id="8196" name="Content Placeholder 6" descr="Fig_17.1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500" y="1047750"/>
            <a:ext cx="4071938" cy="51911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9219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Архитектура сегментной организации памяти</a:t>
            </a:r>
            <a:endParaRPr lang="en-US" sz="3600" smtClean="0"/>
          </a:p>
        </p:txBody>
      </p:sp>
      <p:sp>
        <p:nvSpPr>
          <p:cNvPr id="4136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981200"/>
            <a:ext cx="8134350" cy="4111625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r>
              <a:rPr lang="ru-RU" sz="1800" b="1" dirty="0" smtClean="0">
                <a:latin typeface="+mn-lt"/>
              </a:rPr>
              <a:t>Логический адрес </a:t>
            </a:r>
            <a:r>
              <a:rPr lang="en-US" sz="1800" b="1" dirty="0" smtClean="0">
                <a:latin typeface="+mn-lt"/>
              </a:rPr>
              <a:t> ~ </a:t>
            </a:r>
            <a:r>
              <a:rPr lang="ru-RU" sz="1800" b="1" dirty="0" smtClean="0">
                <a:latin typeface="+mn-lt"/>
              </a:rPr>
              <a:t>пара</a:t>
            </a:r>
            <a:r>
              <a:rPr lang="en-US" sz="1800" b="1" dirty="0" smtClean="0">
                <a:latin typeface="+mn-lt"/>
              </a:rPr>
              <a:t>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1800" b="1" dirty="0" smtClean="0">
                <a:latin typeface="+mn-lt"/>
              </a:rPr>
              <a:t>		&lt;segment-number, offset&gt;,</a:t>
            </a:r>
          </a:p>
          <a:p>
            <a:pPr eaLnBrk="1" hangingPunct="1">
              <a:defRPr/>
            </a:pPr>
            <a:r>
              <a:rPr lang="ru-RU" sz="1800" b="1" i="1" dirty="0" smtClean="0">
                <a:latin typeface="+mn-lt"/>
              </a:rPr>
              <a:t>Таблица сегментов</a:t>
            </a:r>
            <a:r>
              <a:rPr lang="en-US" sz="1800" b="1" dirty="0" smtClean="0">
                <a:latin typeface="+mn-lt"/>
              </a:rPr>
              <a:t> – </a:t>
            </a:r>
            <a:r>
              <a:rPr lang="ru-RU" sz="1800" b="1" dirty="0" smtClean="0">
                <a:latin typeface="+mn-lt"/>
              </a:rPr>
              <a:t>служит для отображения логических адресов в физические</a:t>
            </a:r>
            <a:r>
              <a:rPr lang="en-US" sz="1800" b="1" dirty="0" smtClean="0">
                <a:latin typeface="+mn-lt"/>
              </a:rPr>
              <a:t>; </a:t>
            </a:r>
            <a:r>
              <a:rPr lang="ru-RU" sz="1800" b="1" dirty="0" smtClean="0">
                <a:latin typeface="+mn-lt"/>
              </a:rPr>
              <a:t>каждый ее элемент содержит</a:t>
            </a:r>
            <a:r>
              <a:rPr lang="en-US" sz="1800" b="1" dirty="0" smtClean="0">
                <a:latin typeface="+mn-lt"/>
              </a:rPr>
              <a:t>:</a:t>
            </a:r>
          </a:p>
          <a:p>
            <a:pPr lvl="1" eaLnBrk="1" hangingPunct="1">
              <a:defRPr/>
            </a:pPr>
            <a:r>
              <a:rPr lang="en-US" sz="1800" b="1" i="1" dirty="0" smtClean="0">
                <a:latin typeface="+mn-lt"/>
              </a:rPr>
              <a:t>base –</a:t>
            </a:r>
            <a:r>
              <a:rPr lang="en-US" sz="1800" b="1" dirty="0" smtClean="0">
                <a:latin typeface="+mn-lt"/>
              </a:rPr>
              <a:t> </a:t>
            </a:r>
            <a:r>
              <a:rPr lang="ru-RU" sz="1800" b="1" dirty="0" smtClean="0">
                <a:latin typeface="+mn-lt"/>
              </a:rPr>
              <a:t>начальный адрес сегмента в оперативной (физической) памяти</a:t>
            </a:r>
            <a:r>
              <a:rPr lang="en-US" sz="1800" b="1" dirty="0" smtClean="0">
                <a:latin typeface="+mn-lt"/>
              </a:rPr>
              <a:t>.</a:t>
            </a:r>
          </a:p>
          <a:p>
            <a:pPr lvl="1" eaLnBrk="1" hangingPunct="1">
              <a:defRPr/>
            </a:pPr>
            <a:r>
              <a:rPr lang="en-US" sz="1800" b="1" i="1" dirty="0" smtClean="0">
                <a:latin typeface="+mn-lt"/>
              </a:rPr>
              <a:t>limit</a:t>
            </a:r>
            <a:r>
              <a:rPr lang="en-US" sz="1800" b="1" dirty="0" smtClean="0">
                <a:latin typeface="+mn-lt"/>
              </a:rPr>
              <a:t> – </a:t>
            </a:r>
            <a:r>
              <a:rPr lang="ru-RU" sz="1800" b="1" dirty="0" smtClean="0">
                <a:latin typeface="+mn-lt"/>
              </a:rPr>
              <a:t>длину сегмента</a:t>
            </a:r>
            <a:r>
              <a:rPr lang="en-US" sz="1800" b="1" dirty="0" smtClean="0">
                <a:latin typeface="+mn-lt"/>
              </a:rPr>
              <a:t>.</a:t>
            </a:r>
          </a:p>
          <a:p>
            <a:pPr eaLnBrk="1" hangingPunct="1">
              <a:defRPr/>
            </a:pPr>
            <a:r>
              <a:rPr lang="ru-RU" sz="1800" b="1" i="1" dirty="0" smtClean="0">
                <a:latin typeface="+mn-lt"/>
              </a:rPr>
              <a:t>Базовый регистр таблицы сегментов - </a:t>
            </a:r>
            <a:r>
              <a:rPr lang="en-US" sz="1800" b="1" i="1" dirty="0" smtClean="0">
                <a:latin typeface="+mn-lt"/>
              </a:rPr>
              <a:t>segment-table base register (STBR)</a:t>
            </a:r>
            <a:r>
              <a:rPr lang="en-US" sz="1800" b="1" dirty="0" smtClean="0">
                <a:latin typeface="+mn-lt"/>
              </a:rPr>
              <a:t> </a:t>
            </a:r>
            <a:r>
              <a:rPr lang="ru-RU" sz="1800" b="1" dirty="0" smtClean="0">
                <a:latin typeface="+mn-lt"/>
              </a:rPr>
              <a:t>содержит адрес таблицы сегментов в памяти</a:t>
            </a:r>
            <a:r>
              <a:rPr lang="en-US" sz="1800" b="1" dirty="0" smtClean="0">
                <a:latin typeface="+mn-lt"/>
              </a:rPr>
              <a:t>.</a:t>
            </a:r>
          </a:p>
          <a:p>
            <a:pPr eaLnBrk="1" hangingPunct="1">
              <a:defRPr/>
            </a:pPr>
            <a:r>
              <a:rPr lang="ru-RU" sz="1800" b="1" i="1" dirty="0" smtClean="0">
                <a:latin typeface="+mn-lt"/>
              </a:rPr>
              <a:t>Регистр длины таблицы сегментов - </a:t>
            </a:r>
            <a:r>
              <a:rPr lang="en-US" sz="1800" b="1" i="1" dirty="0" smtClean="0">
                <a:latin typeface="+mn-lt"/>
              </a:rPr>
              <a:t>segment-table length register (STLR)</a:t>
            </a:r>
            <a:r>
              <a:rPr lang="en-US" sz="1800" b="1" dirty="0" smtClean="0">
                <a:latin typeface="+mn-lt"/>
              </a:rPr>
              <a:t> </a:t>
            </a:r>
            <a:r>
              <a:rPr lang="ru-RU" sz="1800" b="1" dirty="0" smtClean="0">
                <a:latin typeface="+mn-lt"/>
              </a:rPr>
              <a:t>содержит число сегментов, используемое программой</a:t>
            </a:r>
            <a:r>
              <a:rPr lang="en-US" sz="1800" b="1" dirty="0" smtClean="0">
                <a:latin typeface="+mn-lt"/>
              </a:rPr>
              <a:t>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1800" b="1" dirty="0" smtClean="0">
                <a:latin typeface="+mn-lt"/>
              </a:rPr>
              <a:t>	                  </a:t>
            </a:r>
            <a:r>
              <a:rPr lang="ru-RU" sz="1800" b="1" dirty="0" smtClean="0">
                <a:latin typeface="+mn-lt"/>
              </a:rPr>
              <a:t>номер сегмента</a:t>
            </a:r>
            <a:r>
              <a:rPr lang="en-US" sz="1800" b="1" dirty="0" smtClean="0">
                <a:latin typeface="+mn-lt"/>
              </a:rPr>
              <a:t> </a:t>
            </a:r>
            <a:r>
              <a:rPr lang="en-US" sz="1800" b="1" i="1" dirty="0" smtClean="0">
                <a:latin typeface="+mn-lt"/>
              </a:rPr>
              <a:t>s</a:t>
            </a:r>
            <a:r>
              <a:rPr lang="en-US" sz="1800" b="1" dirty="0" smtClean="0">
                <a:latin typeface="+mn-lt"/>
              </a:rPr>
              <a:t> </a:t>
            </a:r>
            <a:r>
              <a:rPr lang="ru-RU" sz="1800" b="1" dirty="0" smtClean="0">
                <a:latin typeface="+mn-lt"/>
              </a:rPr>
              <a:t>корректен, если </a:t>
            </a:r>
            <a:r>
              <a:rPr lang="en-US" sz="1800" b="1" dirty="0" smtClean="0">
                <a:latin typeface="+mn-lt"/>
              </a:rPr>
              <a:t> </a:t>
            </a:r>
            <a:r>
              <a:rPr lang="en-US" sz="1800" b="1" i="1" dirty="0" smtClean="0">
                <a:latin typeface="+mn-lt"/>
              </a:rPr>
              <a:t>s</a:t>
            </a:r>
            <a:r>
              <a:rPr lang="en-US" sz="1800" b="1" dirty="0" smtClean="0">
                <a:latin typeface="+mn-lt"/>
              </a:rPr>
              <a:t> &lt; STLR.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1800" b="1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0243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Архитектура сегментной организации (продолжение)</a:t>
            </a:r>
            <a:endParaRPr lang="en-US" sz="3600" smtClean="0"/>
          </a:p>
        </p:txBody>
      </p:sp>
      <p:sp>
        <p:nvSpPr>
          <p:cNvPr id="41472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r>
              <a:rPr lang="ru-RU" sz="2000" b="1" dirty="0" smtClean="0">
                <a:latin typeface="+mn-lt"/>
              </a:rPr>
              <a:t>Перемещение (</a:t>
            </a:r>
            <a:r>
              <a:rPr lang="en-US" sz="2000" b="1" dirty="0" smtClean="0">
                <a:latin typeface="+mn-lt"/>
              </a:rPr>
              <a:t>Relocation</a:t>
            </a:r>
            <a:r>
              <a:rPr lang="ru-RU" sz="2000" b="1" dirty="0" smtClean="0">
                <a:latin typeface="+mn-lt"/>
              </a:rPr>
              <a:t>)</a:t>
            </a:r>
            <a:r>
              <a:rPr lang="en-US" sz="2000" b="1" dirty="0" smtClean="0">
                <a:latin typeface="+mn-lt"/>
              </a:rPr>
              <a:t>.</a:t>
            </a:r>
          </a:p>
          <a:p>
            <a:pPr lvl="1" eaLnBrk="1" hangingPunct="1">
              <a:defRPr/>
            </a:pPr>
            <a:r>
              <a:rPr lang="ru-RU" b="1" dirty="0" smtClean="0">
                <a:latin typeface="+mn-lt"/>
              </a:rPr>
              <a:t>динамическое</a:t>
            </a:r>
            <a:endParaRPr lang="en-US" b="1" dirty="0" smtClean="0">
              <a:latin typeface="+mn-lt"/>
            </a:endParaRPr>
          </a:p>
          <a:p>
            <a:pPr lvl="1" eaLnBrk="1" hangingPunct="1">
              <a:defRPr/>
            </a:pPr>
            <a:r>
              <a:rPr lang="ru-RU" b="1" dirty="0" smtClean="0">
                <a:latin typeface="+mn-lt"/>
              </a:rPr>
              <a:t>с помощью таблицы сегментов. </a:t>
            </a:r>
            <a:r>
              <a:rPr lang="en-US" b="1" dirty="0" smtClean="0">
                <a:latin typeface="+mn-lt"/>
              </a:rPr>
              <a:t> </a:t>
            </a:r>
            <a:br>
              <a:rPr lang="en-US" b="1" dirty="0" smtClean="0">
                <a:latin typeface="+mn-lt"/>
              </a:rPr>
            </a:br>
            <a:endParaRPr lang="en-US" b="1" dirty="0" smtClean="0">
              <a:latin typeface="+mn-lt"/>
            </a:endParaRPr>
          </a:p>
          <a:p>
            <a:pPr eaLnBrk="1" hangingPunct="1">
              <a:defRPr/>
            </a:pPr>
            <a:r>
              <a:rPr lang="ru-RU" sz="2000" b="1" dirty="0" smtClean="0">
                <a:latin typeface="+mn-lt"/>
              </a:rPr>
              <a:t>Общий доступ </a:t>
            </a:r>
            <a:r>
              <a:rPr lang="en-US" sz="2000" b="1" dirty="0" smtClean="0">
                <a:latin typeface="+mn-lt"/>
              </a:rPr>
              <a:t>(Sharing).</a:t>
            </a:r>
          </a:p>
          <a:p>
            <a:pPr lvl="1" eaLnBrk="1" hangingPunct="1">
              <a:defRPr/>
            </a:pPr>
            <a:r>
              <a:rPr lang="ru-RU" b="1" dirty="0" smtClean="0">
                <a:latin typeface="+mn-lt"/>
              </a:rPr>
              <a:t>Разделяемые сегменты</a:t>
            </a:r>
            <a:endParaRPr lang="en-US" b="1" dirty="0" smtClean="0">
              <a:latin typeface="+mn-lt"/>
            </a:endParaRPr>
          </a:p>
          <a:p>
            <a:pPr lvl="1" eaLnBrk="1" hangingPunct="1">
              <a:defRPr/>
            </a:pPr>
            <a:r>
              <a:rPr lang="ru-RU" b="1" dirty="0" smtClean="0">
                <a:latin typeface="+mn-lt"/>
              </a:rPr>
              <a:t>Один и тот же номер сегмента</a:t>
            </a:r>
            <a:r>
              <a:rPr lang="en-US" b="1" dirty="0" smtClean="0">
                <a:latin typeface="+mn-lt"/>
              </a:rPr>
              <a:t> </a:t>
            </a:r>
            <a:br>
              <a:rPr lang="en-US" b="1" dirty="0" smtClean="0">
                <a:latin typeface="+mn-lt"/>
              </a:rPr>
            </a:br>
            <a:endParaRPr lang="en-US" b="1" dirty="0" smtClean="0">
              <a:latin typeface="+mn-lt"/>
            </a:endParaRPr>
          </a:p>
          <a:p>
            <a:pPr eaLnBrk="1" hangingPunct="1">
              <a:defRPr/>
            </a:pPr>
            <a:r>
              <a:rPr lang="ru-RU" sz="2000" b="1" dirty="0" smtClean="0">
                <a:latin typeface="+mn-lt"/>
              </a:rPr>
              <a:t>Стратегии распределения памяти</a:t>
            </a:r>
            <a:r>
              <a:rPr lang="en-US" sz="2000" b="1" dirty="0" smtClean="0">
                <a:latin typeface="+mn-lt"/>
              </a:rPr>
              <a:t>.</a:t>
            </a:r>
          </a:p>
          <a:p>
            <a:pPr lvl="1" eaLnBrk="1" hangingPunct="1">
              <a:defRPr/>
            </a:pPr>
            <a:r>
              <a:rPr lang="en-US" b="1" dirty="0" smtClean="0">
                <a:latin typeface="+mn-lt"/>
              </a:rPr>
              <a:t>first fit / best fit</a:t>
            </a:r>
          </a:p>
          <a:p>
            <a:pPr lvl="1" eaLnBrk="1" hangingPunct="1">
              <a:defRPr/>
            </a:pPr>
            <a:r>
              <a:rPr lang="ru-RU" b="1" dirty="0" smtClean="0">
                <a:latin typeface="+mn-lt"/>
              </a:rPr>
              <a:t>Внешняя фрагментация</a:t>
            </a:r>
            <a:endParaRPr lang="en-US" b="1" dirty="0" smtClean="0">
              <a:latin typeface="+mn-lt"/>
            </a:endParaRPr>
          </a:p>
          <a:p>
            <a:pPr eaLnBrk="1" hangingPunct="1">
              <a:defRPr/>
            </a:pPr>
            <a:endParaRPr lang="en-US" sz="2000" b="1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1267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Архитектура сегментной организации (продолжение)</a:t>
            </a:r>
            <a:endParaRPr lang="en-US" sz="3600" smtClean="0"/>
          </a:p>
        </p:txBody>
      </p:sp>
      <p:sp>
        <p:nvSpPr>
          <p:cNvPr id="41574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r>
              <a:rPr lang="ru-RU" sz="2000" b="1" i="1" dirty="0" smtClean="0">
                <a:latin typeface="+mn-lt"/>
              </a:rPr>
              <a:t>Защита</a:t>
            </a:r>
            <a:r>
              <a:rPr lang="ru-RU" sz="2000" b="1" dirty="0" smtClean="0">
                <a:latin typeface="+mn-lt"/>
              </a:rPr>
              <a:t>. С каждым элементом таблицы сегментов связываются</a:t>
            </a:r>
            <a:r>
              <a:rPr lang="en-US" sz="2000" b="1" dirty="0" smtClean="0">
                <a:latin typeface="+mn-lt"/>
              </a:rPr>
              <a:t>:</a:t>
            </a:r>
          </a:p>
          <a:p>
            <a:pPr lvl="1" eaLnBrk="1" hangingPunct="1">
              <a:defRPr/>
            </a:pPr>
            <a:r>
              <a:rPr lang="en-US" b="1" dirty="0" smtClean="0">
                <a:latin typeface="+mn-lt"/>
              </a:rPr>
              <a:t>validation bit = 0 </a:t>
            </a:r>
            <a:r>
              <a:rPr lang="en-US" b="1" dirty="0" smtClean="0">
                <a:latin typeface="+mn-lt"/>
                <a:sym typeface="Symbol" pitchFamily="18" charset="2"/>
              </a:rPr>
              <a:t> </a:t>
            </a:r>
            <a:r>
              <a:rPr lang="ru-RU" b="1" dirty="0" smtClean="0">
                <a:latin typeface="+mn-lt"/>
                <a:sym typeface="Symbol" pitchFamily="18" charset="2"/>
              </a:rPr>
              <a:t>неверный сегмент</a:t>
            </a:r>
            <a:endParaRPr lang="en-US" b="1" dirty="0" smtClean="0">
              <a:latin typeface="+mn-lt"/>
              <a:sym typeface="Symbol" pitchFamily="18" charset="2"/>
            </a:endParaRPr>
          </a:p>
          <a:p>
            <a:pPr lvl="1" eaLnBrk="1" hangingPunct="1">
              <a:defRPr/>
            </a:pPr>
            <a:r>
              <a:rPr lang="en-US" b="1" dirty="0" smtClean="0">
                <a:latin typeface="+mn-lt"/>
                <a:sym typeface="Symbol" pitchFamily="18" charset="2"/>
              </a:rPr>
              <a:t>read/write/execute </a:t>
            </a:r>
            <a:r>
              <a:rPr lang="ru-RU" b="1" dirty="0" smtClean="0">
                <a:latin typeface="+mn-lt"/>
                <a:sym typeface="Symbol" pitchFamily="18" charset="2"/>
              </a:rPr>
              <a:t>- полномочия</a:t>
            </a:r>
            <a:endParaRPr lang="en-US" b="1" dirty="0" smtClean="0">
              <a:latin typeface="+mn-lt"/>
              <a:sym typeface="Symbol" pitchFamily="18" charset="2"/>
            </a:endParaRPr>
          </a:p>
          <a:p>
            <a:pPr eaLnBrk="1" hangingPunct="1">
              <a:defRPr/>
            </a:pPr>
            <a:r>
              <a:rPr lang="ru-RU" sz="2000" b="1" dirty="0" smtClean="0">
                <a:latin typeface="+mn-lt"/>
              </a:rPr>
              <a:t>Биты защиты связываются с сегментами</a:t>
            </a:r>
            <a:r>
              <a:rPr lang="en-US" sz="2000" b="1" dirty="0" smtClean="0">
                <a:latin typeface="+mn-lt"/>
              </a:rPr>
              <a:t>; </a:t>
            </a:r>
            <a:r>
              <a:rPr lang="ru-RU" sz="2000" b="1" dirty="0" smtClean="0">
                <a:latin typeface="+mn-lt"/>
              </a:rPr>
              <a:t>совместный доступ к коду осуществляется на уровне сегментов</a:t>
            </a:r>
            <a:r>
              <a:rPr lang="en-US" sz="2000" b="1" dirty="0" smtClean="0">
                <a:latin typeface="+mn-lt"/>
              </a:rPr>
              <a:t>.</a:t>
            </a:r>
          </a:p>
          <a:p>
            <a:pPr eaLnBrk="1" hangingPunct="1">
              <a:defRPr/>
            </a:pPr>
            <a:r>
              <a:rPr lang="ru-RU" sz="2000" b="1" dirty="0" smtClean="0">
                <a:latin typeface="+mn-lt"/>
              </a:rPr>
              <a:t>Поскольку сегменты различаются по длине</a:t>
            </a:r>
            <a:r>
              <a:rPr lang="en-US" sz="2000" b="1" dirty="0" smtClean="0">
                <a:latin typeface="+mn-lt"/>
              </a:rPr>
              <a:t>, </a:t>
            </a:r>
            <a:r>
              <a:rPr lang="ru-RU" sz="2000" b="1" dirty="0" smtClean="0">
                <a:latin typeface="+mn-lt"/>
              </a:rPr>
              <a:t>распределение памяти в виде сегментов – это общая задача динамического распределения памяти</a:t>
            </a:r>
            <a:r>
              <a:rPr lang="en-US" sz="2000" b="1" dirty="0" smtClean="0">
                <a:latin typeface="+mn-lt"/>
              </a:rPr>
              <a:t>.</a:t>
            </a:r>
          </a:p>
          <a:p>
            <a:pPr eaLnBrk="1" hangingPunct="1">
              <a:defRPr/>
            </a:pPr>
            <a:r>
              <a:rPr lang="ru-RU" sz="2000" b="1" dirty="0" smtClean="0">
                <a:latin typeface="+mn-lt"/>
              </a:rPr>
              <a:t>Пример сегментной организации приведен на диаграмме на следующих слайдах</a:t>
            </a:r>
            <a:endParaRPr lang="en-US" sz="2000" b="1" dirty="0" smtClean="0">
              <a:latin typeface="+mn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000" b="1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2291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01625"/>
            <a:ext cx="8401050" cy="1055688"/>
          </a:xfrm>
        </p:spPr>
        <p:txBody>
          <a:bodyPr/>
          <a:lstStyle/>
          <a:p>
            <a:pPr eaLnBrk="1" hangingPunct="1"/>
            <a:r>
              <a:rPr lang="ru-RU" sz="3600" smtClean="0"/>
              <a:t>Аппаратная поддержка сегментного распределения памяти</a:t>
            </a:r>
            <a:endParaRPr lang="en-US" sz="3600" smtClean="0"/>
          </a:p>
        </p:txBody>
      </p:sp>
      <p:pic>
        <p:nvPicPr>
          <p:cNvPr id="12292" name="Content Placeholder 6" descr="Fig_17.2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9725" y="1643063"/>
            <a:ext cx="6637338" cy="464343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331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85813" y="285750"/>
            <a:ext cx="8143875" cy="714375"/>
          </a:xfrm>
        </p:spPr>
        <p:txBody>
          <a:bodyPr/>
          <a:lstStyle/>
          <a:p>
            <a:pPr eaLnBrk="1" hangingPunct="1"/>
            <a:r>
              <a:rPr lang="ru-RU" sz="3200" smtClean="0"/>
              <a:t>Пример сегментной организации памяти</a:t>
            </a:r>
            <a:endParaRPr lang="en-US" sz="3200" smtClean="0"/>
          </a:p>
        </p:txBody>
      </p:sp>
      <p:pic>
        <p:nvPicPr>
          <p:cNvPr id="13316" name="Content Placeholder 6" descr="Fig_17.3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813" y="1162050"/>
            <a:ext cx="5929312" cy="521811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4339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228600"/>
            <a:ext cx="7958138" cy="700088"/>
          </a:xfrm>
        </p:spPr>
        <p:txBody>
          <a:bodyPr/>
          <a:lstStyle/>
          <a:p>
            <a:pPr eaLnBrk="1" hangingPunct="1"/>
            <a:r>
              <a:rPr lang="ru-RU" sz="3200" smtClean="0"/>
              <a:t>Совместное использование сегментов</a:t>
            </a:r>
            <a:endParaRPr lang="en-US" sz="3200" smtClean="0"/>
          </a:p>
        </p:txBody>
      </p:sp>
      <p:pic>
        <p:nvPicPr>
          <p:cNvPr id="14340" name="Content Placeholder 6" descr="Fig_17.4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63" y="1000125"/>
            <a:ext cx="5045075" cy="532288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Wildflow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Wildflower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Wildflowers">
      <a:fillStyleLst>
        <a:solidFill>
          <a:schemeClr val="phClr">
            <a:shade val="85000"/>
            <a:satMod val="110000"/>
          </a:schemeClr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35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0800000" scaled="1"/>
        </a:gradFill>
        <a:gradFill rotWithShape="1">
          <a:gsLst>
            <a:gs pos="0">
              <a:schemeClr val="phClr">
                <a:shade val="7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shade val="95000"/>
                <a:satMod val="13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381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  <a:ln w="635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63500">
              <a:srgbClr val="FFFFFF">
                <a:alpha val="50000"/>
              </a:srgbClr>
            </a:innerShdw>
          </a:effectLst>
        </a:effectStyle>
        <a:effectStyle>
          <a:effectLst>
            <a:innerShdw blurRad="190500">
              <a:srgbClr val="FFFFFF">
                <a:alpha val="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25400" prst="relaxedInset"/>
          </a:sp3d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  <a:alpha val="7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Wildflowers</Template>
  <TotalTime>845</TotalTime>
  <Words>305</Words>
  <Application>Microsoft Office PowerPoint</Application>
  <PresentationFormat>Экран (4:3)</PresentationFormat>
  <Paragraphs>64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1_Wildflowers</vt:lpstr>
      <vt:lpstr>        Основы современных                  операционных систем                           Лекция 17</vt:lpstr>
      <vt:lpstr>Сегментная организация памяти (segmentation)</vt:lpstr>
      <vt:lpstr>Программа с точки зрения пользователя</vt:lpstr>
      <vt:lpstr>Архитектура сегментной организации памяти</vt:lpstr>
      <vt:lpstr>Архитектура сегментной организации (продолжение)</vt:lpstr>
      <vt:lpstr>Архитектура сегментной организации (продолжение)</vt:lpstr>
      <vt:lpstr>Аппаратная поддержка сегментного распределения памяти</vt:lpstr>
      <vt:lpstr>Пример сегментной организации памяти</vt:lpstr>
      <vt:lpstr>Совместное использование сегментов</vt:lpstr>
      <vt:lpstr>Сегментно-страничная организация памяти – MULTICS; “Эльбрус”</vt:lpstr>
      <vt:lpstr>Схема трансляции адресов в MULTICS</vt:lpstr>
      <vt:lpstr>Сегментно-страничная организация памяти для Intel 386</vt:lpstr>
      <vt:lpstr>Трансляция адресов в Intel 386</vt:lpstr>
    </vt:vector>
  </TitlesOfParts>
  <Company>St.Petersburg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современных операционных систем</dc:title>
  <dc:creator>Mir</dc:creator>
  <cp:lastModifiedBy>Admin</cp:lastModifiedBy>
  <cp:revision>99</cp:revision>
  <dcterms:created xsi:type="dcterms:W3CDTF">2001-09-03T03:38:43Z</dcterms:created>
  <dcterms:modified xsi:type="dcterms:W3CDTF">2014-01-24T10:44:12Z</dcterms:modified>
</cp:coreProperties>
</file>