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7" r:id="rId2"/>
    <p:sldId id="259" r:id="rId3"/>
    <p:sldId id="260" r:id="rId4"/>
    <p:sldId id="261" r:id="rId5"/>
    <p:sldId id="263" r:id="rId6"/>
    <p:sldId id="264" r:id="rId7"/>
    <p:sldId id="267" r:id="rId8"/>
    <p:sldId id="268" r:id="rId9"/>
    <p:sldId id="270" r:id="rId10"/>
    <p:sldId id="271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3" r:id="rId20"/>
    <p:sldId id="284" r:id="rId21"/>
    <p:sldId id="285" r:id="rId22"/>
    <p:sldId id="286" r:id="rId23"/>
    <p:sldId id="288" r:id="rId24"/>
    <p:sldId id="289" r:id="rId25"/>
    <p:sldId id="290" r:id="rId26"/>
    <p:sldId id="291" r:id="rId27"/>
    <p:sldId id="294" r:id="rId28"/>
    <p:sldId id="295" r:id="rId29"/>
    <p:sldId id="296" r:id="rId30"/>
    <p:sldId id="297" r:id="rId31"/>
    <p:sldId id="298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D6F19-9002-449C-B204-D361AA01F5AA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D5B25-B795-42F0-A5FB-1876470DD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270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D104EE8-4A1D-4D3D-AC2F-ADB925C9C13D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0107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2026ADC-3033-45C1-B367-0BB6F63F25AA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2885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B8F506-1E73-46A4-94FA-23EC3385AF5A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94552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1846424-8951-4FF8-AE77-06550C8B69A6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9555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F00934E-E3FA-4E14-8A69-A60BD290EA94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2491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141F6A9-6577-4750-960F-0FDBFE654EF4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55798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22FB52-B439-4684-92B1-0250C4CD0502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778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78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62769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AC7394-AD58-4C50-888D-9793BAC98CB4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83740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4FBC2CE-9F4A-4566-A382-1CEA725116D4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829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29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4349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E5243D-AAF6-4745-B27B-BDEB19E7AD1C}" type="slidenum">
              <a:rPr lang="ru-RU" altLang="ru-RU"/>
              <a:pPr/>
              <a:t>22</a:t>
            </a:fld>
            <a:endParaRPr lang="ru-RU" altLang="ru-RU"/>
          </a:p>
        </p:txBody>
      </p:sp>
      <p:sp>
        <p:nvSpPr>
          <p:cNvPr id="849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49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132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B161ED0-DBF7-4759-B340-8EEA9793A52D}" type="slidenum">
              <a:rPr lang="ru-RU" altLang="ru-RU"/>
              <a:pPr/>
              <a:t>23</a:t>
            </a:fld>
            <a:endParaRPr lang="ru-RU" altLang="ru-RU"/>
          </a:p>
        </p:txBody>
      </p:sp>
      <p:sp>
        <p:nvSpPr>
          <p:cNvPr id="870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70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5621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1399E83-78CC-493E-A202-3E1D98B0AD8D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0683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B17314-AF2A-4E53-B38C-2C0B046D163D}" type="slidenum">
              <a:rPr lang="ru-RU" altLang="ru-RU"/>
              <a:pPr/>
              <a:t>24</a:t>
            </a:fld>
            <a:endParaRPr lang="ru-RU" altLang="ru-RU"/>
          </a:p>
        </p:txBody>
      </p:sp>
      <p:sp>
        <p:nvSpPr>
          <p:cNvPr id="880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80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57100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B51B3BE-76D4-486D-A122-1107147CC9B1}" type="slidenum">
              <a:rPr lang="ru-RU" altLang="ru-RU"/>
              <a:pPr/>
              <a:t>25</a:t>
            </a:fld>
            <a:endParaRPr lang="ru-RU" altLang="ru-RU"/>
          </a:p>
        </p:txBody>
      </p:sp>
      <p:sp>
        <p:nvSpPr>
          <p:cNvPr id="890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90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80758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09A814-3579-4037-9CB0-FF4A7D36E36C}" type="slidenum">
              <a:rPr lang="ru-RU" altLang="ru-RU"/>
              <a:pPr/>
              <a:t>27</a:t>
            </a:fld>
            <a:endParaRPr lang="ru-RU" altLang="ru-RU"/>
          </a:p>
        </p:txBody>
      </p:sp>
      <p:sp>
        <p:nvSpPr>
          <p:cNvPr id="93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3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91331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91DE8E6-AC24-4C20-8F7A-4D7C4E152B13}" type="slidenum">
              <a:rPr lang="ru-RU" altLang="ru-RU"/>
              <a:pPr/>
              <a:t>29</a:t>
            </a:fld>
            <a:endParaRPr lang="ru-RU" altLang="ru-RU"/>
          </a:p>
        </p:txBody>
      </p:sp>
      <p:sp>
        <p:nvSpPr>
          <p:cNvPr id="952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09983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473E15D-124F-409A-92BC-22AB57687EAB}" type="slidenum">
              <a:rPr lang="ru-RU" altLang="ru-RU"/>
              <a:pPr/>
              <a:t>30</a:t>
            </a:fld>
            <a:endParaRPr lang="ru-RU" altLang="ru-RU"/>
          </a:p>
        </p:txBody>
      </p:sp>
      <p:sp>
        <p:nvSpPr>
          <p:cNvPr id="962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1638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504FC83-F223-43B8-BDEB-8FF4A8DEE34F}" type="slidenum">
              <a:rPr lang="ru-RU" altLang="ru-RU"/>
              <a:pPr/>
              <a:t>31</a:t>
            </a:fld>
            <a:endParaRPr lang="ru-RU" altLang="ru-RU"/>
          </a:p>
        </p:txBody>
      </p:sp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72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04146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B3A3907-305A-4190-B754-D7FC0202A930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4920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543F23C-FF3F-4F91-BBF4-953F00C5FD8A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281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1A8DE9A-E927-4C1F-8A5E-A5816AC96D55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5822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56196CC-BB78-4977-A8D7-EE337538055C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3477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A3A5F6-9B77-4E38-9663-12198AD5C853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97438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F6CCA2-6770-417F-8FEC-B464A648C4F4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9636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23D2642-A649-4541-8026-8F0338103B4D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7510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6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10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638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19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020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69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866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92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393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091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479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9AFC969-2A69-49F4-8524-219E78702034}" type="datetimeFigureOut">
              <a:rPr lang="ru-RU" smtClean="0"/>
              <a:t>14.11.2015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4C5FF0B-4854-4DF5-8F39-308FD8F7B8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26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4568825" y="4112654"/>
            <a:ext cx="762317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r>
              <a:rPr lang="ru-RU" altLang="ru-RU" sz="6000" b="1" dirty="0">
                <a:solidFill>
                  <a:srgbClr val="006633"/>
                </a:solidFill>
                <a:latin typeface="+mn-lt"/>
              </a:rPr>
              <a:t>Тема </a:t>
            </a:r>
            <a:r>
              <a:rPr lang="ru-RU" altLang="ru-RU" sz="6000" b="1" dirty="0">
                <a:solidFill>
                  <a:srgbClr val="006633"/>
                </a:solidFill>
                <a:latin typeface="+mn-lt"/>
              </a:rPr>
              <a:t>3</a:t>
            </a:r>
            <a:endParaRPr lang="ru-RU" altLang="ru-RU" sz="6000" b="1" dirty="0">
              <a:solidFill>
                <a:srgbClr val="006633"/>
              </a:solidFill>
              <a:latin typeface="+mn-lt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888641" y="3160154"/>
            <a:ext cx="10534919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1350"/>
              </a:spcBef>
            </a:pPr>
            <a:r>
              <a:rPr lang="ru-RU" sz="6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Основы экономики</a:t>
            </a:r>
            <a:endParaRPr lang="ru-RU" altLang="ru-RU" sz="6000" b="1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336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1919288" y="260351"/>
            <a:ext cx="8748712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r>
              <a:rPr lang="ru-RU" altLang="ru-RU" sz="3800" b="1">
                <a:solidFill>
                  <a:srgbClr val="006633"/>
                </a:solidFill>
                <a:latin typeface="Garamond" pitchFamily="18" charset="0"/>
              </a:rPr>
              <a:t>Точечная и дуговая эластичность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811338" y="944564"/>
            <a:ext cx="8856662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9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600" b="1" dirty="0">
                <a:solidFill>
                  <a:srgbClr val="006633"/>
                </a:solidFill>
              </a:rPr>
              <a:t>Точечная эластичность</a:t>
            </a:r>
            <a:r>
              <a:rPr lang="ru-RU" altLang="ru-RU" sz="2600" dirty="0"/>
              <a:t> - эластичность, измеренная в одной точке </a:t>
            </a:r>
            <a:r>
              <a:rPr lang="ru-RU" altLang="ru-RU" sz="2600" dirty="0"/>
              <a:t>кривой спроса или </a:t>
            </a:r>
            <a:r>
              <a:rPr lang="ru-RU" altLang="ru-RU" sz="2600" dirty="0"/>
              <a:t>предложения;</a:t>
            </a:r>
            <a:r>
              <a:rPr lang="en-US" altLang="ru-RU" sz="2600" dirty="0"/>
              <a:t> </a:t>
            </a:r>
            <a:r>
              <a:rPr lang="ru-RU" altLang="ru-RU" sz="2600" dirty="0"/>
              <a:t>точечная эластичность может быть определена, если провести касательную кривой спроса. Значение точечной эластичности обратно пропорционально тангенсу угла наклона касательной.</a:t>
            </a:r>
          </a:p>
          <a:p>
            <a:pPr>
              <a:lnSpc>
                <a:spcPct val="90000"/>
              </a:lnSpc>
              <a:spcBef>
                <a:spcPts val="650"/>
              </a:spcBef>
            </a:pPr>
            <a:endParaRPr lang="ru-RU" altLang="ru-RU" sz="2600" dirty="0"/>
          </a:p>
          <a:p>
            <a:pPr>
              <a:lnSpc>
                <a:spcPct val="9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600" b="1" dirty="0">
                <a:solidFill>
                  <a:srgbClr val="006633"/>
                </a:solidFill>
              </a:rPr>
              <a:t>Дуговая эластичность</a:t>
            </a:r>
            <a:r>
              <a:rPr lang="ru-RU" altLang="ru-RU" sz="2600" dirty="0"/>
              <a:t> - это показатель средней реакции спроса на изменение цены выраженной кривой спроса на некотором отрезке D</a:t>
            </a:r>
            <a:r>
              <a:rPr lang="ru-RU" altLang="ru-RU" sz="2600" baseline="-25000" dirty="0"/>
              <a:t>1</a:t>
            </a:r>
            <a:r>
              <a:rPr lang="ru-RU" altLang="ru-RU" sz="2600" dirty="0"/>
              <a:t>D</a:t>
            </a:r>
            <a:r>
              <a:rPr lang="ru-RU" altLang="ru-RU" sz="2600" baseline="-25000" dirty="0"/>
              <a:t>2</a:t>
            </a:r>
            <a:r>
              <a:rPr lang="ru-RU" altLang="ru-RU" sz="2600" dirty="0"/>
              <a:t>.</a:t>
            </a:r>
          </a:p>
          <a:p>
            <a:pPr>
              <a:lnSpc>
                <a:spcPct val="90000"/>
              </a:lnSpc>
              <a:spcBef>
                <a:spcPts val="650"/>
              </a:spcBef>
            </a:pPr>
            <a:endParaRPr lang="en-US" altLang="ru-RU" sz="2600" dirty="0"/>
          </a:p>
          <a:p>
            <a:pPr>
              <a:lnSpc>
                <a:spcPct val="90000"/>
              </a:lnSpc>
              <a:spcBef>
                <a:spcPts val="650"/>
              </a:spcBef>
            </a:pPr>
            <a:r>
              <a:rPr lang="ru-RU" altLang="ru-RU" sz="2600" dirty="0"/>
              <a:t>На эластичность влияют сроки хранения и особенности производства.</a:t>
            </a:r>
          </a:p>
          <a:p>
            <a:pPr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endParaRPr lang="ru-RU" altLang="ru-RU" sz="2600" dirty="0"/>
          </a:p>
        </p:txBody>
      </p:sp>
    </p:spTree>
    <p:extLst>
      <p:ext uri="{BB962C8B-B14F-4D97-AF65-F5344CB8AC3E}">
        <p14:creationId xmlns:p14="http://schemas.microsoft.com/office/powerpoint/2010/main" val="9923321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919289" y="404813"/>
            <a:ext cx="8353425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altLang="ru-RU" sz="4400" b="1" dirty="0">
                <a:solidFill>
                  <a:srgbClr val="006633"/>
                </a:solidFill>
                <a:latin typeface="Garamond" pitchFamily="18" charset="0"/>
              </a:rPr>
              <a:t>Взаимосвязь ценовой эластичности и объёма продаж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596722" y="2208325"/>
            <a:ext cx="1099855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110000"/>
              </a:lnSpc>
              <a:spcBef>
                <a:spcPts val="750"/>
              </a:spcBef>
            </a:pPr>
            <a:r>
              <a:rPr lang="ru-RU" altLang="ru-RU" sz="3000" b="1" dirty="0">
                <a:solidFill>
                  <a:srgbClr val="CC3300"/>
                </a:solidFill>
              </a:rPr>
              <a:t>Ценовая неэластичность</a:t>
            </a:r>
            <a:r>
              <a:rPr lang="ru-RU" altLang="ru-RU" sz="3000" dirty="0"/>
              <a:t> товара означает, что изменение цен не вызывает значительных изменений в объеме продаж. </a:t>
            </a:r>
          </a:p>
          <a:p>
            <a:pPr>
              <a:lnSpc>
                <a:spcPct val="110000"/>
              </a:lnSpc>
              <a:spcBef>
                <a:spcPts val="750"/>
              </a:spcBef>
            </a:pPr>
            <a:r>
              <a:rPr lang="ru-RU" altLang="ru-RU" sz="3000" dirty="0"/>
              <a:t>    Эффект изменения цен на неэластичном рынке проявляется в двух формах: при снижении цены теряется часть прибыли; при увеличении цены резко вырастает объем продаж и прибыли.</a:t>
            </a:r>
          </a:p>
        </p:txBody>
      </p:sp>
    </p:spTree>
    <p:extLst>
      <p:ext uri="{BB962C8B-B14F-4D97-AF65-F5344CB8AC3E}">
        <p14:creationId xmlns:p14="http://schemas.microsoft.com/office/powerpoint/2010/main" val="31841698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1981200" y="277813"/>
            <a:ext cx="8229600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/>
            <a:r>
              <a:rPr lang="ru-RU" altLang="ru-RU" sz="4400" b="1" dirty="0">
                <a:solidFill>
                  <a:srgbClr val="006633"/>
                </a:solidFill>
                <a:latin typeface="Garamond" pitchFamily="18" charset="0"/>
              </a:rPr>
              <a:t>Взаимосвязь ценовой эластичности и объёма продаж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82579" y="2228045"/>
            <a:ext cx="11075832" cy="390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50"/>
              </a:spcBef>
            </a:pPr>
            <a:r>
              <a:rPr lang="ru-RU" altLang="ru-RU" sz="2800" b="1" dirty="0">
                <a:solidFill>
                  <a:srgbClr val="CC3300"/>
                </a:solidFill>
              </a:rPr>
              <a:t>Ценовая эластичность</a:t>
            </a:r>
            <a:r>
              <a:rPr lang="ru-RU" altLang="ru-RU" sz="2800" dirty="0"/>
              <a:t> товара означает, что небольшие изменения цены вызывают значительные изменения продаж. Объем прибыли может увеличиваться при уменьшении цен и уменьшаться при их увеличении. </a:t>
            </a:r>
          </a:p>
          <a:p>
            <a:pPr>
              <a:spcBef>
                <a:spcPts val="650"/>
              </a:spcBef>
            </a:pPr>
            <a:r>
              <a:rPr lang="ru-RU" altLang="ru-RU" sz="2800" dirty="0"/>
              <a:t>    Главная особенность эластичного рынка заключается в наличии высокой ценовой конкуренции, когда незначительные изменения цен вызывают существенные изменения объемов продаж. </a:t>
            </a:r>
          </a:p>
          <a:p>
            <a:pPr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endParaRPr lang="ru-RU" altLang="ru-RU" sz="2600" dirty="0"/>
          </a:p>
        </p:txBody>
      </p:sp>
    </p:spTree>
    <p:extLst>
      <p:ext uri="{BB962C8B-B14F-4D97-AF65-F5344CB8AC3E}">
        <p14:creationId xmlns:p14="http://schemas.microsoft.com/office/powerpoint/2010/main" val="1855118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799130" y="373467"/>
            <a:ext cx="8229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/>
            <a:r>
              <a:rPr lang="ru-RU" altLang="ru-RU" sz="4400" b="1" dirty="0">
                <a:solidFill>
                  <a:srgbClr val="006633"/>
                </a:solidFill>
                <a:latin typeface="Garamond" pitchFamily="18" charset="0"/>
              </a:rPr>
              <a:t>Факторы, влияющие на ценовую эластичность </a:t>
            </a:r>
            <a:r>
              <a:rPr lang="ru-RU" altLang="ru-RU" sz="4400" b="1" dirty="0" smtClean="0">
                <a:solidFill>
                  <a:srgbClr val="006633"/>
                </a:solidFill>
                <a:latin typeface="Garamond" pitchFamily="18" charset="0"/>
              </a:rPr>
              <a:t>спроса</a:t>
            </a:r>
            <a:endParaRPr lang="ru-RU" altLang="ru-RU" sz="4400" b="1" dirty="0">
              <a:solidFill>
                <a:srgbClr val="006633"/>
              </a:solidFill>
              <a:latin typeface="Garamond" pitchFamily="18" charset="0"/>
            </a:endParaRP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28033" y="2034862"/>
            <a:ext cx="11320529" cy="415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80000"/>
              </a:lnSpc>
              <a:spcBef>
                <a:spcPts val="40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endParaRPr lang="ru-RU" altLang="ru-RU" sz="1600" b="1" dirty="0"/>
          </a:p>
          <a:p>
            <a:pPr>
              <a:lnSpc>
                <a:spcPct val="8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600" dirty="0"/>
              <a:t>Наличие товаров заменителей. </a:t>
            </a:r>
          </a:p>
          <a:p>
            <a:pPr>
              <a:lnSpc>
                <a:spcPct val="8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endParaRPr lang="ru-RU" altLang="ru-RU" sz="2600" dirty="0"/>
          </a:p>
          <a:p>
            <a:pPr>
              <a:lnSpc>
                <a:spcPct val="8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600" dirty="0"/>
              <a:t>Степень необходимости данного товара для потребителей. </a:t>
            </a:r>
          </a:p>
          <a:p>
            <a:pPr>
              <a:lnSpc>
                <a:spcPct val="8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endParaRPr lang="ru-RU" altLang="ru-RU" sz="2600" dirty="0"/>
          </a:p>
          <a:p>
            <a:pPr>
              <a:lnSpc>
                <a:spcPct val="8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600" dirty="0"/>
              <a:t>Степень эластичности спроса на товар зависит и от того, какую долю в бюджете потребителя составляют расходы, связанные с покупкой этого товара.</a:t>
            </a:r>
          </a:p>
          <a:p>
            <a:pPr>
              <a:lnSpc>
                <a:spcPct val="8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endParaRPr lang="ru-RU" altLang="ru-RU" sz="2600" dirty="0"/>
          </a:p>
          <a:p>
            <a:pPr>
              <a:lnSpc>
                <a:spcPct val="8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600" dirty="0"/>
              <a:t>Фактор времени также оказывает влияние на эластичность спроса.</a:t>
            </a:r>
          </a:p>
        </p:txBody>
      </p:sp>
    </p:spTree>
    <p:extLst>
      <p:ext uri="{BB962C8B-B14F-4D97-AF65-F5344CB8AC3E}">
        <p14:creationId xmlns:p14="http://schemas.microsoft.com/office/powerpoint/2010/main" val="24195484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981200" y="277814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/>
            <a:r>
              <a:rPr lang="ru-RU" altLang="ru-RU" sz="4600" b="1">
                <a:solidFill>
                  <a:srgbClr val="CC3300"/>
                </a:solidFill>
                <a:latin typeface="Garamond" pitchFamily="18" charset="0"/>
              </a:rPr>
              <a:t>Эластичность по доходу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540913" y="1841679"/>
            <a:ext cx="11346287" cy="446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750"/>
              </a:spcBef>
            </a:pPr>
            <a:r>
              <a:rPr lang="ru-RU" altLang="ru-RU" sz="3000" dirty="0"/>
              <a:t>В современной экономической науке используется также показатель эластичности спроса относительно дохода.</a:t>
            </a:r>
          </a:p>
          <a:p>
            <a:pPr algn="ctr">
              <a:spcBef>
                <a:spcPts val="750"/>
              </a:spcBef>
            </a:pPr>
            <a:r>
              <a:rPr lang="en-US" altLang="ru-RU" sz="3000" b="1" i="1" dirty="0">
                <a:solidFill>
                  <a:srgbClr val="CC3300"/>
                </a:solidFill>
              </a:rPr>
              <a:t>E</a:t>
            </a:r>
            <a:r>
              <a:rPr lang="en-US" altLang="ru-RU" sz="3000" b="1" i="1" baseline="33000" dirty="0">
                <a:solidFill>
                  <a:srgbClr val="FF0000"/>
                </a:solidFill>
              </a:rPr>
              <a:t>Y</a:t>
            </a:r>
            <a:r>
              <a:rPr lang="en-US" altLang="ru-RU" sz="3000" b="1" i="1" baseline="33000" dirty="0">
                <a:solidFill>
                  <a:srgbClr val="FFFFFF"/>
                </a:solidFill>
              </a:rPr>
              <a:t>D</a:t>
            </a:r>
            <a:r>
              <a:rPr lang="en-US" altLang="ru-RU" sz="3000" b="1" i="1" dirty="0">
                <a:solidFill>
                  <a:srgbClr val="CC3300"/>
                </a:solidFill>
              </a:rPr>
              <a:t> =</a:t>
            </a:r>
            <a:r>
              <a:rPr lang="en-US" altLang="ru-RU" sz="3000" i="1" dirty="0">
                <a:solidFill>
                  <a:srgbClr val="CC3300"/>
                </a:solidFill>
              </a:rPr>
              <a:t> </a:t>
            </a:r>
            <a:r>
              <a:rPr lang="en-US" altLang="ru-RU" sz="3000" b="1" i="1" dirty="0">
                <a:solidFill>
                  <a:srgbClr val="CC3300"/>
                </a:solidFill>
              </a:rPr>
              <a:t>(</a:t>
            </a:r>
            <a:r>
              <a:rPr lang="el-GR" altLang="ru-RU" sz="3000" b="1" i="1" dirty="0">
                <a:solidFill>
                  <a:srgbClr val="CC3300"/>
                </a:solidFill>
                <a:cs typeface="Arial" charset="0"/>
              </a:rPr>
              <a:t>Δ</a:t>
            </a:r>
            <a:r>
              <a:rPr lang="en-US" altLang="ru-RU" sz="3000" b="1" i="1" dirty="0">
                <a:solidFill>
                  <a:srgbClr val="CC3300"/>
                </a:solidFill>
                <a:cs typeface="Arial" charset="0"/>
              </a:rPr>
              <a:t>Q/</a:t>
            </a:r>
            <a:r>
              <a:rPr lang="el-GR" altLang="ru-RU" sz="3000" b="1" i="1" dirty="0">
                <a:solidFill>
                  <a:srgbClr val="CC3300"/>
                </a:solidFill>
                <a:cs typeface="Arial" charset="0"/>
              </a:rPr>
              <a:t>Δ</a:t>
            </a:r>
            <a:r>
              <a:rPr lang="en-US" altLang="ru-RU" sz="3000" b="1" i="1" dirty="0">
                <a:solidFill>
                  <a:srgbClr val="CC3300"/>
                </a:solidFill>
              </a:rPr>
              <a:t>Y)*(Q/Y)*100%</a:t>
            </a:r>
          </a:p>
          <a:p>
            <a:pPr>
              <a:spcBef>
                <a:spcPts val="750"/>
              </a:spcBef>
            </a:pPr>
            <a:r>
              <a:rPr lang="ru-RU" altLang="ru-RU" sz="3000" dirty="0" smtClean="0"/>
              <a:t>где </a:t>
            </a:r>
            <a:r>
              <a:rPr lang="ru-RU" altLang="ru-RU" sz="3000" dirty="0"/>
              <a:t>- </a:t>
            </a:r>
            <a:r>
              <a:rPr lang="el-GR" altLang="ru-RU" sz="3000" b="1" i="1" dirty="0">
                <a:cs typeface="Arial" charset="0"/>
              </a:rPr>
              <a:t>Δ</a:t>
            </a:r>
            <a:r>
              <a:rPr lang="en-US" altLang="ru-RU" sz="3000" b="1" i="1" dirty="0">
                <a:cs typeface="Arial" charset="0"/>
              </a:rPr>
              <a:t>Q</a:t>
            </a:r>
            <a:r>
              <a:rPr lang="en-US" altLang="ru-RU" sz="3000" dirty="0">
                <a:cs typeface="Arial" charset="0"/>
              </a:rPr>
              <a:t> </a:t>
            </a:r>
            <a:r>
              <a:rPr lang="ru-RU" altLang="ru-RU" sz="3000" dirty="0"/>
              <a:t>изменение объема спроса;   </a:t>
            </a:r>
          </a:p>
          <a:p>
            <a:pPr>
              <a:spcBef>
                <a:spcPts val="750"/>
              </a:spcBef>
            </a:pPr>
            <a:r>
              <a:rPr lang="ru-RU" altLang="ru-RU" sz="3000" b="1" i="1" dirty="0"/>
              <a:t>Q</a:t>
            </a:r>
            <a:r>
              <a:rPr lang="ru-RU" altLang="ru-RU" sz="3000" dirty="0"/>
              <a:t> - объем спроса; </a:t>
            </a:r>
          </a:p>
          <a:p>
            <a:pPr>
              <a:spcBef>
                <a:spcPts val="750"/>
              </a:spcBef>
            </a:pPr>
            <a:r>
              <a:rPr lang="el-GR" altLang="ru-RU" sz="3000" b="1" i="1" dirty="0">
                <a:cs typeface="Arial" charset="0"/>
              </a:rPr>
              <a:t>Δ</a:t>
            </a:r>
            <a:r>
              <a:rPr lang="en-US" altLang="ru-RU" sz="3000" b="1" i="1" dirty="0"/>
              <a:t>Y</a:t>
            </a:r>
            <a:r>
              <a:rPr lang="ru-RU" altLang="ru-RU" sz="3000" dirty="0"/>
              <a:t>- изменение величины дохода; </a:t>
            </a:r>
          </a:p>
          <a:p>
            <a:pPr>
              <a:spcBef>
                <a:spcPts val="750"/>
              </a:spcBef>
            </a:pPr>
            <a:r>
              <a:rPr lang="en-US" altLang="ru-RU" sz="3000" b="1" i="1" dirty="0"/>
              <a:t>Y</a:t>
            </a:r>
            <a:r>
              <a:rPr lang="ru-RU" altLang="ru-RU" sz="3000" dirty="0"/>
              <a:t> - величина дохода.</a:t>
            </a:r>
          </a:p>
        </p:txBody>
      </p:sp>
    </p:spTree>
    <p:extLst>
      <p:ext uri="{BB962C8B-B14F-4D97-AF65-F5344CB8AC3E}">
        <p14:creationId xmlns:p14="http://schemas.microsoft.com/office/powerpoint/2010/main" val="36269344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1683219" y="505050"/>
            <a:ext cx="966306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r>
              <a:rPr lang="ru-RU" altLang="ru-RU" sz="4400" b="1" dirty="0">
                <a:solidFill>
                  <a:srgbClr val="CC3300"/>
                </a:solidFill>
                <a:latin typeface="Garamond" pitchFamily="18" charset="0"/>
              </a:rPr>
              <a:t>Эластичность по доходу: тип товаров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004551" y="1557339"/>
            <a:ext cx="10895528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3000" b="1" i="1" dirty="0">
                <a:solidFill>
                  <a:srgbClr val="996600"/>
                </a:solidFill>
              </a:rPr>
              <a:t>Нормальные товары:</a:t>
            </a:r>
            <a:r>
              <a:rPr lang="ru-RU" altLang="ru-RU" sz="3000" dirty="0"/>
              <a:t> спрос на товар растет по мере роста дохода (E&gt;0).</a:t>
            </a:r>
          </a:p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3000" b="1" i="1" dirty="0">
                <a:solidFill>
                  <a:srgbClr val="996600"/>
                </a:solidFill>
              </a:rPr>
              <a:t>Товары первой необходимости:</a:t>
            </a:r>
            <a:r>
              <a:rPr lang="ru-RU" altLang="ru-RU" sz="3000" b="1" i="1" dirty="0">
                <a:solidFill>
                  <a:srgbClr val="0F2BEC"/>
                </a:solidFill>
              </a:rPr>
              <a:t> </a:t>
            </a:r>
            <a:r>
              <a:rPr lang="ru-RU" altLang="ru-RU" sz="3000" dirty="0"/>
              <a:t>спрос на товар растет медленнее дохода (0&lt;E&lt;1). </a:t>
            </a:r>
          </a:p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3000" b="1" dirty="0">
                <a:solidFill>
                  <a:srgbClr val="996600"/>
                </a:solidFill>
              </a:rPr>
              <a:t>Предметы роскоши</a:t>
            </a:r>
            <a:r>
              <a:rPr lang="ru-RU" altLang="ru-RU" sz="3000" dirty="0"/>
              <a:t>: спрос на товар растёт быстрее дохода ( E&gt;1). </a:t>
            </a:r>
          </a:p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3000" dirty="0"/>
              <a:t>Увеличение дохода приводит к уменьшению спроса на товар (E&lt;0). Характерно для </a:t>
            </a:r>
            <a:r>
              <a:rPr lang="ru-RU" altLang="ru-RU" sz="3000" b="1" i="1" dirty="0">
                <a:solidFill>
                  <a:srgbClr val="996600"/>
                </a:solidFill>
              </a:rPr>
              <a:t>низкокачественных</a:t>
            </a:r>
            <a:r>
              <a:rPr lang="ru-RU" altLang="ru-RU" sz="3000" dirty="0">
                <a:solidFill>
                  <a:srgbClr val="996600"/>
                </a:solidFill>
              </a:rPr>
              <a:t> </a:t>
            </a:r>
            <a:r>
              <a:rPr lang="ru-RU" altLang="ru-RU" sz="3000" b="1" i="1" dirty="0">
                <a:solidFill>
                  <a:srgbClr val="996600"/>
                </a:solidFill>
              </a:rPr>
              <a:t>товаров.</a:t>
            </a:r>
          </a:p>
        </p:txBody>
      </p:sp>
    </p:spTree>
    <p:extLst>
      <p:ext uri="{BB962C8B-B14F-4D97-AF65-F5344CB8AC3E}">
        <p14:creationId xmlns:p14="http://schemas.microsoft.com/office/powerpoint/2010/main" val="21296824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2618504" y="283313"/>
            <a:ext cx="7385050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r>
              <a:rPr lang="ru-RU" altLang="ru-RU" sz="4400" b="1" dirty="0">
                <a:solidFill>
                  <a:srgbClr val="CC3300"/>
                </a:solidFill>
                <a:latin typeface="Garamond" pitchFamily="18" charset="0"/>
              </a:rPr>
              <a:t>Перекрестная эластичность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22478" y="1190179"/>
            <a:ext cx="10929871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altLang="ru-RU" sz="2600" dirty="0"/>
              <a:t>Перекрестная эластичность спроса показывает тенденцию покупателей к перемещению своего спроса от одного товара к другому в том случае, если цена на первый из них сильно меняется.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en-US" altLang="ru-RU" sz="2600" dirty="0"/>
          </a:p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ru-RU" sz="2600" dirty="0">
                <a:solidFill>
                  <a:srgbClr val="FF0000"/>
                </a:solidFill>
              </a:rPr>
              <a:t>   </a:t>
            </a:r>
            <a:r>
              <a:rPr lang="ru-RU" altLang="ru-RU" sz="2600" dirty="0">
                <a:solidFill>
                  <a:srgbClr val="FF0000"/>
                </a:solidFill>
              </a:rPr>
              <a:t> </a:t>
            </a:r>
            <a:r>
              <a:rPr lang="en-US" altLang="ru-RU" sz="2600" b="1" i="1" dirty="0">
                <a:solidFill>
                  <a:srgbClr val="FF0000"/>
                </a:solidFill>
              </a:rPr>
              <a:t>E</a:t>
            </a:r>
            <a:r>
              <a:rPr lang="en-US" altLang="ru-RU" sz="2600" b="1" i="1" baseline="33000" dirty="0">
                <a:solidFill>
                  <a:srgbClr val="FF0000"/>
                </a:solidFill>
              </a:rPr>
              <a:t>D</a:t>
            </a:r>
            <a:r>
              <a:rPr lang="en-US" altLang="ru-RU" sz="2600" b="1" i="1" baseline="-25000" dirty="0">
                <a:solidFill>
                  <a:srgbClr val="FF0000"/>
                </a:solidFill>
              </a:rPr>
              <a:t>AB</a:t>
            </a:r>
            <a:r>
              <a:rPr lang="en-US" altLang="ru-RU" sz="2600" b="1" i="1" baseline="33000" dirty="0">
                <a:solidFill>
                  <a:srgbClr val="FF0000"/>
                </a:solidFill>
              </a:rPr>
              <a:t> </a:t>
            </a:r>
            <a:r>
              <a:rPr lang="en-US" altLang="ru-RU" sz="2600" b="1" i="1" dirty="0">
                <a:solidFill>
                  <a:srgbClr val="FF0000"/>
                </a:solidFill>
              </a:rPr>
              <a:t>= (</a:t>
            </a:r>
            <a:r>
              <a:rPr lang="el-GR" altLang="ru-RU" sz="2600" b="1" i="1" dirty="0">
                <a:solidFill>
                  <a:srgbClr val="FF0000"/>
                </a:solidFill>
                <a:cs typeface="Arial" charset="0"/>
              </a:rPr>
              <a:t>Δ</a:t>
            </a:r>
            <a:r>
              <a:rPr lang="en-US" altLang="ru-RU" sz="2600" b="1" i="1" dirty="0">
                <a:solidFill>
                  <a:srgbClr val="FF0000"/>
                </a:solidFill>
                <a:cs typeface="Arial" charset="0"/>
              </a:rPr>
              <a:t>Q</a:t>
            </a:r>
            <a:r>
              <a:rPr lang="en-US" altLang="ru-RU" sz="2600" b="1" i="1" baseline="33000" dirty="0">
                <a:solidFill>
                  <a:srgbClr val="FF0000"/>
                </a:solidFill>
                <a:cs typeface="Arial" charset="0"/>
              </a:rPr>
              <a:t>B</a:t>
            </a:r>
            <a:r>
              <a:rPr lang="en-US" altLang="ru-RU" sz="2600" b="1" i="1" dirty="0">
                <a:solidFill>
                  <a:srgbClr val="FF0000"/>
                </a:solidFill>
                <a:cs typeface="Arial" charset="0"/>
              </a:rPr>
              <a:t>/</a:t>
            </a:r>
            <a:r>
              <a:rPr lang="el-GR" altLang="ru-RU" sz="2600" b="1" i="1" dirty="0">
                <a:solidFill>
                  <a:srgbClr val="FF0000"/>
                </a:solidFill>
                <a:cs typeface="Arial" charset="0"/>
              </a:rPr>
              <a:t>Δ</a:t>
            </a:r>
            <a:r>
              <a:rPr lang="en-US" altLang="ru-RU" sz="2600" b="1" i="1" dirty="0">
                <a:solidFill>
                  <a:srgbClr val="FF0000"/>
                </a:solidFill>
                <a:cs typeface="Arial" charset="0"/>
              </a:rPr>
              <a:t>P</a:t>
            </a:r>
            <a:r>
              <a:rPr lang="en-US" altLang="ru-RU" sz="2600" b="1" i="1" baseline="33000" dirty="0">
                <a:solidFill>
                  <a:srgbClr val="FF0000"/>
                </a:solidFill>
                <a:cs typeface="Arial" charset="0"/>
              </a:rPr>
              <a:t>A</a:t>
            </a:r>
            <a:r>
              <a:rPr lang="en-US" altLang="ru-RU" sz="2600" b="1" i="1" dirty="0">
                <a:solidFill>
                  <a:srgbClr val="FF0000"/>
                </a:solidFill>
              </a:rPr>
              <a:t>)*(P</a:t>
            </a:r>
            <a:r>
              <a:rPr lang="en-US" altLang="ru-RU" sz="2600" b="1" i="1" baseline="33000" dirty="0">
                <a:solidFill>
                  <a:srgbClr val="FF0000"/>
                </a:solidFill>
              </a:rPr>
              <a:t>A</a:t>
            </a:r>
            <a:r>
              <a:rPr lang="en-US" altLang="ru-RU" sz="2600" b="1" i="1" dirty="0">
                <a:solidFill>
                  <a:srgbClr val="FF0000"/>
                </a:solidFill>
              </a:rPr>
              <a:t>/Q</a:t>
            </a:r>
            <a:r>
              <a:rPr lang="en-US" altLang="ru-RU" sz="2600" b="1" i="1" baseline="33000" dirty="0">
                <a:solidFill>
                  <a:srgbClr val="FF0000"/>
                </a:solidFill>
              </a:rPr>
              <a:t>B</a:t>
            </a:r>
            <a:r>
              <a:rPr lang="en-US" altLang="ru-RU" sz="2600" b="1" i="1" dirty="0">
                <a:solidFill>
                  <a:srgbClr val="FF0000"/>
                </a:solidFill>
              </a:rPr>
              <a:t>)*100%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600" dirty="0"/>
              <a:t>Если , </a:t>
            </a:r>
            <a:r>
              <a:rPr lang="en-US" altLang="ru-RU" sz="2600" b="1" i="1" dirty="0"/>
              <a:t>E</a:t>
            </a:r>
            <a:r>
              <a:rPr lang="en-US" altLang="ru-RU" sz="2600" b="1" i="1" baseline="30000" dirty="0"/>
              <a:t>D</a:t>
            </a:r>
            <a:r>
              <a:rPr lang="en-US" altLang="ru-RU" sz="2600" b="1" i="1" baseline="-25000" dirty="0"/>
              <a:t>AB </a:t>
            </a:r>
            <a:r>
              <a:rPr lang="en-US" altLang="ru-RU" sz="2600" b="1" i="1" dirty="0">
                <a:cs typeface="Arial" charset="0"/>
              </a:rPr>
              <a:t>&gt; 0</a:t>
            </a:r>
            <a:r>
              <a:rPr lang="ru-RU" altLang="ru-RU" sz="2600" dirty="0"/>
              <a:t> то </a:t>
            </a:r>
            <a:r>
              <a:rPr lang="ru-RU" altLang="ru-RU" sz="2600" dirty="0">
                <a:solidFill>
                  <a:srgbClr val="C00000"/>
                </a:solidFill>
              </a:rPr>
              <a:t>блага взаимозаменяемые</a:t>
            </a:r>
            <a:r>
              <a:rPr lang="ru-RU" altLang="ru-RU" sz="2600" dirty="0"/>
              <a:t>, 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600" dirty="0"/>
              <a:t>если </a:t>
            </a:r>
            <a:r>
              <a:rPr lang="en-US" altLang="ru-RU" sz="2600" b="1" i="1" dirty="0"/>
              <a:t>E</a:t>
            </a:r>
            <a:r>
              <a:rPr lang="en-US" altLang="ru-RU" sz="2600" b="1" i="1" baseline="30000" dirty="0"/>
              <a:t>D</a:t>
            </a:r>
            <a:r>
              <a:rPr lang="en-US" altLang="ru-RU" sz="2600" b="1" i="1" baseline="-25000" dirty="0"/>
              <a:t>AB</a:t>
            </a:r>
            <a:r>
              <a:rPr lang="ru-RU" altLang="ru-RU" sz="2600" b="1" i="1" dirty="0"/>
              <a:t> </a:t>
            </a:r>
            <a:r>
              <a:rPr lang="en-US" altLang="ru-RU" sz="2600" b="1" i="1" dirty="0">
                <a:cs typeface="Arial" charset="0"/>
              </a:rPr>
              <a:t>&lt; 0</a:t>
            </a:r>
            <a:r>
              <a:rPr lang="ru-RU" altLang="ru-RU" sz="2600" b="1" i="1" dirty="0">
                <a:cs typeface="Arial" charset="0"/>
              </a:rPr>
              <a:t> </a:t>
            </a:r>
            <a:r>
              <a:rPr lang="ru-RU" altLang="ru-RU" sz="2600" dirty="0"/>
              <a:t>–  </a:t>
            </a:r>
            <a:r>
              <a:rPr lang="ru-RU" altLang="ru-RU" sz="2600" dirty="0">
                <a:solidFill>
                  <a:srgbClr val="C00000"/>
                </a:solidFill>
              </a:rPr>
              <a:t>блага </a:t>
            </a:r>
            <a:r>
              <a:rPr lang="ru-RU" altLang="ru-RU" sz="2600" dirty="0" err="1">
                <a:solidFill>
                  <a:srgbClr val="C00000"/>
                </a:solidFill>
              </a:rPr>
              <a:t>взаимодополняемые</a:t>
            </a:r>
            <a:r>
              <a:rPr lang="ru-RU" altLang="ru-RU" sz="2600" dirty="0"/>
              <a:t>,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600" dirty="0"/>
              <a:t>если </a:t>
            </a:r>
            <a:r>
              <a:rPr lang="en-US" altLang="ru-RU" sz="2600" b="1" i="1" dirty="0"/>
              <a:t>E</a:t>
            </a:r>
            <a:r>
              <a:rPr lang="en-US" altLang="ru-RU" sz="2600" b="1" i="1" baseline="30000" dirty="0"/>
              <a:t>D</a:t>
            </a:r>
            <a:r>
              <a:rPr lang="en-US" altLang="ru-RU" sz="2600" b="1" i="1" baseline="-25000" dirty="0"/>
              <a:t>AB</a:t>
            </a:r>
            <a:r>
              <a:rPr lang="ru-RU" altLang="ru-RU" sz="2600" b="1" i="1" dirty="0"/>
              <a:t>= 0, </a:t>
            </a:r>
            <a:r>
              <a:rPr lang="ru-RU" altLang="ru-RU" sz="2600" dirty="0"/>
              <a:t>то блага называются </a:t>
            </a:r>
            <a:r>
              <a:rPr lang="ru-RU" altLang="ru-RU" sz="2600" dirty="0">
                <a:solidFill>
                  <a:srgbClr val="C00000"/>
                </a:solidFill>
              </a:rPr>
              <a:t>индифферентными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ru-RU" altLang="ru-RU" sz="2600" dirty="0"/>
          </a:p>
          <a:p>
            <a:pPr>
              <a:lnSpc>
                <a:spcPct val="85000"/>
              </a:lnSpc>
              <a:spcBef>
                <a:spcPts val="300"/>
              </a:spcBef>
            </a:pPr>
            <a:r>
              <a:rPr lang="ru-RU" altLang="ru-RU" sz="2600" dirty="0"/>
              <a:t>Чем больше эластичность спроса на благо, тем выше степень </a:t>
            </a:r>
            <a:r>
              <a:rPr lang="ru-RU" altLang="ru-RU" sz="2600" dirty="0" err="1"/>
              <a:t>заменяемости</a:t>
            </a:r>
            <a:r>
              <a:rPr lang="ru-RU" altLang="ru-RU" sz="2600" dirty="0"/>
              <a:t> благ. </a:t>
            </a:r>
          </a:p>
          <a:p>
            <a:pPr>
              <a:lnSpc>
                <a:spcPct val="85000"/>
              </a:lnSpc>
              <a:spcBef>
                <a:spcPts val="300"/>
              </a:spcBef>
            </a:pPr>
            <a:r>
              <a:rPr lang="ru-RU" altLang="ru-RU" sz="2600" dirty="0"/>
              <a:t>Чем меньше эластичность, тем больше </a:t>
            </a:r>
            <a:r>
              <a:rPr lang="ru-RU" altLang="ru-RU" sz="2600" dirty="0" err="1"/>
              <a:t>взаимодополняемость</a:t>
            </a:r>
            <a:r>
              <a:rPr lang="ru-RU" altLang="ru-RU" sz="2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21584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1981200" y="765176"/>
            <a:ext cx="82296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/>
            <a:r>
              <a:rPr lang="ru-RU" altLang="ru-RU" sz="4800" b="1" dirty="0">
                <a:solidFill>
                  <a:srgbClr val="006633"/>
                </a:solidFill>
                <a:latin typeface="Garamond" pitchFamily="18" charset="0"/>
              </a:rPr>
              <a:t>Предложение</a:t>
            </a:r>
            <a:r>
              <a:rPr lang="ru-RU" altLang="ru-RU" sz="4800" dirty="0">
                <a:solidFill>
                  <a:srgbClr val="006633"/>
                </a:solidFill>
                <a:latin typeface="Garamond" pitchFamily="18" charset="0"/>
              </a:rPr>
              <a:t> </a:t>
            </a:r>
            <a:r>
              <a:rPr lang="ru-RU" altLang="ru-RU" sz="4800" b="1" dirty="0">
                <a:solidFill>
                  <a:srgbClr val="006633"/>
                </a:solidFill>
                <a:latin typeface="Garamond" pitchFamily="18" charset="0"/>
              </a:rPr>
              <a:t>товара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502277" y="1777286"/>
            <a:ext cx="11140224" cy="5080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80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3600" dirty="0"/>
              <a:t>это количество данного товара, которое могут и намерены продать производители на рынке по данной цене.</a:t>
            </a:r>
          </a:p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3600" dirty="0"/>
              <a:t>возникнет только тогда, когда данный экономический субъект будет </a:t>
            </a:r>
            <a:r>
              <a:rPr lang="ru-RU" altLang="ru-RU" sz="3600" i="1" dirty="0">
                <a:solidFill>
                  <a:srgbClr val="006633"/>
                </a:solidFill>
              </a:rPr>
              <a:t>готов произвести сделку по продаже</a:t>
            </a:r>
            <a:r>
              <a:rPr lang="ru-RU" altLang="ru-RU" sz="3600" i="1" dirty="0"/>
              <a:t> </a:t>
            </a:r>
            <a:r>
              <a:rPr lang="ru-RU" altLang="ru-RU" sz="3600" dirty="0"/>
              <a:t>данного доставленного на рынок товара</a:t>
            </a:r>
            <a:r>
              <a:rPr lang="ru-RU" altLang="ru-RU" sz="3200" dirty="0"/>
              <a:t>.</a:t>
            </a:r>
            <a:r>
              <a:rPr lang="ru-RU" altLang="ru-RU" sz="3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62903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528034" y="724288"/>
            <a:ext cx="1023870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r>
              <a:rPr lang="ru-RU" altLang="ru-RU" sz="4000" b="1" dirty="0">
                <a:solidFill>
                  <a:srgbClr val="006633"/>
                </a:solidFill>
                <a:latin typeface="Garamond" pitchFamily="18" charset="0"/>
              </a:rPr>
              <a:t>Низкая цена товара ограничивает его предложение, увеличение же цены, как правило, обусловливает возрастание его предложения.</a:t>
            </a: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021984" y="3382750"/>
            <a:ext cx="9994004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700"/>
              </a:spcBef>
            </a:pPr>
            <a:r>
              <a:rPr lang="ru-RU" altLang="ru-RU" sz="2800" dirty="0"/>
              <a:t>Положение производителей на рынке не является постоянным и одинаковым (масса предлагаемого товара, различные издержки производства, количество затраченного труда и т.д.). </a:t>
            </a:r>
          </a:p>
          <a:p>
            <a:pPr>
              <a:spcBef>
                <a:spcPts val="700"/>
              </a:spcBef>
            </a:pPr>
            <a:r>
              <a:rPr lang="ru-RU" altLang="ru-RU" sz="2800" dirty="0"/>
              <a:t>Однако все они стремятся максимизировать свой доход, т.е. получить самую высокую цену.</a:t>
            </a:r>
          </a:p>
        </p:txBody>
      </p:sp>
    </p:spTree>
    <p:extLst>
      <p:ext uri="{BB962C8B-B14F-4D97-AF65-F5344CB8AC3E}">
        <p14:creationId xmlns:p14="http://schemas.microsoft.com/office/powerpoint/2010/main" val="556227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609600"/>
            <a:ext cx="9875520" cy="910107"/>
          </a:xfrm>
        </p:spPr>
        <p:txBody>
          <a:bodyPr>
            <a:normAutofit/>
          </a:bodyPr>
          <a:lstStyle/>
          <a:p>
            <a:pPr algn="ctr"/>
            <a:r>
              <a:rPr lang="ru-RU" altLang="ru-RU" sz="5400" b="1" dirty="0">
                <a:solidFill>
                  <a:srgbClr val="006600"/>
                </a:solidFill>
                <a:latin typeface="Garamond" panose="02020404030301010803" pitchFamily="18" charset="0"/>
              </a:rPr>
              <a:t>Кривая предложения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9941" name="Picture 2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524" y="1713352"/>
            <a:ext cx="6960598" cy="486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385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759854" y="188914"/>
            <a:ext cx="11088709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ru-RU" sz="4000" b="1" dirty="0">
                <a:solidFill>
                  <a:srgbClr val="006633"/>
                </a:solidFill>
                <a:latin typeface="Garamond" pitchFamily="18" charset="0"/>
              </a:rPr>
              <a:t>Спрос</a:t>
            </a:r>
            <a:r>
              <a:rPr lang="ru-RU" altLang="ru-RU" sz="3600" b="1" dirty="0">
                <a:solidFill>
                  <a:srgbClr val="006633"/>
                </a:solidFill>
                <a:latin typeface="Garamond" pitchFamily="18" charset="0"/>
              </a:rPr>
              <a:t> </a:t>
            </a:r>
            <a:r>
              <a:rPr lang="ru-RU" altLang="ru-RU" sz="3600" dirty="0">
                <a:solidFill>
                  <a:srgbClr val="006633"/>
                </a:solidFill>
                <a:latin typeface="Garamond" pitchFamily="18" charset="0"/>
              </a:rPr>
              <a:t>— один из фундаментальных критериев рыночной экономики. </a:t>
            </a:r>
            <a:br>
              <a:rPr lang="ru-RU" altLang="ru-RU" sz="3600" dirty="0">
                <a:solidFill>
                  <a:srgbClr val="006633"/>
                </a:solidFill>
                <a:latin typeface="Garamond" pitchFamily="18" charset="0"/>
              </a:rPr>
            </a:br>
            <a:r>
              <a:rPr lang="ru-RU" altLang="ru-RU" sz="3600" dirty="0">
                <a:solidFill>
                  <a:srgbClr val="006633"/>
                </a:solidFill>
                <a:latin typeface="Garamond" pitchFamily="18" charset="0"/>
              </a:rPr>
              <a:t>Спрос  характеризует потребности людей.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59854" y="1989139"/>
            <a:ext cx="11088709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9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600" dirty="0"/>
              <a:t>Не всякая потребность может быть и действительно бывает учтена рынком. Для этого она должна стать </a:t>
            </a:r>
            <a:r>
              <a:rPr lang="ru-RU" altLang="ru-RU" sz="2600" i="1" dirty="0">
                <a:solidFill>
                  <a:srgbClr val="CC3300"/>
                </a:solidFill>
              </a:rPr>
              <a:t>платежеспособной потребностью</a:t>
            </a:r>
            <a:r>
              <a:rPr lang="ru-RU" altLang="ru-RU" sz="2600" i="1" dirty="0"/>
              <a:t>. </a:t>
            </a:r>
          </a:p>
          <a:p>
            <a:pPr>
              <a:lnSpc>
                <a:spcPct val="9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600" dirty="0"/>
              <a:t>Другими словами, спрос данного потребителя качественно характеризуется не столько тем, что он хотел бы приобрести, сколько тем, что он на самом деле </a:t>
            </a:r>
            <a:r>
              <a:rPr lang="ru-RU" altLang="ru-RU" sz="2600" i="1" dirty="0"/>
              <a:t>способен купить </a:t>
            </a:r>
            <a:r>
              <a:rPr lang="ru-RU" altLang="ru-RU" sz="2600" dirty="0"/>
              <a:t>в данной ситуации. </a:t>
            </a:r>
          </a:p>
          <a:p>
            <a:pPr>
              <a:lnSpc>
                <a:spcPct val="90000"/>
              </a:lnSpc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600" dirty="0"/>
              <a:t>Часто говорят, что спрос определяется - максимальными возможностями покупателя или его </a:t>
            </a:r>
            <a:r>
              <a:rPr lang="ru-RU" altLang="ru-RU" sz="2600" i="1" dirty="0">
                <a:solidFill>
                  <a:srgbClr val="CC3300"/>
                </a:solidFill>
              </a:rPr>
              <a:t>максимальной готовностью заплатить</a:t>
            </a:r>
            <a:r>
              <a:rPr lang="ru-RU" altLang="ru-RU" sz="2600" i="1" dirty="0"/>
              <a:t> </a:t>
            </a:r>
            <a:r>
              <a:rPr lang="ru-RU" altLang="ru-RU" sz="2600" dirty="0"/>
              <a:t>за данный товар.</a:t>
            </a:r>
          </a:p>
        </p:txBody>
      </p:sp>
    </p:spTree>
    <p:extLst>
      <p:ext uri="{BB962C8B-B14F-4D97-AF65-F5344CB8AC3E}">
        <p14:creationId xmlns:p14="http://schemas.microsoft.com/office/powerpoint/2010/main" val="36599863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1249251" y="260351"/>
            <a:ext cx="9166337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006633"/>
                </a:solidFill>
                <a:latin typeface="Garamond" pitchFamily="18" charset="0"/>
              </a:rPr>
              <a:t>Кроме цены, на предложение оказывают влияние </a:t>
            </a:r>
            <a:r>
              <a:rPr lang="ru-RU" altLang="ru-RU" sz="3600" b="1" dirty="0">
                <a:solidFill>
                  <a:srgbClr val="CC3300"/>
                </a:solidFill>
                <a:latin typeface="Garamond" pitchFamily="18" charset="0"/>
              </a:rPr>
              <a:t>неценовые</a:t>
            </a:r>
            <a:r>
              <a:rPr lang="ru-RU" altLang="ru-RU" sz="3600" b="1" dirty="0">
                <a:solidFill>
                  <a:srgbClr val="006633"/>
                </a:solidFill>
                <a:latin typeface="Garamond" pitchFamily="18" charset="0"/>
              </a:rPr>
              <a:t> факторы:</a:t>
            </a: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682580" y="1624773"/>
            <a:ext cx="11243257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90000"/>
              </a:lnSpc>
              <a:spcBef>
                <a:spcPts val="650"/>
              </a:spcBef>
              <a:buClr>
                <a:srgbClr val="006633"/>
              </a:buClr>
              <a:buSzPct val="65000"/>
              <a:buFont typeface="Wingdings" pitchFamily="2" charset="2"/>
              <a:buChar char=""/>
            </a:pPr>
            <a:r>
              <a:rPr lang="ru-RU" altLang="ru-RU" sz="2800" dirty="0"/>
              <a:t>цены факторов производства;</a:t>
            </a:r>
          </a:p>
          <a:p>
            <a:pPr>
              <a:lnSpc>
                <a:spcPct val="70000"/>
              </a:lnSpc>
              <a:spcBef>
                <a:spcPts val="650"/>
              </a:spcBef>
              <a:buClr>
                <a:srgbClr val="006633"/>
              </a:buClr>
              <a:buSzPct val="65000"/>
              <a:buFont typeface="Wingdings" pitchFamily="2" charset="2"/>
              <a:buChar char=""/>
            </a:pPr>
            <a:r>
              <a:rPr lang="ru-RU" altLang="ru-RU" sz="2800" dirty="0"/>
              <a:t>технология;</a:t>
            </a:r>
          </a:p>
          <a:p>
            <a:pPr>
              <a:lnSpc>
                <a:spcPct val="70000"/>
              </a:lnSpc>
              <a:spcBef>
                <a:spcPts val="650"/>
              </a:spcBef>
              <a:buClr>
                <a:srgbClr val="006633"/>
              </a:buClr>
              <a:buSzPct val="65000"/>
              <a:buFont typeface="Wingdings" pitchFamily="2" charset="2"/>
              <a:buChar char=""/>
            </a:pPr>
            <a:r>
              <a:rPr lang="ru-RU" altLang="ru-RU" sz="2800" dirty="0"/>
              <a:t>количество производителей-продавцов;</a:t>
            </a:r>
          </a:p>
          <a:p>
            <a:pPr>
              <a:lnSpc>
                <a:spcPct val="70000"/>
              </a:lnSpc>
              <a:spcBef>
                <a:spcPts val="650"/>
              </a:spcBef>
              <a:buClr>
                <a:srgbClr val="006633"/>
              </a:buClr>
              <a:buSzPct val="65000"/>
              <a:buFont typeface="Wingdings" pitchFamily="2" charset="2"/>
              <a:buChar char=""/>
            </a:pPr>
            <a:r>
              <a:rPr lang="ru-RU" altLang="ru-RU" sz="2800" dirty="0"/>
              <a:t>ценовые и дефицитные ожидания агентов рыночной экономики;</a:t>
            </a:r>
          </a:p>
          <a:p>
            <a:pPr>
              <a:lnSpc>
                <a:spcPct val="70000"/>
              </a:lnSpc>
              <a:spcBef>
                <a:spcPts val="650"/>
              </a:spcBef>
              <a:buClr>
                <a:srgbClr val="006633"/>
              </a:buClr>
              <a:buSzPct val="65000"/>
              <a:buFont typeface="Wingdings" pitchFamily="2" charset="2"/>
              <a:buChar char=""/>
            </a:pPr>
            <a:r>
              <a:rPr lang="ru-RU" altLang="ru-RU" sz="2800" dirty="0"/>
              <a:t>Изменение государственной налоговой политики.</a:t>
            </a:r>
          </a:p>
          <a:p>
            <a:pPr>
              <a:lnSpc>
                <a:spcPct val="90000"/>
              </a:lnSpc>
              <a:spcBef>
                <a:spcPts val="650"/>
              </a:spcBef>
            </a:pPr>
            <a:r>
              <a:rPr lang="ru-RU" altLang="ru-RU" sz="2800" dirty="0"/>
              <a:t>Если перечисленные факторы изменяются, то кривая предложения перемещается: рост предлагаемого количества товара по различным ценам вызывает ее перемещение вправо и вниз, его сокращение - вызывает перемещение этой кривой влево и вверх.</a:t>
            </a:r>
          </a:p>
          <a:p>
            <a:pPr>
              <a:lnSpc>
                <a:spcPct val="90000"/>
              </a:lnSpc>
              <a:spcBef>
                <a:spcPts val="650"/>
              </a:spcBef>
            </a:pPr>
            <a:r>
              <a:rPr lang="ru-RU" altLang="ru-RU" sz="2800" dirty="0"/>
              <a:t>Если условия постоянны, то изменение цены означает движение вдоль кривой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40332373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898302" y="326265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altLang="ru-RU" sz="5400" b="1" dirty="0">
                <a:solidFill>
                  <a:srgbClr val="006600"/>
                </a:solidFill>
                <a:latin typeface="Garamond" panose="02020404030301010803" pitchFamily="18" charset="0"/>
              </a:rPr>
              <a:t>Изменение предложения</a:t>
            </a:r>
          </a:p>
        </p:txBody>
      </p:sp>
      <p:pic>
        <p:nvPicPr>
          <p:cNvPr id="8806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3" y="2129600"/>
            <a:ext cx="7000967" cy="446305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77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2067059" y="695325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/>
            <a:r>
              <a:rPr lang="ru-RU" altLang="ru-RU" sz="4400" b="1" dirty="0">
                <a:solidFill>
                  <a:srgbClr val="006633"/>
                </a:solidFill>
                <a:latin typeface="Garamond" pitchFamily="18" charset="0"/>
              </a:rPr>
              <a:t>Эластичность предложения</a:t>
            </a:r>
          </a:p>
        </p:txBody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734096" y="1981200"/>
            <a:ext cx="10895527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3000" dirty="0"/>
              <a:t>Степень реакции предложения на колебания цен измеряется эластичностью предложения, которая представляет собою отношение изменения предложения в процентах к процентной величине колебания цен.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grayscl/>
            <a:lum bright="24000" contras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541" y="4378817"/>
            <a:ext cx="3371985" cy="1571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20000" contrast="20000"/>
                    <a:grayscl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2947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1558345" y="530806"/>
            <a:ext cx="8604250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/>
            <a:r>
              <a:rPr lang="ru-RU" altLang="ru-RU" sz="4000" b="1" dirty="0">
                <a:solidFill>
                  <a:srgbClr val="006633"/>
                </a:solidFill>
                <a:latin typeface="Garamond" pitchFamily="18" charset="0"/>
              </a:rPr>
              <a:t>Факторы, определяющие эластичность предложения по цене</a:t>
            </a:r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004553" y="2086377"/>
            <a:ext cx="10599312" cy="403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800" dirty="0"/>
              <a:t>Индивидуальные затраты производителя.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800" dirty="0"/>
              <a:t>Технологии.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800" dirty="0"/>
              <a:t>Степень загрузки производственных мощностей.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800" dirty="0"/>
              <a:t>Скорость перелива капитала из одной отрасли в другую.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800" dirty="0"/>
              <a:t>Время приспособления предложения к новому уровню цен. Чем больше времени имеет производитель, тем эластичнее будет предложение данного товара.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800" dirty="0"/>
              <a:t>Способность товара к длительному хранению. </a:t>
            </a:r>
          </a:p>
        </p:txBody>
      </p:sp>
    </p:spTree>
    <p:extLst>
      <p:ext uri="{BB962C8B-B14F-4D97-AF65-F5344CB8AC3E}">
        <p14:creationId xmlns:p14="http://schemas.microsoft.com/office/powerpoint/2010/main" val="31997914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1981200" y="277814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/>
            <a:r>
              <a:rPr lang="ru-RU" altLang="ru-RU" sz="4200" b="1">
                <a:solidFill>
                  <a:srgbClr val="006633"/>
                </a:solidFill>
                <a:latin typeface="Garamond" pitchFamily="18" charset="0"/>
              </a:rPr>
              <a:t>Равновесие на рынке</a:t>
            </a:r>
          </a:p>
        </p:txBody>
      </p:sp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981200" y="1600201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3000"/>
              <a:t>В условиях рыночной экономики конкурентные силы способствуют синхронизации цен спроса и цен предложения, что приводит к выравниванию объемов спроса и предложения. Эти цены представляет собой величину, которая является обязательной для всех продавцов и покупателей.</a:t>
            </a:r>
          </a:p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endParaRPr lang="ru-RU" altLang="ru-RU" sz="3000"/>
          </a:p>
        </p:txBody>
      </p:sp>
    </p:spTree>
    <p:extLst>
      <p:ext uri="{BB962C8B-B14F-4D97-AF65-F5344CB8AC3E}">
        <p14:creationId xmlns:p14="http://schemas.microsoft.com/office/powerpoint/2010/main" val="21005823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1919288" y="260350"/>
            <a:ext cx="8424862" cy="581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90000"/>
              </a:lnSpc>
              <a:spcBef>
                <a:spcPts val="700"/>
              </a:spcBef>
            </a:pPr>
            <a:r>
              <a:rPr lang="ru-RU" altLang="ru-RU" sz="2800">
                <a:solidFill>
                  <a:srgbClr val="006633"/>
                </a:solidFill>
              </a:rPr>
              <a:t>В теории рынка различают </a:t>
            </a:r>
            <a:r>
              <a:rPr lang="ru-RU" altLang="ru-RU" sz="2800" b="1" i="1">
                <a:solidFill>
                  <a:srgbClr val="006633"/>
                </a:solidFill>
              </a:rPr>
              <a:t>три типа</a:t>
            </a:r>
            <a:r>
              <a:rPr lang="ru-RU" altLang="ru-RU" sz="2800" i="1">
                <a:solidFill>
                  <a:srgbClr val="006633"/>
                </a:solidFill>
              </a:rPr>
              <a:t> равновесия</a:t>
            </a:r>
            <a:r>
              <a:rPr lang="ru-RU" altLang="ru-RU" sz="2800">
                <a:solidFill>
                  <a:srgbClr val="006633"/>
                </a:solidFill>
              </a:rPr>
              <a:t> в зависимости от наличия времени у производителей:</a:t>
            </a:r>
          </a:p>
          <a:p>
            <a:pPr>
              <a:lnSpc>
                <a:spcPct val="90000"/>
              </a:lnSpc>
              <a:spcBef>
                <a:spcPts val="700"/>
              </a:spcBef>
            </a:pPr>
            <a:endParaRPr lang="ru-RU" altLang="ru-RU" sz="2800">
              <a:solidFill>
                <a:srgbClr val="006633"/>
              </a:solidFill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altLang="ru-RU" sz="2400"/>
              <a:t>  1) «мгновенное равновесие», когда предложение не успевает отреагировать на изменение спроса;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ru-RU" altLang="ru-RU" sz="2400"/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ru-RU" altLang="ru-RU" sz="2400"/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altLang="ru-RU" sz="2400"/>
              <a:t>  2) «краткосрочное равновесие», когда фирмы начинают производить больше продукции благодаря приросту переменных факторов производства; 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ru-RU" altLang="ru-RU" sz="2400"/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altLang="ru-RU" sz="2400"/>
              <a:t>  3) «длительное равновесие», когда фирмы могут ввести в действие новые производственные мощности.</a:t>
            </a:r>
          </a:p>
        </p:txBody>
      </p:sp>
    </p:spTree>
    <p:extLst>
      <p:ext uri="{BB962C8B-B14F-4D97-AF65-F5344CB8AC3E}">
        <p14:creationId xmlns:p14="http://schemas.microsoft.com/office/powerpoint/2010/main" val="18217744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56641" y="471515"/>
            <a:ext cx="11346286" cy="1228725"/>
          </a:xfrm>
        </p:spPr>
        <p:txBody>
          <a:bodyPr>
            <a:noAutofit/>
          </a:bodyPr>
          <a:lstStyle/>
          <a:p>
            <a:r>
              <a:rPr lang="ru-RU" altLang="ru-RU" sz="3200" b="1" dirty="0">
                <a:solidFill>
                  <a:srgbClr val="006600"/>
                </a:solidFill>
                <a:latin typeface="Garamond" panose="02020404030301010803" pitchFamily="18" charset="0"/>
              </a:rPr>
              <a:t>Пересечение кривых спроса и предложения. </a:t>
            </a:r>
            <a:r>
              <a:rPr lang="en-US" altLang="ru-RU" sz="3200" b="1" dirty="0">
                <a:solidFill>
                  <a:srgbClr val="006600"/>
                </a:solidFill>
                <a:latin typeface="Garamond" panose="02020404030301010803" pitchFamily="18" charset="0"/>
              </a:rPr>
              <a:t/>
            </a:r>
            <a:br>
              <a:rPr lang="en-US" altLang="ru-RU" sz="3200" b="1" dirty="0">
                <a:solidFill>
                  <a:srgbClr val="006600"/>
                </a:solidFill>
                <a:latin typeface="Garamond" panose="02020404030301010803" pitchFamily="18" charset="0"/>
              </a:rPr>
            </a:br>
            <a:r>
              <a:rPr lang="en-US" altLang="ru-RU" sz="3200" b="1" dirty="0" err="1">
                <a:solidFill>
                  <a:srgbClr val="006600"/>
                </a:solidFill>
                <a:latin typeface="Garamond" panose="02020404030301010803" pitchFamily="18" charset="0"/>
              </a:rPr>
              <a:t>Pe</a:t>
            </a:r>
            <a:r>
              <a:rPr lang="ru-RU" altLang="ru-RU" sz="3200" b="1" dirty="0">
                <a:solidFill>
                  <a:srgbClr val="006600"/>
                </a:solidFill>
                <a:latin typeface="Garamond" panose="02020404030301010803" pitchFamily="18" charset="0"/>
              </a:rPr>
              <a:t> , </a:t>
            </a:r>
            <a:r>
              <a:rPr lang="en-US" altLang="ru-RU" sz="3200" b="1" dirty="0" err="1">
                <a:solidFill>
                  <a:srgbClr val="006600"/>
                </a:solidFill>
                <a:latin typeface="Garamond" panose="02020404030301010803" pitchFamily="18" charset="0"/>
              </a:rPr>
              <a:t>Qe</a:t>
            </a:r>
            <a:r>
              <a:rPr lang="ru-RU" altLang="ru-RU" sz="3200" b="1" dirty="0">
                <a:solidFill>
                  <a:srgbClr val="006600"/>
                </a:solidFill>
                <a:latin typeface="Garamond" panose="02020404030301010803" pitchFamily="18" charset="0"/>
              </a:rPr>
              <a:t> – равновесная цена и равновесное количество товара (</a:t>
            </a:r>
            <a:r>
              <a:rPr lang="en-US" altLang="ru-RU" sz="3200" b="1" dirty="0">
                <a:solidFill>
                  <a:srgbClr val="006600"/>
                </a:solidFill>
                <a:latin typeface="Garamond" panose="02020404030301010803" pitchFamily="18" charset="0"/>
              </a:rPr>
              <a:t>equilibrium</a:t>
            </a:r>
            <a:r>
              <a:rPr lang="ru-RU" altLang="ru-RU" sz="3200" b="1" dirty="0">
                <a:solidFill>
                  <a:srgbClr val="006600"/>
                </a:solidFill>
                <a:latin typeface="Garamond" panose="02020404030301010803" pitchFamily="18" charset="0"/>
              </a:rPr>
              <a:t> – равновесие)</a:t>
            </a:r>
            <a:br>
              <a:rPr lang="ru-RU" altLang="ru-RU" sz="3200" b="1" dirty="0">
                <a:solidFill>
                  <a:srgbClr val="006600"/>
                </a:solidFill>
                <a:latin typeface="Garamond" panose="02020404030301010803" pitchFamily="18" charset="0"/>
              </a:rPr>
            </a:br>
            <a:endParaRPr lang="ru-RU" altLang="ru-RU" sz="3200" b="1" dirty="0">
              <a:solidFill>
                <a:srgbClr val="006600"/>
              </a:solidFill>
              <a:latin typeface="Garamond" panose="02020404030301010803" pitchFamily="18" charset="0"/>
            </a:endParaRPr>
          </a:p>
        </p:txBody>
      </p:sp>
      <p:sp>
        <p:nvSpPr>
          <p:cNvPr id="45076" name="Rectangle 20"/>
          <p:cNvSpPr>
            <a:spLocks noGrp="1" noChangeArrowheads="1"/>
          </p:cNvSpPr>
          <p:nvPr>
            <p:ph idx="1"/>
          </p:nvPr>
        </p:nvSpPr>
        <p:spPr>
          <a:xfrm>
            <a:off x="2216323" y="1936719"/>
            <a:ext cx="7543801" cy="4023360"/>
          </a:xfrm>
        </p:spPr>
        <p:txBody>
          <a:bodyPr/>
          <a:lstStyle/>
          <a:p>
            <a:endParaRPr lang="ru-RU" altLang="ru-RU" dirty="0"/>
          </a:p>
        </p:txBody>
      </p:sp>
      <p:grpSp>
        <p:nvGrpSpPr>
          <p:cNvPr id="45077" name="Группа 36"/>
          <p:cNvGrpSpPr>
            <a:grpSpLocks/>
          </p:cNvGrpSpPr>
          <p:nvPr/>
        </p:nvGrpSpPr>
        <p:grpSpPr bwMode="auto">
          <a:xfrm>
            <a:off x="2026896" y="1700240"/>
            <a:ext cx="7922653" cy="4824412"/>
            <a:chOff x="1583668" y="1268760"/>
            <a:chExt cx="6228692" cy="4320480"/>
          </a:xfrm>
        </p:grpSpPr>
        <p:sp>
          <p:nvSpPr>
            <p:cNvPr id="45078" name="AutoShape 31"/>
            <p:cNvSpPr>
              <a:spLocks noChangeAspect="1" noChangeArrowheads="1" noTextEdit="1"/>
            </p:cNvSpPr>
            <p:nvPr/>
          </p:nvSpPr>
          <p:spPr bwMode="auto">
            <a:xfrm>
              <a:off x="1583668" y="1448780"/>
              <a:ext cx="6228692" cy="3717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079" name="Line 30"/>
            <p:cNvSpPr>
              <a:spLocks noChangeShapeType="1"/>
            </p:cNvSpPr>
            <p:nvPr/>
          </p:nvSpPr>
          <p:spPr bwMode="auto">
            <a:xfrm flipH="1" flipV="1">
              <a:off x="2699792" y="1484784"/>
              <a:ext cx="35979" cy="331236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080" name="Line 29"/>
            <p:cNvSpPr>
              <a:spLocks noChangeShapeType="1"/>
            </p:cNvSpPr>
            <p:nvPr/>
          </p:nvSpPr>
          <p:spPr bwMode="auto">
            <a:xfrm flipV="1">
              <a:off x="2735796" y="4797152"/>
              <a:ext cx="437611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081" name="Arc 28"/>
            <p:cNvSpPr>
              <a:spLocks/>
            </p:cNvSpPr>
            <p:nvPr/>
          </p:nvSpPr>
          <p:spPr bwMode="auto">
            <a:xfrm flipV="1">
              <a:off x="3239852" y="1556792"/>
              <a:ext cx="3132348" cy="2518788"/>
            </a:xfrm>
            <a:custGeom>
              <a:avLst/>
              <a:gdLst>
                <a:gd name="T0" fmla="*/ 0 w 21600"/>
                <a:gd name="T1" fmla="*/ 0 h 21600"/>
                <a:gd name="T2" fmla="*/ 3132348 w 21600"/>
                <a:gd name="T3" fmla="*/ 2518788 h 21600"/>
                <a:gd name="T4" fmla="*/ 0 w 21600"/>
                <a:gd name="T5" fmla="*/ 251878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082" name="Arc 27"/>
            <p:cNvSpPr>
              <a:spLocks/>
            </p:cNvSpPr>
            <p:nvPr/>
          </p:nvSpPr>
          <p:spPr bwMode="auto">
            <a:xfrm rot="10215508">
              <a:off x="3613895" y="1316621"/>
              <a:ext cx="2946656" cy="2970038"/>
            </a:xfrm>
            <a:custGeom>
              <a:avLst/>
              <a:gdLst>
                <a:gd name="T0" fmla="*/ 0 w 21600"/>
                <a:gd name="T1" fmla="*/ 0 h 21600"/>
                <a:gd name="T2" fmla="*/ 2946656 w 21600"/>
                <a:gd name="T3" fmla="*/ 2970038 h 21600"/>
                <a:gd name="T4" fmla="*/ 0 w 21600"/>
                <a:gd name="T5" fmla="*/ 297003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12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083" name="Text Box 26"/>
            <p:cNvSpPr txBox="1">
              <a:spLocks noChangeArrowheads="1"/>
            </p:cNvSpPr>
            <p:nvPr/>
          </p:nvSpPr>
          <p:spPr bwMode="auto">
            <a:xfrm>
              <a:off x="6516216" y="1592796"/>
              <a:ext cx="576414" cy="5121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altLang="ru-RU" sz="4000" b="1">
                  <a:cs typeface="Times New Roman" pitchFamily="18" charset="0"/>
                </a:rPr>
                <a:t>S</a:t>
              </a:r>
              <a:r>
                <a:rPr lang="en-US" altLang="ru-RU" sz="1200">
                  <a:cs typeface="Times New Roman" pitchFamily="18" charset="0"/>
                </a:rPr>
                <a:t>																						s</a:t>
              </a:r>
              <a:endParaRPr lang="en-US" altLang="ru-RU"/>
            </a:p>
          </p:txBody>
        </p:sp>
        <p:sp>
          <p:nvSpPr>
            <p:cNvPr id="45084" name="Text Box 25"/>
            <p:cNvSpPr txBox="1">
              <a:spLocks noChangeArrowheads="1"/>
            </p:cNvSpPr>
            <p:nvPr/>
          </p:nvSpPr>
          <p:spPr bwMode="auto">
            <a:xfrm>
              <a:off x="6696236" y="3573016"/>
              <a:ext cx="431798" cy="5170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altLang="ru-RU" sz="4000" b="1">
                  <a:cs typeface="Times New Roman" pitchFamily="18" charset="0"/>
                </a:rPr>
                <a:t>D</a:t>
              </a:r>
              <a:endParaRPr lang="en-US" altLang="ru-RU" sz="4000" b="1"/>
            </a:p>
          </p:txBody>
        </p:sp>
        <p:sp>
          <p:nvSpPr>
            <p:cNvPr id="45085" name="Text Box 24"/>
            <p:cNvSpPr txBox="1">
              <a:spLocks noChangeArrowheads="1"/>
            </p:cNvSpPr>
            <p:nvPr/>
          </p:nvSpPr>
          <p:spPr bwMode="auto">
            <a:xfrm>
              <a:off x="6984268" y="4869160"/>
              <a:ext cx="576064" cy="720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altLang="ru-RU" sz="4000" b="1">
                  <a:cs typeface="Times New Roman" pitchFamily="18" charset="0"/>
                </a:rPr>
                <a:t>Q</a:t>
              </a:r>
              <a:endParaRPr lang="en-US" altLang="ru-RU" sz="4000" b="1"/>
            </a:p>
          </p:txBody>
        </p:sp>
        <p:sp>
          <p:nvSpPr>
            <p:cNvPr id="45086" name="Text Box 23"/>
            <p:cNvSpPr txBox="1">
              <a:spLocks noChangeArrowheads="1"/>
            </p:cNvSpPr>
            <p:nvPr/>
          </p:nvSpPr>
          <p:spPr bwMode="auto">
            <a:xfrm>
              <a:off x="2159732" y="4689140"/>
              <a:ext cx="432048" cy="4917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ru-RU" altLang="ru-RU" sz="4000" b="1">
                  <a:cs typeface="Times New Roman" pitchFamily="18" charset="0"/>
                </a:rPr>
                <a:t>0</a:t>
              </a:r>
              <a:endParaRPr lang="en-US" altLang="ru-RU" sz="4000" b="1"/>
            </a:p>
          </p:txBody>
        </p:sp>
        <p:sp>
          <p:nvSpPr>
            <p:cNvPr id="45087" name="Text Box 21"/>
            <p:cNvSpPr txBox="1">
              <a:spLocks noChangeArrowheads="1"/>
            </p:cNvSpPr>
            <p:nvPr/>
          </p:nvSpPr>
          <p:spPr bwMode="auto">
            <a:xfrm>
              <a:off x="4572000" y="4905164"/>
              <a:ext cx="1188132" cy="6607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altLang="ru-RU" sz="4000" b="1">
                  <a:cs typeface="Times New Roman" pitchFamily="18" charset="0"/>
                </a:rPr>
                <a:t>Q</a:t>
              </a:r>
              <a:r>
                <a:rPr lang="en-US" altLang="ru-RU" sz="3600" b="1">
                  <a:cs typeface="Times New Roman" pitchFamily="18" charset="0"/>
                </a:rPr>
                <a:t>e</a:t>
              </a:r>
              <a:endParaRPr lang="en-US" altLang="ru-RU" sz="3600" b="1"/>
            </a:p>
          </p:txBody>
        </p:sp>
        <p:sp>
          <p:nvSpPr>
            <p:cNvPr id="45088" name="Text Box 20"/>
            <p:cNvSpPr txBox="1">
              <a:spLocks noChangeArrowheads="1"/>
            </p:cNvSpPr>
            <p:nvPr/>
          </p:nvSpPr>
          <p:spPr bwMode="auto">
            <a:xfrm>
              <a:off x="1727684" y="3176972"/>
              <a:ext cx="864096" cy="9778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altLang="ru-RU" sz="1200">
                  <a:cs typeface="Times New Roman" pitchFamily="18" charset="0"/>
                </a:rPr>
                <a:t>             </a:t>
              </a:r>
              <a:r>
                <a:rPr lang="en-US" altLang="ru-RU" sz="4000" b="1">
                  <a:cs typeface="Times New Roman" pitchFamily="18" charset="0"/>
                </a:rPr>
                <a:t>P</a:t>
              </a:r>
              <a:r>
                <a:rPr lang="en-US" altLang="ru-RU" sz="3600" b="1">
                  <a:cs typeface="Times New Roman" pitchFamily="18" charset="0"/>
                </a:rPr>
                <a:t>e</a:t>
              </a:r>
              <a:endParaRPr lang="en-US" altLang="ru-RU" sz="3600" b="1"/>
            </a:p>
          </p:txBody>
        </p:sp>
        <p:sp>
          <p:nvSpPr>
            <p:cNvPr id="45089" name="Line 19"/>
            <p:cNvSpPr>
              <a:spLocks noChangeShapeType="1"/>
            </p:cNvSpPr>
            <p:nvPr/>
          </p:nvSpPr>
          <p:spPr bwMode="auto">
            <a:xfrm>
              <a:off x="2735796" y="3681028"/>
              <a:ext cx="2133087" cy="123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090" name="Line 18"/>
            <p:cNvSpPr>
              <a:spLocks noChangeShapeType="1"/>
            </p:cNvSpPr>
            <p:nvPr/>
          </p:nvSpPr>
          <p:spPr bwMode="auto">
            <a:xfrm flipH="1">
              <a:off x="4896035" y="3717032"/>
              <a:ext cx="1" cy="108012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091" name="Text Box 20"/>
            <p:cNvSpPr txBox="1">
              <a:spLocks noChangeArrowheads="1"/>
            </p:cNvSpPr>
            <p:nvPr/>
          </p:nvSpPr>
          <p:spPr bwMode="auto">
            <a:xfrm>
              <a:off x="1871700" y="1268760"/>
              <a:ext cx="612068" cy="9778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altLang="ru-RU" sz="1200">
                  <a:cs typeface="Times New Roman" pitchFamily="18" charset="0"/>
                </a:rPr>
                <a:t>             </a:t>
              </a:r>
              <a:r>
                <a:rPr lang="en-US" altLang="ru-RU" sz="4000" b="1">
                  <a:cs typeface="Times New Roman" pitchFamily="18" charset="0"/>
                </a:rPr>
                <a:t>P</a:t>
              </a:r>
              <a:endParaRPr lang="en-US" altLang="ru-RU" sz="3600" b="1"/>
            </a:p>
          </p:txBody>
        </p:sp>
      </p:grpSp>
    </p:spTree>
    <p:extLst>
      <p:ext uri="{BB962C8B-B14F-4D97-AF65-F5344CB8AC3E}">
        <p14:creationId xmlns:p14="http://schemas.microsoft.com/office/powerpoint/2010/main" val="246472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1847850" y="260351"/>
            <a:ext cx="9036050" cy="173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/>
            <a:r>
              <a:rPr lang="ru-RU" altLang="ru-RU" sz="4000" b="1" dirty="0">
                <a:solidFill>
                  <a:srgbClr val="006633"/>
                </a:solidFill>
                <a:latin typeface="Garamond" pitchFamily="18" charset="0"/>
              </a:rPr>
              <a:t>Воздействие на рынок с помощью фиксированных цен</a:t>
            </a:r>
            <a:r>
              <a:rPr lang="ru-RU" altLang="ru-RU" sz="3600" b="1" dirty="0">
                <a:solidFill>
                  <a:srgbClr val="006633"/>
                </a:solidFill>
                <a:latin typeface="Garamond" pitchFamily="18" charset="0"/>
              </a:rPr>
              <a:t/>
            </a:r>
            <a:br>
              <a:rPr lang="ru-RU" altLang="ru-RU" sz="3600" b="1" dirty="0">
                <a:solidFill>
                  <a:srgbClr val="006633"/>
                </a:solidFill>
                <a:latin typeface="Garamond" pitchFamily="18" charset="0"/>
              </a:rPr>
            </a:br>
            <a:endParaRPr lang="ru-RU" altLang="ru-RU" sz="3600" b="1" dirty="0">
              <a:solidFill>
                <a:srgbClr val="006633"/>
              </a:solidFill>
              <a:latin typeface="Garamond" pitchFamily="18" charset="0"/>
            </a:endParaRPr>
          </a:p>
        </p:txBody>
      </p:sp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489397" y="1558344"/>
            <a:ext cx="11410682" cy="4931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ru-RU" altLang="ru-RU" sz="2600" dirty="0"/>
              <a:t>Нарушения в действии рыночного механизма. Установление приказным (волевым порядком) со стороны государства или монополиста цены выше или ниже цены равновесия. </a:t>
            </a:r>
          </a:p>
          <a:p>
            <a:pPr>
              <a:spcBef>
                <a:spcPts val="60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600" b="1" i="1" dirty="0">
                <a:solidFill>
                  <a:srgbClr val="CC3300"/>
                </a:solidFill>
              </a:rPr>
              <a:t>Потолки цен</a:t>
            </a:r>
            <a:r>
              <a:rPr lang="ru-RU" altLang="ru-RU" sz="2600" b="1" dirty="0">
                <a:solidFill>
                  <a:srgbClr val="0F2BEC"/>
                </a:solidFill>
              </a:rPr>
              <a:t> </a:t>
            </a:r>
            <a:r>
              <a:rPr lang="ru-RU" altLang="ru-RU" sz="2600" dirty="0"/>
              <a:t>- для сдерживания инфляционных процессов, решения социальных проблем (доступность каких-либо продуктов  для бедных): очереди, "черный" рынок, карточки, талоны</a:t>
            </a:r>
            <a:r>
              <a:rPr lang="ru-RU" altLang="ru-RU" sz="2600" dirty="0" smtClean="0"/>
              <a:t>.</a:t>
            </a:r>
          </a:p>
          <a:p>
            <a:pPr marL="0" indent="0">
              <a:spcBef>
                <a:spcPts val="600"/>
              </a:spcBef>
              <a:buClr>
                <a:srgbClr val="CC9900"/>
              </a:buClr>
              <a:buSzPct val="65000"/>
            </a:pPr>
            <a:endParaRPr lang="ru-RU" altLang="ru-RU" sz="2600" dirty="0"/>
          </a:p>
          <a:p>
            <a:pPr>
              <a:spcBef>
                <a:spcPts val="60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600" b="1" i="1" dirty="0">
                <a:solidFill>
                  <a:srgbClr val="CC3300"/>
                </a:solidFill>
              </a:rPr>
              <a:t>Цены пола</a:t>
            </a:r>
            <a:r>
              <a:rPr lang="ru-RU" altLang="ru-RU" sz="2600" b="1" i="1" dirty="0">
                <a:solidFill>
                  <a:srgbClr val="0F2BEC"/>
                </a:solidFill>
              </a:rPr>
              <a:t> </a:t>
            </a:r>
            <a:r>
              <a:rPr lang="ru-RU" altLang="ru-RU" sz="2600" dirty="0"/>
              <a:t>(низшие пределы цен) - поддержка нац. производителя (в с/х), решения социальных вопросов (мин. заработная плата). Ограничение предложения (картели), новые области применения продукта (для увеличения спроса). Государственные закупки излишек продукции.</a:t>
            </a:r>
          </a:p>
        </p:txBody>
      </p:sp>
    </p:spTree>
    <p:extLst>
      <p:ext uri="{BB962C8B-B14F-4D97-AF65-F5344CB8AC3E}">
        <p14:creationId xmlns:p14="http://schemas.microsoft.com/office/powerpoint/2010/main" val="1393146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21711" y="120203"/>
            <a:ext cx="9875520" cy="1356360"/>
          </a:xfrm>
        </p:spPr>
        <p:txBody>
          <a:bodyPr/>
          <a:lstStyle/>
          <a:p>
            <a:pPr algn="ctr"/>
            <a:r>
              <a:rPr lang="ru-RU" altLang="ru-RU" b="1" dirty="0">
                <a:solidFill>
                  <a:srgbClr val="006600"/>
                </a:solidFill>
                <a:latin typeface="Garamond" panose="02020404030301010803" pitchFamily="18" charset="0"/>
              </a:rPr>
              <a:t>Фиксированные </a:t>
            </a:r>
            <a:r>
              <a:rPr lang="ru-RU" altLang="ru-RU" b="1" dirty="0" smtClean="0">
                <a:solidFill>
                  <a:srgbClr val="006600"/>
                </a:solidFill>
                <a:latin typeface="Garamond" panose="02020404030301010803" pitchFamily="18" charset="0"/>
              </a:rPr>
              <a:t>цены</a:t>
            </a:r>
            <a:endParaRPr lang="ru-RU" altLang="ru-RU" b="1" dirty="0">
              <a:solidFill>
                <a:srgbClr val="006600"/>
              </a:solidFill>
              <a:latin typeface="Garamond" panose="02020404030301010803" pitchFamily="18" charset="0"/>
            </a:endParaRPr>
          </a:p>
        </p:txBody>
      </p:sp>
      <p:pic>
        <p:nvPicPr>
          <p:cNvPr id="9523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0206" y="1845221"/>
            <a:ext cx="4435563" cy="345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5237" name="Picture 3"/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70" y="1798741"/>
            <a:ext cx="4671061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6041215" y="5301209"/>
            <a:ext cx="45005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chemeClr val="tx2"/>
                </a:solidFill>
              </a:rPr>
              <a:t>Минимальная цена </a:t>
            </a:r>
            <a:endParaRPr lang="en-US" altLang="ru-RU" sz="2400" b="1">
              <a:solidFill>
                <a:schemeClr val="tx2"/>
              </a:solidFill>
            </a:endParaRPr>
          </a:p>
          <a:p>
            <a:pPr algn="ctr"/>
            <a:r>
              <a:rPr lang="ru-RU" altLang="ru-RU" sz="2400" b="1">
                <a:solidFill>
                  <a:schemeClr val="tx2"/>
                </a:solidFill>
              </a:rPr>
              <a:t>(цена пола)</a:t>
            </a:r>
          </a:p>
        </p:txBody>
      </p:sp>
      <p:sp>
        <p:nvSpPr>
          <p:cNvPr id="95239" name="Rectangle 7"/>
          <p:cNvSpPr>
            <a:spLocks noChangeArrowheads="1"/>
          </p:cNvSpPr>
          <p:nvPr/>
        </p:nvSpPr>
        <p:spPr bwMode="auto">
          <a:xfrm>
            <a:off x="2059782" y="5301209"/>
            <a:ext cx="345598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chemeClr val="tx2"/>
                </a:solidFill>
              </a:rPr>
              <a:t>Максимальная цена</a:t>
            </a:r>
            <a:endParaRPr lang="en-US" altLang="ru-RU" sz="2400" b="1" dirty="0">
              <a:solidFill>
                <a:schemeClr val="tx2"/>
              </a:solidFill>
            </a:endParaRPr>
          </a:p>
          <a:p>
            <a:pPr algn="ctr"/>
            <a:r>
              <a:rPr lang="ru-RU" altLang="ru-RU" sz="2400" b="1" dirty="0">
                <a:solidFill>
                  <a:schemeClr val="tx2"/>
                </a:solidFill>
              </a:rPr>
              <a:t> (цена потолка)</a:t>
            </a:r>
          </a:p>
        </p:txBody>
      </p:sp>
    </p:spTree>
    <p:extLst>
      <p:ext uri="{BB962C8B-B14F-4D97-AF65-F5344CB8AC3E}">
        <p14:creationId xmlns:p14="http://schemas.microsoft.com/office/powerpoint/2010/main" val="410570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981200" y="277813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309093" y="277813"/>
            <a:ext cx="5052811" cy="587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5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400" b="1" dirty="0">
                <a:solidFill>
                  <a:srgbClr val="006633"/>
                </a:solidFill>
              </a:rPr>
              <a:t>Излишек потребителя</a:t>
            </a:r>
            <a:r>
              <a:rPr lang="ru-RU" altLang="ru-RU" sz="2200" dirty="0">
                <a:solidFill>
                  <a:srgbClr val="0F2BEC"/>
                </a:solidFill>
              </a:rPr>
              <a:t> </a:t>
            </a:r>
            <a:r>
              <a:rPr lang="ru-RU" altLang="ru-RU" sz="2200" dirty="0"/>
              <a:t>– дополнительная выгода покупателя,  разница между ценой, которую потребитель готов заплатить за товар, и той, которую он действительно платит при покупке.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6096000" y="260351"/>
            <a:ext cx="5585138" cy="587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5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2400" b="1" dirty="0">
                <a:solidFill>
                  <a:srgbClr val="006633"/>
                </a:solidFill>
              </a:rPr>
              <a:t>Излишек производителя</a:t>
            </a:r>
            <a:r>
              <a:rPr lang="ru-RU" altLang="ru-RU" sz="2200" b="1" dirty="0">
                <a:solidFill>
                  <a:srgbClr val="0F2BEC"/>
                </a:solidFill>
              </a:rPr>
              <a:t> </a:t>
            </a:r>
            <a:r>
              <a:rPr lang="ru-RU" altLang="ru-RU" sz="2200" dirty="0"/>
              <a:t>– дополнительные доходы продавца</a:t>
            </a:r>
            <a:r>
              <a:rPr lang="ru-RU" altLang="ru-RU" sz="2200" b="1" dirty="0"/>
              <a:t>,</a:t>
            </a:r>
            <a:r>
              <a:rPr lang="ru-RU" altLang="ru-RU" sz="2200" dirty="0"/>
              <a:t> извлекаемые производителями в результате того, что цена на его благо превышает цену, по которой они готовы продавать это благо на рынке.</a:t>
            </a:r>
          </a:p>
          <a:p>
            <a:pPr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endParaRPr lang="ru-RU" altLang="ru-RU" sz="2600" dirty="0"/>
          </a:p>
          <a:p>
            <a:pPr>
              <a:spcBef>
                <a:spcPts val="6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endParaRPr lang="ru-RU" altLang="ru-RU" sz="2600" dirty="0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87" y="2997200"/>
            <a:ext cx="4610636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9" y="2997200"/>
            <a:ext cx="4779603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39339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1981200" y="277814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r>
              <a:rPr lang="ru-RU" altLang="ru-RU" sz="6000" b="1" dirty="0">
                <a:solidFill>
                  <a:srgbClr val="006633"/>
                </a:solidFill>
                <a:latin typeface="Garamond" pitchFamily="18" charset="0"/>
              </a:rPr>
              <a:t>Спрос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981200" y="1600201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900"/>
              </a:spcBef>
            </a:pPr>
            <a:r>
              <a:rPr lang="ru-RU" altLang="ru-RU" sz="3000"/>
              <a:t>- </a:t>
            </a:r>
            <a:r>
              <a:rPr lang="ru-RU" altLang="ru-RU" sz="3600"/>
              <a:t>это количество товаров и услуг, имеющееся на данном рынке, которое покупатель готов приобретать по определенной цене независимо от того, действует он рационально или под влиянием среды. </a:t>
            </a:r>
          </a:p>
        </p:txBody>
      </p:sp>
    </p:spTree>
    <p:extLst>
      <p:ext uri="{BB962C8B-B14F-4D97-AF65-F5344CB8AC3E}">
        <p14:creationId xmlns:p14="http://schemas.microsoft.com/office/powerpoint/2010/main" val="1688569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1793082" y="242553"/>
            <a:ext cx="8748712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r>
              <a:rPr lang="ru-RU" altLang="ru-RU" sz="4000" b="1" dirty="0">
                <a:solidFill>
                  <a:srgbClr val="006633"/>
                </a:solidFill>
                <a:latin typeface="Garamond" pitchFamily="18" charset="0"/>
              </a:rPr>
              <a:t>Сдвиг равновесия. Простые случаи.</a:t>
            </a:r>
            <a:r>
              <a:rPr lang="ru-RU" altLang="ru-RU" sz="4000" b="1" dirty="0">
                <a:solidFill>
                  <a:srgbClr val="0F2BEC"/>
                </a:solidFill>
                <a:latin typeface="Garamond" pitchFamily="18" charset="0"/>
              </a:rPr>
              <a:t> </a:t>
            </a: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54" y="1331600"/>
            <a:ext cx="4535488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928" y="1331600"/>
            <a:ext cx="4427537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19564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919288" y="333376"/>
            <a:ext cx="87487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r>
              <a:rPr lang="ru-RU" altLang="ru-RU" sz="4000" b="1" dirty="0">
                <a:solidFill>
                  <a:srgbClr val="006633"/>
                </a:solidFill>
                <a:latin typeface="Garamond" pitchFamily="18" charset="0"/>
              </a:rPr>
              <a:t>Сдвиг равновесия. Простые случаи.</a:t>
            </a:r>
            <a:r>
              <a:rPr lang="ru-RU" altLang="ru-RU" sz="4000" b="1" dirty="0">
                <a:solidFill>
                  <a:srgbClr val="0F2BEC"/>
                </a:solidFill>
                <a:latin typeface="Garamond" pitchFamily="18" charset="0"/>
              </a:rPr>
              <a:t> 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21" y="1274696"/>
            <a:ext cx="4507202" cy="512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584" y="1268412"/>
            <a:ext cx="4635306" cy="513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59482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1981200" y="277814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r>
              <a:rPr lang="ru-RU" altLang="ru-RU" sz="5000" b="1">
                <a:solidFill>
                  <a:srgbClr val="006633"/>
                </a:solidFill>
                <a:latin typeface="Garamond" pitchFamily="18" charset="0"/>
              </a:rPr>
              <a:t>Функция спроса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063750" y="1700214"/>
            <a:ext cx="860425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90000"/>
              </a:lnSpc>
              <a:spcBef>
                <a:spcPts val="550"/>
              </a:spcBef>
            </a:pPr>
            <a:r>
              <a:rPr lang="ru-RU" altLang="ru-RU" sz="3000" dirty="0"/>
              <a:t>Функция </a:t>
            </a:r>
            <a:r>
              <a:rPr lang="en-US" altLang="ru-RU" sz="3000" b="1" dirty="0">
                <a:solidFill>
                  <a:srgbClr val="CC3300"/>
                </a:solidFill>
              </a:rPr>
              <a:t>Q</a:t>
            </a:r>
            <a:r>
              <a:rPr lang="en-US" altLang="ru-RU" sz="3000" b="1" baseline="33000" dirty="0">
                <a:solidFill>
                  <a:srgbClr val="FF0000"/>
                </a:solidFill>
              </a:rPr>
              <a:t>D</a:t>
            </a:r>
            <a:r>
              <a:rPr lang="en-US" altLang="ru-RU" sz="3000" b="1" dirty="0">
                <a:solidFill>
                  <a:srgbClr val="CC3300"/>
                </a:solidFill>
              </a:rPr>
              <a:t>= b – </a:t>
            </a:r>
            <a:r>
              <a:rPr lang="en-US" altLang="ru-RU" sz="3000" b="1" dirty="0">
                <a:solidFill>
                  <a:srgbClr val="CC3300"/>
                </a:solidFill>
              </a:rPr>
              <a:t>a</a:t>
            </a:r>
            <a:r>
              <a:rPr lang="ru-RU" altLang="ru-RU" sz="3000" b="1" dirty="0">
                <a:solidFill>
                  <a:srgbClr val="CC3300"/>
                </a:solidFill>
              </a:rPr>
              <a:t>*</a:t>
            </a:r>
            <a:r>
              <a:rPr lang="en-US" altLang="ru-RU" sz="3000" b="1" dirty="0">
                <a:solidFill>
                  <a:srgbClr val="CC3300"/>
                </a:solidFill>
              </a:rPr>
              <a:t>P</a:t>
            </a:r>
            <a:r>
              <a:rPr lang="ru-RU" altLang="ru-RU" sz="3000" dirty="0">
                <a:solidFill>
                  <a:srgbClr val="CC3300"/>
                </a:solidFill>
              </a:rPr>
              <a:t>,</a:t>
            </a:r>
            <a:r>
              <a:rPr lang="ru-RU" altLang="ru-RU" sz="2600" b="1" dirty="0">
                <a:solidFill>
                  <a:srgbClr val="CC3300"/>
                </a:solidFill>
              </a:rPr>
              <a:t> </a:t>
            </a:r>
            <a:r>
              <a:rPr lang="ru-RU" altLang="ru-RU" sz="2200" dirty="0">
                <a:solidFill>
                  <a:srgbClr val="CC3300"/>
                </a:solidFill>
              </a:rPr>
              <a:t>где </a:t>
            </a:r>
          </a:p>
          <a:p>
            <a:pPr>
              <a:lnSpc>
                <a:spcPct val="60000"/>
              </a:lnSpc>
              <a:spcBef>
                <a:spcPts val="550"/>
              </a:spcBef>
            </a:pPr>
            <a:r>
              <a:rPr lang="ru-RU" altLang="ru-RU" sz="2200" dirty="0">
                <a:solidFill>
                  <a:srgbClr val="CC3300"/>
                </a:solidFill>
              </a:rPr>
              <a:t>     </a:t>
            </a:r>
            <a:r>
              <a:rPr lang="en-US" altLang="ru-RU" sz="2200" dirty="0">
                <a:solidFill>
                  <a:srgbClr val="CC3300"/>
                </a:solidFill>
              </a:rPr>
              <a:t>d –</a:t>
            </a:r>
            <a:r>
              <a:rPr lang="ru-RU" altLang="ru-RU" sz="2200" dirty="0">
                <a:solidFill>
                  <a:srgbClr val="CC3300"/>
                </a:solidFill>
              </a:rPr>
              <a:t> точка пересечения с осью абсцисс (</a:t>
            </a:r>
            <a:r>
              <a:rPr lang="en-US" altLang="ru-RU" sz="2200" dirty="0">
                <a:solidFill>
                  <a:srgbClr val="CC3300"/>
                </a:solidFill>
              </a:rPr>
              <a:t>OX), </a:t>
            </a:r>
          </a:p>
          <a:p>
            <a:pPr>
              <a:lnSpc>
                <a:spcPct val="60000"/>
              </a:lnSpc>
              <a:spcBef>
                <a:spcPts val="750"/>
              </a:spcBef>
            </a:pPr>
            <a:r>
              <a:rPr lang="ru-RU" altLang="ru-RU" sz="2200" dirty="0">
                <a:solidFill>
                  <a:srgbClr val="CC3300"/>
                </a:solidFill>
              </a:rPr>
              <a:t>     </a:t>
            </a:r>
            <a:r>
              <a:rPr lang="en-US" altLang="ru-RU" sz="2200" dirty="0">
                <a:solidFill>
                  <a:srgbClr val="CC3300"/>
                </a:solidFill>
              </a:rPr>
              <a:t>a</a:t>
            </a:r>
            <a:r>
              <a:rPr lang="ru-RU" altLang="ru-RU" sz="2200" dirty="0">
                <a:solidFill>
                  <a:srgbClr val="CC3300"/>
                </a:solidFill>
              </a:rPr>
              <a:t> – тангенс угла наклона кривой,                                                            </a:t>
            </a:r>
            <a:r>
              <a:rPr lang="en-US" altLang="ru-RU" sz="2200" dirty="0">
                <a:solidFill>
                  <a:srgbClr val="CC3300"/>
                </a:solidFill>
              </a:rPr>
              <a:t>Q</a:t>
            </a:r>
            <a:r>
              <a:rPr lang="en-US" altLang="ru-RU" sz="2200" baseline="33000" dirty="0">
                <a:solidFill>
                  <a:srgbClr val="FF0000"/>
                </a:solidFill>
              </a:rPr>
              <a:t>D</a:t>
            </a:r>
            <a:r>
              <a:rPr lang="ru-RU" altLang="ru-RU" sz="2200" dirty="0">
                <a:solidFill>
                  <a:srgbClr val="CC3300"/>
                </a:solidFill>
              </a:rPr>
              <a:t> - величина спроса (</a:t>
            </a:r>
            <a:r>
              <a:rPr lang="ru-RU" altLang="ru-RU" sz="2200" dirty="0" err="1">
                <a:solidFill>
                  <a:srgbClr val="CC3300"/>
                </a:solidFill>
              </a:rPr>
              <a:t>demand</a:t>
            </a:r>
            <a:r>
              <a:rPr lang="ru-RU" altLang="ru-RU" sz="2200" dirty="0">
                <a:solidFill>
                  <a:srgbClr val="CC3300"/>
                </a:solidFill>
              </a:rPr>
              <a:t>), Р - цена (</a:t>
            </a:r>
            <a:r>
              <a:rPr lang="ru-RU" altLang="ru-RU" sz="2200" dirty="0" err="1">
                <a:solidFill>
                  <a:srgbClr val="CC3300"/>
                </a:solidFill>
              </a:rPr>
              <a:t>price</a:t>
            </a:r>
            <a:r>
              <a:rPr lang="ru-RU" altLang="ru-RU" sz="2000" dirty="0">
                <a:solidFill>
                  <a:srgbClr val="CC3300"/>
                </a:solidFill>
              </a:rPr>
              <a:t>),</a:t>
            </a:r>
            <a:r>
              <a:rPr lang="en-US" altLang="ru-RU" sz="3000" dirty="0"/>
              <a:t> 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ru-RU" altLang="ru-RU" sz="3000" dirty="0"/>
              <a:t>носит </a:t>
            </a:r>
            <a:r>
              <a:rPr lang="ru-RU" altLang="ru-RU" sz="3000" dirty="0"/>
              <a:t>название функции спроса - функции, определяющей спрос в зависимости от влияющих на него рыночных факторов.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ru-RU" altLang="ru-RU" sz="3000" dirty="0"/>
              <a:t>Спрос можно представить также в виде таблицы или графика</a:t>
            </a:r>
          </a:p>
        </p:txBody>
      </p:sp>
      <p:graphicFrame>
        <p:nvGraphicFramePr>
          <p:cNvPr id="8195" name="Group 3"/>
          <p:cNvGraphicFramePr>
            <a:graphicFrameLocks noGrp="1"/>
          </p:cNvGraphicFramePr>
          <p:nvPr/>
        </p:nvGraphicFramePr>
        <p:xfrm>
          <a:off x="6816726" y="4941888"/>
          <a:ext cx="3432175" cy="1104900"/>
        </p:xfrm>
        <a:graphic>
          <a:graphicData uri="http://schemas.openxmlformats.org/drawingml/2006/table">
            <a:tbl>
              <a:tblPr/>
              <a:tblGrid>
                <a:gridCol w="660400"/>
                <a:gridCol w="925513"/>
                <a:gridCol w="796925"/>
                <a:gridCol w="1049337"/>
              </a:tblGrid>
              <a:tr h="552450">
                <a:tc>
                  <a:txBody>
                    <a:bodyPr/>
                    <a:lstStyle>
                      <a:lvl1pPr eaLnBrk="0" hangingPunct="0">
                        <a:spcBef>
                          <a:spcPts val="7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6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6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2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5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P</a:t>
                      </a:r>
                    </a:p>
                  </a:txBody>
                  <a:tcPr marT="22932" anchor="ctr" horzOverflow="overflow">
                    <a:lnL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6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6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2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5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10</a:t>
                      </a:r>
                    </a:p>
                  </a:txBody>
                  <a:tcPr marT="22932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6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6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2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5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20</a:t>
                      </a:r>
                    </a:p>
                  </a:txBody>
                  <a:tcPr marT="22932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6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6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2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5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30</a:t>
                      </a:r>
                    </a:p>
                  </a:txBody>
                  <a:tcPr marT="22932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>
                      <a:lvl1pPr eaLnBrk="0" hangingPunct="0">
                        <a:spcBef>
                          <a:spcPts val="7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6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6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2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5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Q</a:t>
                      </a:r>
                    </a:p>
                  </a:txBody>
                  <a:tcPr marT="22932" anchor="ctr" horzOverflow="overflow">
                    <a:lnL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6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6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2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5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</a:t>
                      </a:r>
                    </a:p>
                  </a:txBody>
                  <a:tcPr marT="22932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6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6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2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5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2</a:t>
                      </a:r>
                    </a:p>
                  </a:txBody>
                  <a:tcPr marT="22932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6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6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2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5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1</a:t>
                      </a:r>
                    </a:p>
                  </a:txBody>
                  <a:tcPr marT="22932" anchor="ctr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2275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-25757"/>
            <a:ext cx="8229600" cy="1139825"/>
          </a:xfrm>
        </p:spPr>
        <p:txBody>
          <a:bodyPr>
            <a:normAutofit/>
          </a:bodyPr>
          <a:lstStyle/>
          <a:p>
            <a:pPr algn="ctr"/>
            <a:r>
              <a:rPr lang="ru-RU" altLang="ru-RU" sz="5400" b="1" dirty="0">
                <a:solidFill>
                  <a:srgbClr val="006600"/>
                </a:solidFill>
                <a:latin typeface="Garamond" panose="02020404030301010803" pitchFamily="18" charset="0"/>
              </a:rPr>
              <a:t>Кривая спроса</a:t>
            </a:r>
          </a:p>
        </p:txBody>
      </p:sp>
      <p:pic>
        <p:nvPicPr>
          <p:cNvPr id="19460" name="Picture 4" descr="ris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0000" contrast="2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66988" y="1268414"/>
            <a:ext cx="6481762" cy="4752975"/>
          </a:xfrm>
          <a:solidFill>
            <a:schemeClr val="accent2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1133231"/>
            <a:ext cx="7416800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29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97984" y="553791"/>
            <a:ext cx="11629622" cy="1309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ru-RU" sz="3700" dirty="0">
                <a:solidFill>
                  <a:srgbClr val="006633"/>
                </a:solidFill>
              </a:rPr>
              <a:t>Между рыночной ценой и количеством реализованного товара существует обратная связь.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67425" y="2060575"/>
            <a:ext cx="11590985" cy="454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750"/>
              </a:spcBef>
              <a:buClr>
                <a:srgbClr val="CC3300"/>
              </a:buClr>
              <a:buSzPct val="65000"/>
              <a:buFont typeface="Wingdings" pitchFamily="2" charset="2"/>
              <a:buChar char=""/>
            </a:pPr>
            <a:r>
              <a:rPr lang="ru-RU" altLang="ru-RU" sz="3000" dirty="0"/>
              <a:t>Высокая цена товара ограничивает спрос на него, уменьшение же цены, как правило, обусловливает возрастание спроса на него. Изображенная </a:t>
            </a:r>
            <a:r>
              <a:rPr lang="ru-RU" altLang="ru-RU" sz="3000" b="1" dirty="0">
                <a:solidFill>
                  <a:srgbClr val="3B812F"/>
                </a:solidFill>
              </a:rPr>
              <a:t>кривая спроса</a:t>
            </a:r>
            <a:r>
              <a:rPr lang="ru-RU" altLang="ru-RU" sz="3000" dirty="0"/>
              <a:t> характеризует состояние цен и объема продукции </a:t>
            </a:r>
            <a:r>
              <a:rPr lang="ru-RU" altLang="ru-RU" sz="3000" b="1" dirty="0">
                <a:solidFill>
                  <a:srgbClr val="CC3300"/>
                </a:solidFill>
              </a:rPr>
              <a:t>А</a:t>
            </a:r>
            <a:r>
              <a:rPr lang="ru-RU" altLang="ru-RU" sz="3000" dirty="0">
                <a:solidFill>
                  <a:srgbClr val="CC3300"/>
                </a:solidFill>
              </a:rPr>
              <a:t> </a:t>
            </a:r>
            <a:r>
              <a:rPr lang="ru-RU" altLang="ru-RU" sz="3000" dirty="0"/>
              <a:t>на определенный момент времени. </a:t>
            </a:r>
          </a:p>
          <a:p>
            <a:pPr>
              <a:spcBef>
                <a:spcPts val="750"/>
              </a:spcBef>
              <a:buClr>
                <a:srgbClr val="CC3300"/>
              </a:buClr>
              <a:buSzPct val="65000"/>
              <a:buFont typeface="Wingdings" pitchFamily="2" charset="2"/>
              <a:buChar char=""/>
            </a:pPr>
            <a:r>
              <a:rPr lang="ru-RU" altLang="ru-RU" sz="3000" dirty="0"/>
              <a:t>Данная кривая иллюстрирует </a:t>
            </a:r>
            <a:r>
              <a:rPr lang="ru-RU" altLang="ru-RU" sz="3000" b="1" dirty="0">
                <a:solidFill>
                  <a:srgbClr val="3B812F"/>
                </a:solidFill>
              </a:rPr>
              <a:t>закон изменения спроса</a:t>
            </a:r>
            <a:r>
              <a:rPr lang="ru-RU" altLang="ru-RU" sz="3000" dirty="0"/>
              <a:t>. Она имеет отрицательный наклон, что свидетельствует о желании потребителей купить большее количество благ при меньшей цене. </a:t>
            </a:r>
          </a:p>
        </p:txBody>
      </p:sp>
    </p:spTree>
    <p:extLst>
      <p:ext uri="{BB962C8B-B14F-4D97-AF65-F5344CB8AC3E}">
        <p14:creationId xmlns:p14="http://schemas.microsoft.com/office/powerpoint/2010/main" val="12770991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1545801" y="115889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/>
            <a:r>
              <a:rPr lang="ru-RU" altLang="ru-RU" sz="4800" b="1" dirty="0">
                <a:solidFill>
                  <a:srgbClr val="006633"/>
                </a:solidFill>
                <a:latin typeface="Garamond" pitchFamily="18" charset="0"/>
              </a:rPr>
              <a:t>Изменение </a:t>
            </a:r>
            <a:r>
              <a:rPr lang="ru-RU" altLang="ru-RU" sz="4800" b="1" dirty="0" smtClean="0">
                <a:solidFill>
                  <a:srgbClr val="006633"/>
                </a:solidFill>
                <a:latin typeface="Garamond" pitchFamily="18" charset="0"/>
              </a:rPr>
              <a:t>спроса</a:t>
            </a:r>
            <a:endParaRPr lang="ru-RU" altLang="ru-RU" sz="4800" b="1" dirty="0">
              <a:solidFill>
                <a:srgbClr val="006633"/>
              </a:solidFill>
              <a:latin typeface="Garamond" pitchFamily="18" charset="0"/>
            </a:endParaRP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63640" y="1071228"/>
            <a:ext cx="11526591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marL="0">
              <a:spcBef>
                <a:spcPts val="700"/>
              </a:spcBef>
            </a:pPr>
            <a:r>
              <a:rPr lang="ru-RU" altLang="ru-RU" sz="2800" dirty="0"/>
              <a:t>Характер спроса меняется тогда, когда изменяются факторы, имевшие ранее постоянные величины. </a:t>
            </a:r>
          </a:p>
          <a:p>
            <a:pPr marL="0">
              <a:spcBef>
                <a:spcPts val="700"/>
              </a:spcBef>
            </a:pPr>
            <a:r>
              <a:rPr lang="ru-RU" altLang="ru-RU" sz="2800" dirty="0"/>
              <a:t>Изменение спроса выражается в "движении" кривой спроса, в ее смещении вправо или влево. </a:t>
            </a:r>
            <a:endParaRPr lang="ru-RU" altLang="ru-RU" sz="2800" dirty="0" smtClean="0"/>
          </a:p>
          <a:p>
            <a:pPr marL="0">
              <a:spcBef>
                <a:spcPts val="700"/>
              </a:spcBef>
            </a:pPr>
            <a:endParaRPr lang="ru-RU" altLang="ru-RU" sz="2800" dirty="0"/>
          </a:p>
          <a:p>
            <a:pPr>
              <a:spcBef>
                <a:spcPts val="700"/>
              </a:spcBef>
            </a:pPr>
            <a:r>
              <a:rPr lang="ru-RU" altLang="ru-RU" sz="2800" dirty="0"/>
              <a:t>На спрос оказывают влияние  </a:t>
            </a:r>
            <a:r>
              <a:rPr lang="ru-RU" altLang="ru-RU" sz="2800" b="1" dirty="0">
                <a:solidFill>
                  <a:srgbClr val="CC3300"/>
                </a:solidFill>
              </a:rPr>
              <a:t>неценовые </a:t>
            </a:r>
            <a:r>
              <a:rPr lang="ru-RU" altLang="ru-RU" sz="2800" dirty="0"/>
              <a:t>факторы:</a:t>
            </a:r>
          </a:p>
          <a:p>
            <a:pPr>
              <a:spcBef>
                <a:spcPts val="700"/>
              </a:spcBef>
              <a:buClr>
                <a:srgbClr val="CC3300"/>
              </a:buClr>
              <a:buSzPct val="65000"/>
              <a:buFont typeface="Wingdings" pitchFamily="2" charset="2"/>
              <a:buChar char=""/>
            </a:pPr>
            <a:r>
              <a:rPr lang="ru-RU" altLang="ru-RU" sz="2800" dirty="0"/>
              <a:t>величина и динамика изменения дохода потребителя;</a:t>
            </a:r>
          </a:p>
          <a:p>
            <a:pPr>
              <a:spcBef>
                <a:spcPts val="700"/>
              </a:spcBef>
              <a:buClr>
                <a:srgbClr val="CC3300"/>
              </a:buClr>
              <a:buSzPct val="65000"/>
              <a:buFont typeface="Wingdings" pitchFamily="2" charset="2"/>
              <a:buChar char=""/>
            </a:pPr>
            <a:r>
              <a:rPr lang="ru-RU" altLang="ru-RU" sz="2800" dirty="0"/>
              <a:t>изменение вкусов и предпочтений;</a:t>
            </a:r>
          </a:p>
          <a:p>
            <a:pPr>
              <a:spcBef>
                <a:spcPts val="700"/>
              </a:spcBef>
              <a:buClr>
                <a:srgbClr val="CC3300"/>
              </a:buClr>
              <a:buSzPct val="65000"/>
              <a:buFont typeface="Wingdings" pitchFamily="2" charset="2"/>
              <a:buChar char=""/>
            </a:pPr>
            <a:r>
              <a:rPr lang="ru-RU" altLang="ru-RU" sz="2800" dirty="0"/>
              <a:t>размер рынка;</a:t>
            </a:r>
          </a:p>
          <a:p>
            <a:pPr>
              <a:spcBef>
                <a:spcPts val="700"/>
              </a:spcBef>
              <a:buClr>
                <a:srgbClr val="CC3300"/>
              </a:buClr>
              <a:buSzPct val="65000"/>
              <a:buFont typeface="Wingdings" pitchFamily="2" charset="2"/>
              <a:buChar char=""/>
            </a:pPr>
            <a:r>
              <a:rPr lang="ru-RU" altLang="ru-RU" sz="2800" dirty="0"/>
              <a:t>ценовые и дефицитные ожидания;</a:t>
            </a:r>
          </a:p>
          <a:p>
            <a:pPr>
              <a:spcBef>
                <a:spcPts val="700"/>
              </a:spcBef>
              <a:buClr>
                <a:srgbClr val="CC3300"/>
              </a:buClr>
              <a:buSzPct val="65000"/>
              <a:buFont typeface="Wingdings" pitchFamily="2" charset="2"/>
              <a:buChar char=""/>
            </a:pPr>
            <a:r>
              <a:rPr lang="ru-RU" altLang="ru-RU" sz="2800" dirty="0"/>
              <a:t>наличие товаров-субститутов и товаров-комплиментов.</a:t>
            </a:r>
          </a:p>
        </p:txBody>
      </p:sp>
    </p:spTree>
    <p:extLst>
      <p:ext uri="{BB962C8B-B14F-4D97-AF65-F5344CB8AC3E}">
        <p14:creationId xmlns:p14="http://schemas.microsoft.com/office/powerpoint/2010/main" val="41704223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15888"/>
            <a:ext cx="8229600" cy="1301750"/>
          </a:xfrm>
        </p:spPr>
        <p:txBody>
          <a:bodyPr>
            <a:normAutofit/>
          </a:bodyPr>
          <a:lstStyle/>
          <a:p>
            <a:r>
              <a:rPr lang="ru-RU" altLang="ru-RU" sz="5400" b="1" dirty="0">
                <a:solidFill>
                  <a:srgbClr val="006600"/>
                </a:solidFill>
                <a:latin typeface="Garamond" panose="02020404030301010803" pitchFamily="18" charset="0"/>
              </a:rPr>
              <a:t>Изменение спроса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40769"/>
            <a:ext cx="7399529" cy="4868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626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1981200" y="277814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r>
              <a:rPr lang="ru-RU" altLang="ru-RU" sz="4400" b="1" dirty="0">
                <a:solidFill>
                  <a:srgbClr val="CC3300"/>
                </a:solidFill>
                <a:latin typeface="Garamond" pitchFamily="18" charset="0"/>
              </a:rPr>
              <a:t>Эластичность спроса по цене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081826" y="1417639"/>
            <a:ext cx="9586176" cy="525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90000"/>
              </a:lnSpc>
              <a:spcBef>
                <a:spcPts val="750"/>
              </a:spcBef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altLang="ru-RU" sz="3000" dirty="0"/>
              <a:t>Эластичность спроса определяется как отношение между процентной величиной изменений запрашиваемого количества товара и величиной колебаний цен.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ru-RU" altLang="ru-RU" sz="3000" dirty="0"/>
              <a:t>    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endParaRPr lang="ru-RU" altLang="ru-RU" sz="3000" dirty="0"/>
          </a:p>
          <a:p>
            <a:pPr>
              <a:lnSpc>
                <a:spcPct val="90000"/>
              </a:lnSpc>
              <a:spcBef>
                <a:spcPts val="750"/>
              </a:spcBef>
            </a:pPr>
            <a:endParaRPr lang="ru-RU" altLang="ru-RU" sz="3000" dirty="0" smtClean="0"/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ru-RU" altLang="ru-RU" sz="3000" dirty="0" smtClean="0"/>
              <a:t>где </a:t>
            </a:r>
            <a:r>
              <a:rPr lang="ru-RU" altLang="ru-RU" sz="3000" dirty="0"/>
              <a:t>- </a:t>
            </a:r>
            <a:r>
              <a:rPr lang="en-US" altLang="ru-RU" sz="3000" dirty="0"/>
              <a:t> </a:t>
            </a:r>
            <a:r>
              <a:rPr lang="en-US" altLang="ru-RU" sz="3000" dirty="0"/>
              <a:t>E</a:t>
            </a:r>
            <a:r>
              <a:rPr lang="en-US" altLang="ru-RU" sz="3000" baseline="30000" dirty="0"/>
              <a:t>D</a:t>
            </a:r>
            <a:r>
              <a:rPr lang="en-US" altLang="ru-RU" sz="3000" baseline="-25000" dirty="0"/>
              <a:t>P </a:t>
            </a:r>
            <a:r>
              <a:rPr lang="ru-RU" altLang="ru-RU" sz="3000" dirty="0"/>
              <a:t>эластичность </a:t>
            </a:r>
            <a:r>
              <a:rPr lang="ru-RU" altLang="ru-RU" sz="3000" dirty="0"/>
              <a:t>спроса по цене; 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l-GR" altLang="ru-RU" sz="3000" dirty="0">
                <a:cs typeface="Arial" charset="0"/>
              </a:rPr>
              <a:t>Δ</a:t>
            </a:r>
            <a:r>
              <a:rPr lang="en-US" altLang="ru-RU" sz="3000" dirty="0">
                <a:cs typeface="Arial" charset="0"/>
              </a:rPr>
              <a:t>Q - </a:t>
            </a:r>
            <a:r>
              <a:rPr lang="ru-RU" altLang="ru-RU" sz="3000" dirty="0"/>
              <a:t>изменение объема спроса, %; 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l-GR" altLang="ru-RU" sz="3000" i="1" dirty="0">
                <a:cs typeface="Arial" charset="0"/>
              </a:rPr>
              <a:t>Δ</a:t>
            </a:r>
            <a:r>
              <a:rPr lang="en-US" altLang="ru-RU" sz="3000" i="1" dirty="0"/>
              <a:t>P</a:t>
            </a:r>
            <a:r>
              <a:rPr lang="en-US" altLang="ru-RU" sz="3000" dirty="0"/>
              <a:t> - </a:t>
            </a:r>
            <a:r>
              <a:rPr lang="ru-RU" altLang="ru-RU" sz="3000" dirty="0"/>
              <a:t>изменение цены, %.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lum bright="18000" contrast="100000"/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816" y="3512120"/>
            <a:ext cx="2303463" cy="11525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18000" contrast="100000"/>
                    <a:grayscl/>
                    <a:biLevel thresh="50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19414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1345</Words>
  <Application>Microsoft Office PowerPoint</Application>
  <PresentationFormat>Широкоэкранный</PresentationFormat>
  <Paragraphs>170</Paragraphs>
  <Slides>31</Slides>
  <Notes>25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Arial Black</vt:lpstr>
      <vt:lpstr>Calibri</vt:lpstr>
      <vt:lpstr>Corbel</vt:lpstr>
      <vt:lpstr>Garamond</vt:lpstr>
      <vt:lpstr>Lucida Sans Unicode</vt:lpstr>
      <vt:lpstr>Times New Roman</vt:lpstr>
      <vt:lpstr>Wingdings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Кривая спроса</vt:lpstr>
      <vt:lpstr>Презентация PowerPoint</vt:lpstr>
      <vt:lpstr>Презентация PowerPoint</vt:lpstr>
      <vt:lpstr>Изменение спроса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Кривая предложения</vt:lpstr>
      <vt:lpstr>Презентация PowerPoint</vt:lpstr>
      <vt:lpstr>Изменение предложения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Пересечение кривых спроса и предложения.  Pe , Qe – равновесная цена и равновесное количество товара (equilibrium – равновесие) </vt:lpstr>
      <vt:lpstr>Презентация PowerPoint</vt:lpstr>
      <vt:lpstr>Фиксированные цены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Гетман</dc:creator>
  <cp:lastModifiedBy>Ольга Гетман</cp:lastModifiedBy>
  <cp:revision>3</cp:revision>
  <dcterms:created xsi:type="dcterms:W3CDTF">2015-11-13T14:58:48Z</dcterms:created>
  <dcterms:modified xsi:type="dcterms:W3CDTF">2015-11-13T15:14:06Z</dcterms:modified>
</cp:coreProperties>
</file>