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1"/>
  </p:handoutMasterIdLst>
  <p:sldIdLst>
    <p:sldId id="256" r:id="rId2"/>
    <p:sldId id="288" r:id="rId3"/>
    <p:sldId id="259" r:id="rId4"/>
    <p:sldId id="257" r:id="rId5"/>
    <p:sldId id="295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96" r:id="rId18"/>
    <p:sldId id="297" r:id="rId19"/>
    <p:sldId id="289" r:id="rId20"/>
    <p:sldId id="270" r:id="rId21"/>
    <p:sldId id="290" r:id="rId22"/>
    <p:sldId id="298" r:id="rId23"/>
    <p:sldId id="272" r:id="rId24"/>
    <p:sldId id="291" r:id="rId25"/>
    <p:sldId id="292" r:id="rId26"/>
    <p:sldId id="293" r:id="rId27"/>
    <p:sldId id="294" r:id="rId28"/>
    <p:sldId id="273" r:id="rId29"/>
    <p:sldId id="274" r:id="rId30"/>
    <p:sldId id="282" r:id="rId31"/>
    <p:sldId id="279" r:id="rId32"/>
    <p:sldId id="280" r:id="rId33"/>
    <p:sldId id="281" r:id="rId34"/>
    <p:sldId id="276" r:id="rId35"/>
    <p:sldId id="283" r:id="rId36"/>
    <p:sldId id="284" r:id="rId37"/>
    <p:sldId id="285" r:id="rId38"/>
    <p:sldId id="286" r:id="rId39"/>
    <p:sldId id="287" r:id="rId40"/>
  </p:sldIdLst>
  <p:sldSz cx="9144000" cy="6858000" type="screen4x3"/>
  <p:notesSz cx="6669088" cy="97742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CC"/>
    <a:srgbClr val="FFFFCC"/>
    <a:srgbClr val="FF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00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6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0000" y="9296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fld id="{7B3A5663-8F37-4271-B4AA-D21419D7311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8077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DB05FA-0469-4249-A266-7B4CD469B3A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15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A0CA7F-D02D-4D75-B6F1-78013B48F5E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9249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77C0BB-B2CC-4D63-9DD3-9EE60F3800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7100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520770-F564-4D07-9C69-923B9AA34B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1574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9F59AE-4472-4125-B805-179A26D806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72025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64A569-C95D-4800-8B9D-E9FF0B7BFB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8435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31AB4A-A6CA-4C24-B5CD-1CCF3DDB34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7949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4A0C3-4EF9-459E-AAE0-6843199D786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9770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54EB7D-05E2-40BB-B974-808A3F28BA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7164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6C211-A4B0-4BD0-B159-95ADB57E54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4700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D5E21E-23B1-43DD-8C0A-C31A193A79D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9509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4AB5F45-DA6B-4DC4-8EBB-CC1070A941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762000"/>
            <a:ext cx="8610600" cy="1470025"/>
          </a:xfrm>
        </p:spPr>
        <p:txBody>
          <a:bodyPr/>
          <a:lstStyle/>
          <a:p>
            <a:pPr eaLnBrk="1" hangingPunct="1"/>
            <a:r>
              <a:rPr lang="ru-RU" altLang="ru-RU" sz="5400" b="1" smtClean="0">
                <a:solidFill>
                  <a:srgbClr val="FF3300"/>
                </a:solidFill>
              </a:rPr>
              <a:t>ОСНОВЫ ХРОНОФАРМАКОЛОГИИ</a:t>
            </a:r>
          </a:p>
        </p:txBody>
      </p:sp>
      <p:pic>
        <p:nvPicPr>
          <p:cNvPr id="3075" name="Picture 4" descr="AG0004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352800"/>
            <a:ext cx="178593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9" descr="Романов-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60800"/>
            <a:ext cx="2208213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Text Box 11"/>
          <p:cNvSpPr txBox="1">
            <a:spLocks noChangeArrowheads="1"/>
          </p:cNvSpPr>
          <p:nvPr/>
        </p:nvSpPr>
        <p:spPr bwMode="auto">
          <a:xfrm>
            <a:off x="3276600" y="228600"/>
            <a:ext cx="3810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/>
              <a:t>Лекция</a:t>
            </a:r>
          </a:p>
        </p:txBody>
      </p:sp>
      <p:sp>
        <p:nvSpPr>
          <p:cNvPr id="3078" name="Freeform 12"/>
          <p:cNvSpPr>
            <a:spLocks/>
          </p:cNvSpPr>
          <p:nvPr/>
        </p:nvSpPr>
        <p:spPr bwMode="auto">
          <a:xfrm>
            <a:off x="609600" y="2247900"/>
            <a:ext cx="3124200" cy="876300"/>
          </a:xfrm>
          <a:custGeom>
            <a:avLst/>
            <a:gdLst>
              <a:gd name="T0" fmla="*/ 0 w 1968"/>
              <a:gd name="T1" fmla="*/ 762000 h 552"/>
              <a:gd name="T2" fmla="*/ 76200 w 1968"/>
              <a:gd name="T3" fmla="*/ 0 h 552"/>
              <a:gd name="T4" fmla="*/ 228600 w 1968"/>
              <a:gd name="T5" fmla="*/ 762000 h 552"/>
              <a:gd name="T6" fmla="*/ 304800 w 1968"/>
              <a:gd name="T7" fmla="*/ 0 h 552"/>
              <a:gd name="T8" fmla="*/ 457200 w 1968"/>
              <a:gd name="T9" fmla="*/ 762000 h 552"/>
              <a:gd name="T10" fmla="*/ 533400 w 1968"/>
              <a:gd name="T11" fmla="*/ 0 h 552"/>
              <a:gd name="T12" fmla="*/ 685800 w 1968"/>
              <a:gd name="T13" fmla="*/ 762000 h 552"/>
              <a:gd name="T14" fmla="*/ 762000 w 1968"/>
              <a:gd name="T15" fmla="*/ 0 h 552"/>
              <a:gd name="T16" fmla="*/ 838200 w 1968"/>
              <a:gd name="T17" fmla="*/ 762000 h 552"/>
              <a:gd name="T18" fmla="*/ 990600 w 1968"/>
              <a:gd name="T19" fmla="*/ 76200 h 552"/>
              <a:gd name="T20" fmla="*/ 1066800 w 1968"/>
              <a:gd name="T21" fmla="*/ 762000 h 552"/>
              <a:gd name="T22" fmla="*/ 1219200 w 1968"/>
              <a:gd name="T23" fmla="*/ 0 h 552"/>
              <a:gd name="T24" fmla="*/ 1295400 w 1968"/>
              <a:gd name="T25" fmla="*/ 762000 h 552"/>
              <a:gd name="T26" fmla="*/ 1447800 w 1968"/>
              <a:gd name="T27" fmla="*/ 76200 h 552"/>
              <a:gd name="T28" fmla="*/ 1524000 w 1968"/>
              <a:gd name="T29" fmla="*/ 762000 h 552"/>
              <a:gd name="T30" fmla="*/ 1676400 w 1968"/>
              <a:gd name="T31" fmla="*/ 0 h 552"/>
              <a:gd name="T32" fmla="*/ 1828800 w 1968"/>
              <a:gd name="T33" fmla="*/ 762000 h 552"/>
              <a:gd name="T34" fmla="*/ 1905000 w 1968"/>
              <a:gd name="T35" fmla="*/ 76200 h 552"/>
              <a:gd name="T36" fmla="*/ 1981200 w 1968"/>
              <a:gd name="T37" fmla="*/ 762000 h 552"/>
              <a:gd name="T38" fmla="*/ 2133600 w 1968"/>
              <a:gd name="T39" fmla="*/ 76200 h 552"/>
              <a:gd name="T40" fmla="*/ 2286000 w 1968"/>
              <a:gd name="T41" fmla="*/ 762000 h 552"/>
              <a:gd name="T42" fmla="*/ 2362200 w 1968"/>
              <a:gd name="T43" fmla="*/ 76200 h 552"/>
              <a:gd name="T44" fmla="*/ 2514600 w 1968"/>
              <a:gd name="T45" fmla="*/ 762000 h 552"/>
              <a:gd name="T46" fmla="*/ 2590800 w 1968"/>
              <a:gd name="T47" fmla="*/ 152400 h 552"/>
              <a:gd name="T48" fmla="*/ 2667000 w 1968"/>
              <a:gd name="T49" fmla="*/ 762000 h 552"/>
              <a:gd name="T50" fmla="*/ 2743200 w 1968"/>
              <a:gd name="T51" fmla="*/ 76200 h 552"/>
              <a:gd name="T52" fmla="*/ 2819400 w 1968"/>
              <a:gd name="T53" fmla="*/ 762000 h 552"/>
              <a:gd name="T54" fmla="*/ 2971800 w 1968"/>
              <a:gd name="T55" fmla="*/ 76200 h 552"/>
              <a:gd name="T56" fmla="*/ 3048000 w 1968"/>
              <a:gd name="T57" fmla="*/ 762000 h 552"/>
              <a:gd name="T58" fmla="*/ 3124200 w 1968"/>
              <a:gd name="T59" fmla="*/ 762000 h 55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968"/>
              <a:gd name="T91" fmla="*/ 0 h 552"/>
              <a:gd name="T92" fmla="*/ 1968 w 1968"/>
              <a:gd name="T93" fmla="*/ 552 h 55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968" h="552">
                <a:moveTo>
                  <a:pt x="0" y="480"/>
                </a:moveTo>
                <a:cubicBezTo>
                  <a:pt x="12" y="240"/>
                  <a:pt x="24" y="0"/>
                  <a:pt x="48" y="0"/>
                </a:cubicBezTo>
                <a:cubicBezTo>
                  <a:pt x="72" y="0"/>
                  <a:pt x="120" y="480"/>
                  <a:pt x="144" y="480"/>
                </a:cubicBezTo>
                <a:cubicBezTo>
                  <a:pt x="168" y="480"/>
                  <a:pt x="168" y="0"/>
                  <a:pt x="192" y="0"/>
                </a:cubicBezTo>
                <a:cubicBezTo>
                  <a:pt x="216" y="0"/>
                  <a:pt x="264" y="480"/>
                  <a:pt x="288" y="480"/>
                </a:cubicBezTo>
                <a:cubicBezTo>
                  <a:pt x="312" y="480"/>
                  <a:pt x="312" y="0"/>
                  <a:pt x="336" y="0"/>
                </a:cubicBezTo>
                <a:cubicBezTo>
                  <a:pt x="360" y="0"/>
                  <a:pt x="408" y="480"/>
                  <a:pt x="432" y="480"/>
                </a:cubicBezTo>
                <a:cubicBezTo>
                  <a:pt x="456" y="480"/>
                  <a:pt x="464" y="0"/>
                  <a:pt x="480" y="0"/>
                </a:cubicBezTo>
                <a:cubicBezTo>
                  <a:pt x="496" y="0"/>
                  <a:pt x="504" y="472"/>
                  <a:pt x="528" y="480"/>
                </a:cubicBezTo>
                <a:cubicBezTo>
                  <a:pt x="552" y="488"/>
                  <a:pt x="600" y="48"/>
                  <a:pt x="624" y="48"/>
                </a:cubicBezTo>
                <a:cubicBezTo>
                  <a:pt x="648" y="48"/>
                  <a:pt x="648" y="488"/>
                  <a:pt x="672" y="480"/>
                </a:cubicBezTo>
                <a:cubicBezTo>
                  <a:pt x="696" y="472"/>
                  <a:pt x="744" y="0"/>
                  <a:pt x="768" y="0"/>
                </a:cubicBezTo>
                <a:cubicBezTo>
                  <a:pt x="792" y="0"/>
                  <a:pt x="792" y="472"/>
                  <a:pt x="816" y="480"/>
                </a:cubicBezTo>
                <a:cubicBezTo>
                  <a:pt x="840" y="488"/>
                  <a:pt x="888" y="48"/>
                  <a:pt x="912" y="48"/>
                </a:cubicBezTo>
                <a:cubicBezTo>
                  <a:pt x="936" y="48"/>
                  <a:pt x="936" y="488"/>
                  <a:pt x="960" y="480"/>
                </a:cubicBezTo>
                <a:cubicBezTo>
                  <a:pt x="984" y="472"/>
                  <a:pt x="1024" y="0"/>
                  <a:pt x="1056" y="0"/>
                </a:cubicBezTo>
                <a:cubicBezTo>
                  <a:pt x="1088" y="0"/>
                  <a:pt x="1128" y="472"/>
                  <a:pt x="1152" y="480"/>
                </a:cubicBezTo>
                <a:cubicBezTo>
                  <a:pt x="1176" y="488"/>
                  <a:pt x="1184" y="48"/>
                  <a:pt x="1200" y="48"/>
                </a:cubicBezTo>
                <a:cubicBezTo>
                  <a:pt x="1216" y="48"/>
                  <a:pt x="1224" y="480"/>
                  <a:pt x="1248" y="480"/>
                </a:cubicBezTo>
                <a:cubicBezTo>
                  <a:pt x="1272" y="480"/>
                  <a:pt x="1312" y="48"/>
                  <a:pt x="1344" y="48"/>
                </a:cubicBezTo>
                <a:cubicBezTo>
                  <a:pt x="1376" y="48"/>
                  <a:pt x="1416" y="480"/>
                  <a:pt x="1440" y="480"/>
                </a:cubicBezTo>
                <a:cubicBezTo>
                  <a:pt x="1464" y="480"/>
                  <a:pt x="1464" y="48"/>
                  <a:pt x="1488" y="48"/>
                </a:cubicBezTo>
                <a:cubicBezTo>
                  <a:pt x="1512" y="48"/>
                  <a:pt x="1560" y="472"/>
                  <a:pt x="1584" y="480"/>
                </a:cubicBezTo>
                <a:cubicBezTo>
                  <a:pt x="1608" y="488"/>
                  <a:pt x="1616" y="96"/>
                  <a:pt x="1632" y="96"/>
                </a:cubicBezTo>
                <a:cubicBezTo>
                  <a:pt x="1648" y="96"/>
                  <a:pt x="1664" y="488"/>
                  <a:pt x="1680" y="480"/>
                </a:cubicBezTo>
                <a:cubicBezTo>
                  <a:pt x="1696" y="472"/>
                  <a:pt x="1712" y="48"/>
                  <a:pt x="1728" y="48"/>
                </a:cubicBezTo>
                <a:cubicBezTo>
                  <a:pt x="1744" y="48"/>
                  <a:pt x="1752" y="480"/>
                  <a:pt x="1776" y="480"/>
                </a:cubicBezTo>
                <a:cubicBezTo>
                  <a:pt x="1800" y="480"/>
                  <a:pt x="1848" y="48"/>
                  <a:pt x="1872" y="48"/>
                </a:cubicBezTo>
                <a:cubicBezTo>
                  <a:pt x="1896" y="48"/>
                  <a:pt x="1904" y="408"/>
                  <a:pt x="1920" y="480"/>
                </a:cubicBezTo>
                <a:cubicBezTo>
                  <a:pt x="1936" y="552"/>
                  <a:pt x="1960" y="480"/>
                  <a:pt x="1968" y="480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79" name="Freeform 13"/>
          <p:cNvSpPr>
            <a:spLocks/>
          </p:cNvSpPr>
          <p:nvPr/>
        </p:nvSpPr>
        <p:spPr bwMode="auto">
          <a:xfrm>
            <a:off x="3733800" y="2247900"/>
            <a:ext cx="3124200" cy="876300"/>
          </a:xfrm>
          <a:custGeom>
            <a:avLst/>
            <a:gdLst>
              <a:gd name="T0" fmla="*/ 0 w 1968"/>
              <a:gd name="T1" fmla="*/ 762000 h 552"/>
              <a:gd name="T2" fmla="*/ 76200 w 1968"/>
              <a:gd name="T3" fmla="*/ 0 h 552"/>
              <a:gd name="T4" fmla="*/ 228600 w 1968"/>
              <a:gd name="T5" fmla="*/ 762000 h 552"/>
              <a:gd name="T6" fmla="*/ 304800 w 1968"/>
              <a:gd name="T7" fmla="*/ 0 h 552"/>
              <a:gd name="T8" fmla="*/ 457200 w 1968"/>
              <a:gd name="T9" fmla="*/ 762000 h 552"/>
              <a:gd name="T10" fmla="*/ 533400 w 1968"/>
              <a:gd name="T11" fmla="*/ 0 h 552"/>
              <a:gd name="T12" fmla="*/ 685800 w 1968"/>
              <a:gd name="T13" fmla="*/ 762000 h 552"/>
              <a:gd name="T14" fmla="*/ 762000 w 1968"/>
              <a:gd name="T15" fmla="*/ 0 h 552"/>
              <a:gd name="T16" fmla="*/ 838200 w 1968"/>
              <a:gd name="T17" fmla="*/ 762000 h 552"/>
              <a:gd name="T18" fmla="*/ 990600 w 1968"/>
              <a:gd name="T19" fmla="*/ 76200 h 552"/>
              <a:gd name="T20" fmla="*/ 1066800 w 1968"/>
              <a:gd name="T21" fmla="*/ 762000 h 552"/>
              <a:gd name="T22" fmla="*/ 1219200 w 1968"/>
              <a:gd name="T23" fmla="*/ 0 h 552"/>
              <a:gd name="T24" fmla="*/ 1295400 w 1968"/>
              <a:gd name="T25" fmla="*/ 762000 h 552"/>
              <a:gd name="T26" fmla="*/ 1447800 w 1968"/>
              <a:gd name="T27" fmla="*/ 76200 h 552"/>
              <a:gd name="T28" fmla="*/ 1524000 w 1968"/>
              <a:gd name="T29" fmla="*/ 762000 h 552"/>
              <a:gd name="T30" fmla="*/ 1676400 w 1968"/>
              <a:gd name="T31" fmla="*/ 0 h 552"/>
              <a:gd name="T32" fmla="*/ 1828800 w 1968"/>
              <a:gd name="T33" fmla="*/ 762000 h 552"/>
              <a:gd name="T34" fmla="*/ 1905000 w 1968"/>
              <a:gd name="T35" fmla="*/ 76200 h 552"/>
              <a:gd name="T36" fmla="*/ 1981200 w 1968"/>
              <a:gd name="T37" fmla="*/ 762000 h 552"/>
              <a:gd name="T38" fmla="*/ 2133600 w 1968"/>
              <a:gd name="T39" fmla="*/ 76200 h 552"/>
              <a:gd name="T40" fmla="*/ 2286000 w 1968"/>
              <a:gd name="T41" fmla="*/ 762000 h 552"/>
              <a:gd name="T42" fmla="*/ 2362200 w 1968"/>
              <a:gd name="T43" fmla="*/ 76200 h 552"/>
              <a:gd name="T44" fmla="*/ 2514600 w 1968"/>
              <a:gd name="T45" fmla="*/ 762000 h 552"/>
              <a:gd name="T46" fmla="*/ 2590800 w 1968"/>
              <a:gd name="T47" fmla="*/ 152400 h 552"/>
              <a:gd name="T48" fmla="*/ 2667000 w 1968"/>
              <a:gd name="T49" fmla="*/ 762000 h 552"/>
              <a:gd name="T50" fmla="*/ 2743200 w 1968"/>
              <a:gd name="T51" fmla="*/ 76200 h 552"/>
              <a:gd name="T52" fmla="*/ 2819400 w 1968"/>
              <a:gd name="T53" fmla="*/ 762000 h 552"/>
              <a:gd name="T54" fmla="*/ 2971800 w 1968"/>
              <a:gd name="T55" fmla="*/ 76200 h 552"/>
              <a:gd name="T56" fmla="*/ 3048000 w 1968"/>
              <a:gd name="T57" fmla="*/ 762000 h 552"/>
              <a:gd name="T58" fmla="*/ 3124200 w 1968"/>
              <a:gd name="T59" fmla="*/ 762000 h 55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968"/>
              <a:gd name="T91" fmla="*/ 0 h 552"/>
              <a:gd name="T92" fmla="*/ 1968 w 1968"/>
              <a:gd name="T93" fmla="*/ 552 h 55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968" h="552">
                <a:moveTo>
                  <a:pt x="0" y="480"/>
                </a:moveTo>
                <a:cubicBezTo>
                  <a:pt x="12" y="240"/>
                  <a:pt x="24" y="0"/>
                  <a:pt x="48" y="0"/>
                </a:cubicBezTo>
                <a:cubicBezTo>
                  <a:pt x="72" y="0"/>
                  <a:pt x="120" y="480"/>
                  <a:pt x="144" y="480"/>
                </a:cubicBezTo>
                <a:cubicBezTo>
                  <a:pt x="168" y="480"/>
                  <a:pt x="168" y="0"/>
                  <a:pt x="192" y="0"/>
                </a:cubicBezTo>
                <a:cubicBezTo>
                  <a:pt x="216" y="0"/>
                  <a:pt x="264" y="480"/>
                  <a:pt x="288" y="480"/>
                </a:cubicBezTo>
                <a:cubicBezTo>
                  <a:pt x="312" y="480"/>
                  <a:pt x="312" y="0"/>
                  <a:pt x="336" y="0"/>
                </a:cubicBezTo>
                <a:cubicBezTo>
                  <a:pt x="360" y="0"/>
                  <a:pt x="408" y="480"/>
                  <a:pt x="432" y="480"/>
                </a:cubicBezTo>
                <a:cubicBezTo>
                  <a:pt x="456" y="480"/>
                  <a:pt x="464" y="0"/>
                  <a:pt x="480" y="0"/>
                </a:cubicBezTo>
                <a:cubicBezTo>
                  <a:pt x="496" y="0"/>
                  <a:pt x="504" y="472"/>
                  <a:pt x="528" y="480"/>
                </a:cubicBezTo>
                <a:cubicBezTo>
                  <a:pt x="552" y="488"/>
                  <a:pt x="600" y="48"/>
                  <a:pt x="624" y="48"/>
                </a:cubicBezTo>
                <a:cubicBezTo>
                  <a:pt x="648" y="48"/>
                  <a:pt x="648" y="488"/>
                  <a:pt x="672" y="480"/>
                </a:cubicBezTo>
                <a:cubicBezTo>
                  <a:pt x="696" y="472"/>
                  <a:pt x="744" y="0"/>
                  <a:pt x="768" y="0"/>
                </a:cubicBezTo>
                <a:cubicBezTo>
                  <a:pt x="792" y="0"/>
                  <a:pt x="792" y="472"/>
                  <a:pt x="816" y="480"/>
                </a:cubicBezTo>
                <a:cubicBezTo>
                  <a:pt x="840" y="488"/>
                  <a:pt x="888" y="48"/>
                  <a:pt x="912" y="48"/>
                </a:cubicBezTo>
                <a:cubicBezTo>
                  <a:pt x="936" y="48"/>
                  <a:pt x="936" y="488"/>
                  <a:pt x="960" y="480"/>
                </a:cubicBezTo>
                <a:cubicBezTo>
                  <a:pt x="984" y="472"/>
                  <a:pt x="1024" y="0"/>
                  <a:pt x="1056" y="0"/>
                </a:cubicBezTo>
                <a:cubicBezTo>
                  <a:pt x="1088" y="0"/>
                  <a:pt x="1128" y="472"/>
                  <a:pt x="1152" y="480"/>
                </a:cubicBezTo>
                <a:cubicBezTo>
                  <a:pt x="1176" y="488"/>
                  <a:pt x="1184" y="48"/>
                  <a:pt x="1200" y="48"/>
                </a:cubicBezTo>
                <a:cubicBezTo>
                  <a:pt x="1216" y="48"/>
                  <a:pt x="1224" y="480"/>
                  <a:pt x="1248" y="480"/>
                </a:cubicBezTo>
                <a:cubicBezTo>
                  <a:pt x="1272" y="480"/>
                  <a:pt x="1312" y="48"/>
                  <a:pt x="1344" y="48"/>
                </a:cubicBezTo>
                <a:cubicBezTo>
                  <a:pt x="1376" y="48"/>
                  <a:pt x="1416" y="480"/>
                  <a:pt x="1440" y="480"/>
                </a:cubicBezTo>
                <a:cubicBezTo>
                  <a:pt x="1464" y="480"/>
                  <a:pt x="1464" y="48"/>
                  <a:pt x="1488" y="48"/>
                </a:cubicBezTo>
                <a:cubicBezTo>
                  <a:pt x="1512" y="48"/>
                  <a:pt x="1560" y="472"/>
                  <a:pt x="1584" y="480"/>
                </a:cubicBezTo>
                <a:cubicBezTo>
                  <a:pt x="1608" y="488"/>
                  <a:pt x="1616" y="96"/>
                  <a:pt x="1632" y="96"/>
                </a:cubicBezTo>
                <a:cubicBezTo>
                  <a:pt x="1648" y="96"/>
                  <a:pt x="1664" y="488"/>
                  <a:pt x="1680" y="480"/>
                </a:cubicBezTo>
                <a:cubicBezTo>
                  <a:pt x="1696" y="472"/>
                  <a:pt x="1712" y="48"/>
                  <a:pt x="1728" y="48"/>
                </a:cubicBezTo>
                <a:cubicBezTo>
                  <a:pt x="1744" y="48"/>
                  <a:pt x="1752" y="480"/>
                  <a:pt x="1776" y="480"/>
                </a:cubicBezTo>
                <a:cubicBezTo>
                  <a:pt x="1800" y="480"/>
                  <a:pt x="1848" y="48"/>
                  <a:pt x="1872" y="48"/>
                </a:cubicBezTo>
                <a:cubicBezTo>
                  <a:pt x="1896" y="48"/>
                  <a:pt x="1904" y="408"/>
                  <a:pt x="1920" y="480"/>
                </a:cubicBezTo>
                <a:cubicBezTo>
                  <a:pt x="1936" y="552"/>
                  <a:pt x="1960" y="480"/>
                  <a:pt x="1968" y="480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0" name="Freeform 14"/>
          <p:cNvSpPr>
            <a:spLocks/>
          </p:cNvSpPr>
          <p:nvPr/>
        </p:nvSpPr>
        <p:spPr bwMode="auto">
          <a:xfrm>
            <a:off x="228600" y="2133600"/>
            <a:ext cx="8229600" cy="952500"/>
          </a:xfrm>
          <a:custGeom>
            <a:avLst/>
            <a:gdLst>
              <a:gd name="T0" fmla="*/ 0 w 5184"/>
              <a:gd name="T1" fmla="*/ 800100 h 600"/>
              <a:gd name="T2" fmla="*/ 838200 w 5184"/>
              <a:gd name="T3" fmla="*/ 38100 h 600"/>
              <a:gd name="T4" fmla="*/ 2057400 w 5184"/>
              <a:gd name="T5" fmla="*/ 952500 h 600"/>
              <a:gd name="T6" fmla="*/ 3429000 w 5184"/>
              <a:gd name="T7" fmla="*/ 38100 h 600"/>
              <a:gd name="T8" fmla="*/ 5181600 w 5184"/>
              <a:gd name="T9" fmla="*/ 952500 h 600"/>
              <a:gd name="T10" fmla="*/ 6858000 w 5184"/>
              <a:gd name="T11" fmla="*/ 38100 h 600"/>
              <a:gd name="T12" fmla="*/ 8229600 w 5184"/>
              <a:gd name="T13" fmla="*/ 723900 h 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84"/>
              <a:gd name="T22" fmla="*/ 0 h 600"/>
              <a:gd name="T23" fmla="*/ 5184 w 5184"/>
              <a:gd name="T24" fmla="*/ 600 h 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84" h="600">
                <a:moveTo>
                  <a:pt x="0" y="504"/>
                </a:moveTo>
                <a:cubicBezTo>
                  <a:pt x="156" y="256"/>
                  <a:pt x="312" y="8"/>
                  <a:pt x="528" y="24"/>
                </a:cubicBezTo>
                <a:cubicBezTo>
                  <a:pt x="744" y="40"/>
                  <a:pt x="1024" y="600"/>
                  <a:pt x="1296" y="600"/>
                </a:cubicBezTo>
                <a:cubicBezTo>
                  <a:pt x="1568" y="600"/>
                  <a:pt x="1832" y="24"/>
                  <a:pt x="2160" y="24"/>
                </a:cubicBezTo>
                <a:cubicBezTo>
                  <a:pt x="2488" y="24"/>
                  <a:pt x="2904" y="600"/>
                  <a:pt x="3264" y="600"/>
                </a:cubicBezTo>
                <a:cubicBezTo>
                  <a:pt x="3624" y="600"/>
                  <a:pt x="4000" y="48"/>
                  <a:pt x="4320" y="24"/>
                </a:cubicBezTo>
                <a:cubicBezTo>
                  <a:pt x="4640" y="0"/>
                  <a:pt x="5040" y="384"/>
                  <a:pt x="5184" y="456"/>
                </a:cubicBezTo>
              </a:path>
            </a:pathLst>
          </a:cu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1" name="Freeform 15"/>
          <p:cNvSpPr>
            <a:spLocks/>
          </p:cNvSpPr>
          <p:nvPr/>
        </p:nvSpPr>
        <p:spPr bwMode="auto">
          <a:xfrm>
            <a:off x="381000" y="2311400"/>
            <a:ext cx="8839200" cy="863600"/>
          </a:xfrm>
          <a:custGeom>
            <a:avLst/>
            <a:gdLst>
              <a:gd name="T0" fmla="*/ 0 w 5568"/>
              <a:gd name="T1" fmla="*/ 698500 h 544"/>
              <a:gd name="T2" fmla="*/ 4038600 w 5568"/>
              <a:gd name="T3" fmla="*/ 12700 h 544"/>
              <a:gd name="T4" fmla="*/ 7696200 w 5568"/>
              <a:gd name="T5" fmla="*/ 774700 h 544"/>
              <a:gd name="T6" fmla="*/ 8839200 w 5568"/>
              <a:gd name="T7" fmla="*/ 546100 h 544"/>
              <a:gd name="T8" fmla="*/ 0 60000 65536"/>
              <a:gd name="T9" fmla="*/ 0 60000 65536"/>
              <a:gd name="T10" fmla="*/ 0 60000 65536"/>
              <a:gd name="T11" fmla="*/ 0 60000 65536"/>
              <a:gd name="T12" fmla="*/ 0 w 5568"/>
              <a:gd name="T13" fmla="*/ 0 h 544"/>
              <a:gd name="T14" fmla="*/ 5568 w 5568"/>
              <a:gd name="T15" fmla="*/ 544 h 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68" h="544">
                <a:moveTo>
                  <a:pt x="0" y="440"/>
                </a:moveTo>
                <a:cubicBezTo>
                  <a:pt x="868" y="220"/>
                  <a:pt x="1736" y="0"/>
                  <a:pt x="2544" y="8"/>
                </a:cubicBezTo>
                <a:cubicBezTo>
                  <a:pt x="3352" y="16"/>
                  <a:pt x="4344" y="432"/>
                  <a:pt x="4848" y="488"/>
                </a:cubicBezTo>
                <a:cubicBezTo>
                  <a:pt x="5352" y="544"/>
                  <a:pt x="5448" y="368"/>
                  <a:pt x="5568" y="344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082" name="Text Box 4"/>
          <p:cNvSpPr txBox="1">
            <a:spLocks noChangeArrowheads="1"/>
          </p:cNvSpPr>
          <p:nvPr/>
        </p:nvSpPr>
        <p:spPr bwMode="auto">
          <a:xfrm>
            <a:off x="2209800" y="5380038"/>
            <a:ext cx="67754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000"/>
              <a:t>Романов Борис Константинович, доктор медицинских наук, профессор кафедры фармакологии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228600"/>
            <a:ext cx="8991600" cy="330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>
                <a:solidFill>
                  <a:srgbClr val="FF3300"/>
                </a:solidFill>
              </a:rPr>
              <a:t>Высокочастотные ритмы </a:t>
            </a:r>
            <a:r>
              <a:rPr lang="en-US" altLang="ru-RU" sz="3500"/>
              <a:t>(T &lt; </a:t>
            </a:r>
            <a:r>
              <a:rPr lang="ru-RU" altLang="ru-RU" sz="3500"/>
              <a:t>30 минут) –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Частота дыхания (1/10-1/20 минуты)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Частота сердечных сокращений (1/60-1/80 м</a:t>
            </a:r>
            <a:r>
              <a:rPr lang="ru-RU" altLang="ru-RU" sz="2800" baseline="30000"/>
              <a:t>-1</a:t>
            </a:r>
            <a:r>
              <a:rPr lang="ru-RU" altLang="ru-RU"/>
              <a:t>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Электрическая активность головного мозга (ЭЭГ) и многие другие. </a:t>
            </a:r>
          </a:p>
        </p:txBody>
      </p:sp>
      <p:sp>
        <p:nvSpPr>
          <p:cNvPr id="12291" name="Freeform 4"/>
          <p:cNvSpPr>
            <a:spLocks/>
          </p:cNvSpPr>
          <p:nvPr/>
        </p:nvSpPr>
        <p:spPr bwMode="auto">
          <a:xfrm>
            <a:off x="457200" y="3848100"/>
            <a:ext cx="2743200" cy="3009900"/>
          </a:xfrm>
          <a:custGeom>
            <a:avLst/>
            <a:gdLst>
              <a:gd name="T0" fmla="*/ 0 w 1728"/>
              <a:gd name="T1" fmla="*/ 2324100 h 1896"/>
              <a:gd name="T2" fmla="*/ 381000 w 1728"/>
              <a:gd name="T3" fmla="*/ 2324100 h 1896"/>
              <a:gd name="T4" fmla="*/ 457200 w 1728"/>
              <a:gd name="T5" fmla="*/ 2171700 h 1896"/>
              <a:gd name="T6" fmla="*/ 533400 w 1728"/>
              <a:gd name="T7" fmla="*/ 2171700 h 1896"/>
              <a:gd name="T8" fmla="*/ 609600 w 1728"/>
              <a:gd name="T9" fmla="*/ 2324100 h 1896"/>
              <a:gd name="T10" fmla="*/ 685800 w 1728"/>
              <a:gd name="T11" fmla="*/ 2324100 h 1896"/>
              <a:gd name="T12" fmla="*/ 914400 w 1728"/>
              <a:gd name="T13" fmla="*/ 2324100 h 1896"/>
              <a:gd name="T14" fmla="*/ 990600 w 1728"/>
              <a:gd name="T15" fmla="*/ 2628900 h 1896"/>
              <a:gd name="T16" fmla="*/ 1143000 w 1728"/>
              <a:gd name="T17" fmla="*/ 38100 h 1896"/>
              <a:gd name="T18" fmla="*/ 1371600 w 1728"/>
              <a:gd name="T19" fmla="*/ 2400300 h 1896"/>
              <a:gd name="T20" fmla="*/ 1752600 w 1728"/>
              <a:gd name="T21" fmla="*/ 2400300 h 1896"/>
              <a:gd name="T22" fmla="*/ 2133600 w 1728"/>
              <a:gd name="T23" fmla="*/ 2400300 h 1896"/>
              <a:gd name="T24" fmla="*/ 2286000 w 1728"/>
              <a:gd name="T25" fmla="*/ 2171700 h 1896"/>
              <a:gd name="T26" fmla="*/ 2438400 w 1728"/>
              <a:gd name="T27" fmla="*/ 2400300 h 1896"/>
              <a:gd name="T28" fmla="*/ 2743200 w 1728"/>
              <a:gd name="T29" fmla="*/ 2400300 h 189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8"/>
              <a:gd name="T46" fmla="*/ 0 h 1896"/>
              <a:gd name="T47" fmla="*/ 1728 w 1728"/>
              <a:gd name="T48" fmla="*/ 1896 h 189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8" h="1896">
                <a:moveTo>
                  <a:pt x="0" y="1464"/>
                </a:moveTo>
                <a:cubicBezTo>
                  <a:pt x="96" y="1472"/>
                  <a:pt x="192" y="1480"/>
                  <a:pt x="240" y="1464"/>
                </a:cubicBezTo>
                <a:cubicBezTo>
                  <a:pt x="288" y="1448"/>
                  <a:pt x="272" y="1384"/>
                  <a:pt x="288" y="1368"/>
                </a:cubicBezTo>
                <a:cubicBezTo>
                  <a:pt x="304" y="1352"/>
                  <a:pt x="320" y="1352"/>
                  <a:pt x="336" y="1368"/>
                </a:cubicBezTo>
                <a:cubicBezTo>
                  <a:pt x="352" y="1384"/>
                  <a:pt x="368" y="1448"/>
                  <a:pt x="384" y="1464"/>
                </a:cubicBezTo>
                <a:cubicBezTo>
                  <a:pt x="400" y="1480"/>
                  <a:pt x="400" y="1464"/>
                  <a:pt x="432" y="1464"/>
                </a:cubicBezTo>
                <a:cubicBezTo>
                  <a:pt x="464" y="1464"/>
                  <a:pt x="544" y="1432"/>
                  <a:pt x="576" y="1464"/>
                </a:cubicBezTo>
                <a:cubicBezTo>
                  <a:pt x="608" y="1496"/>
                  <a:pt x="600" y="1896"/>
                  <a:pt x="624" y="1656"/>
                </a:cubicBezTo>
                <a:cubicBezTo>
                  <a:pt x="648" y="1416"/>
                  <a:pt x="680" y="48"/>
                  <a:pt x="720" y="24"/>
                </a:cubicBezTo>
                <a:cubicBezTo>
                  <a:pt x="760" y="0"/>
                  <a:pt x="800" y="1264"/>
                  <a:pt x="864" y="1512"/>
                </a:cubicBezTo>
                <a:cubicBezTo>
                  <a:pt x="928" y="1760"/>
                  <a:pt x="1024" y="1512"/>
                  <a:pt x="1104" y="1512"/>
                </a:cubicBezTo>
                <a:cubicBezTo>
                  <a:pt x="1184" y="1512"/>
                  <a:pt x="1288" y="1536"/>
                  <a:pt x="1344" y="1512"/>
                </a:cubicBezTo>
                <a:cubicBezTo>
                  <a:pt x="1400" y="1488"/>
                  <a:pt x="1408" y="1368"/>
                  <a:pt x="1440" y="1368"/>
                </a:cubicBezTo>
                <a:cubicBezTo>
                  <a:pt x="1472" y="1368"/>
                  <a:pt x="1488" y="1488"/>
                  <a:pt x="1536" y="1512"/>
                </a:cubicBezTo>
                <a:cubicBezTo>
                  <a:pt x="1584" y="1536"/>
                  <a:pt x="1696" y="1512"/>
                  <a:pt x="1728" y="151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2" name="Freeform 5"/>
          <p:cNvSpPr>
            <a:spLocks/>
          </p:cNvSpPr>
          <p:nvPr/>
        </p:nvSpPr>
        <p:spPr bwMode="auto">
          <a:xfrm>
            <a:off x="3200400" y="3929063"/>
            <a:ext cx="2743200" cy="3009900"/>
          </a:xfrm>
          <a:custGeom>
            <a:avLst/>
            <a:gdLst>
              <a:gd name="T0" fmla="*/ 0 w 1728"/>
              <a:gd name="T1" fmla="*/ 2324100 h 1896"/>
              <a:gd name="T2" fmla="*/ 381000 w 1728"/>
              <a:gd name="T3" fmla="*/ 2324100 h 1896"/>
              <a:gd name="T4" fmla="*/ 457200 w 1728"/>
              <a:gd name="T5" fmla="*/ 2171700 h 1896"/>
              <a:gd name="T6" fmla="*/ 533400 w 1728"/>
              <a:gd name="T7" fmla="*/ 2171700 h 1896"/>
              <a:gd name="T8" fmla="*/ 609600 w 1728"/>
              <a:gd name="T9" fmla="*/ 2324100 h 1896"/>
              <a:gd name="T10" fmla="*/ 685800 w 1728"/>
              <a:gd name="T11" fmla="*/ 2324100 h 1896"/>
              <a:gd name="T12" fmla="*/ 914400 w 1728"/>
              <a:gd name="T13" fmla="*/ 2324100 h 1896"/>
              <a:gd name="T14" fmla="*/ 990600 w 1728"/>
              <a:gd name="T15" fmla="*/ 2628900 h 1896"/>
              <a:gd name="T16" fmla="*/ 1143000 w 1728"/>
              <a:gd name="T17" fmla="*/ 38100 h 1896"/>
              <a:gd name="T18" fmla="*/ 1371600 w 1728"/>
              <a:gd name="T19" fmla="*/ 2400300 h 1896"/>
              <a:gd name="T20" fmla="*/ 1752600 w 1728"/>
              <a:gd name="T21" fmla="*/ 2400300 h 1896"/>
              <a:gd name="T22" fmla="*/ 2133600 w 1728"/>
              <a:gd name="T23" fmla="*/ 2400300 h 1896"/>
              <a:gd name="T24" fmla="*/ 2286000 w 1728"/>
              <a:gd name="T25" fmla="*/ 2171700 h 1896"/>
              <a:gd name="T26" fmla="*/ 2438400 w 1728"/>
              <a:gd name="T27" fmla="*/ 2400300 h 1896"/>
              <a:gd name="T28" fmla="*/ 2743200 w 1728"/>
              <a:gd name="T29" fmla="*/ 2400300 h 189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8"/>
              <a:gd name="T46" fmla="*/ 0 h 1896"/>
              <a:gd name="T47" fmla="*/ 1728 w 1728"/>
              <a:gd name="T48" fmla="*/ 1896 h 189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8" h="1896">
                <a:moveTo>
                  <a:pt x="0" y="1464"/>
                </a:moveTo>
                <a:cubicBezTo>
                  <a:pt x="96" y="1472"/>
                  <a:pt x="192" y="1480"/>
                  <a:pt x="240" y="1464"/>
                </a:cubicBezTo>
                <a:cubicBezTo>
                  <a:pt x="288" y="1448"/>
                  <a:pt x="272" y="1384"/>
                  <a:pt x="288" y="1368"/>
                </a:cubicBezTo>
                <a:cubicBezTo>
                  <a:pt x="304" y="1352"/>
                  <a:pt x="320" y="1352"/>
                  <a:pt x="336" y="1368"/>
                </a:cubicBezTo>
                <a:cubicBezTo>
                  <a:pt x="352" y="1384"/>
                  <a:pt x="368" y="1448"/>
                  <a:pt x="384" y="1464"/>
                </a:cubicBezTo>
                <a:cubicBezTo>
                  <a:pt x="400" y="1480"/>
                  <a:pt x="400" y="1464"/>
                  <a:pt x="432" y="1464"/>
                </a:cubicBezTo>
                <a:cubicBezTo>
                  <a:pt x="464" y="1464"/>
                  <a:pt x="544" y="1432"/>
                  <a:pt x="576" y="1464"/>
                </a:cubicBezTo>
                <a:cubicBezTo>
                  <a:pt x="608" y="1496"/>
                  <a:pt x="600" y="1896"/>
                  <a:pt x="624" y="1656"/>
                </a:cubicBezTo>
                <a:cubicBezTo>
                  <a:pt x="648" y="1416"/>
                  <a:pt x="680" y="48"/>
                  <a:pt x="720" y="24"/>
                </a:cubicBezTo>
                <a:cubicBezTo>
                  <a:pt x="760" y="0"/>
                  <a:pt x="800" y="1264"/>
                  <a:pt x="864" y="1512"/>
                </a:cubicBezTo>
                <a:cubicBezTo>
                  <a:pt x="928" y="1760"/>
                  <a:pt x="1024" y="1512"/>
                  <a:pt x="1104" y="1512"/>
                </a:cubicBezTo>
                <a:cubicBezTo>
                  <a:pt x="1184" y="1512"/>
                  <a:pt x="1288" y="1536"/>
                  <a:pt x="1344" y="1512"/>
                </a:cubicBezTo>
                <a:cubicBezTo>
                  <a:pt x="1400" y="1488"/>
                  <a:pt x="1408" y="1368"/>
                  <a:pt x="1440" y="1368"/>
                </a:cubicBezTo>
                <a:cubicBezTo>
                  <a:pt x="1472" y="1368"/>
                  <a:pt x="1488" y="1488"/>
                  <a:pt x="1536" y="1512"/>
                </a:cubicBezTo>
                <a:cubicBezTo>
                  <a:pt x="1584" y="1536"/>
                  <a:pt x="1696" y="1512"/>
                  <a:pt x="1728" y="151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3" name="Freeform 6"/>
          <p:cNvSpPr>
            <a:spLocks/>
          </p:cNvSpPr>
          <p:nvPr/>
        </p:nvSpPr>
        <p:spPr bwMode="auto">
          <a:xfrm>
            <a:off x="5932488" y="4014788"/>
            <a:ext cx="2743200" cy="3009900"/>
          </a:xfrm>
          <a:custGeom>
            <a:avLst/>
            <a:gdLst>
              <a:gd name="T0" fmla="*/ 0 w 1728"/>
              <a:gd name="T1" fmla="*/ 2324100 h 1896"/>
              <a:gd name="T2" fmla="*/ 381000 w 1728"/>
              <a:gd name="T3" fmla="*/ 2324100 h 1896"/>
              <a:gd name="T4" fmla="*/ 457200 w 1728"/>
              <a:gd name="T5" fmla="*/ 2171700 h 1896"/>
              <a:gd name="T6" fmla="*/ 533400 w 1728"/>
              <a:gd name="T7" fmla="*/ 2171700 h 1896"/>
              <a:gd name="T8" fmla="*/ 609600 w 1728"/>
              <a:gd name="T9" fmla="*/ 2324100 h 1896"/>
              <a:gd name="T10" fmla="*/ 685800 w 1728"/>
              <a:gd name="T11" fmla="*/ 2324100 h 1896"/>
              <a:gd name="T12" fmla="*/ 914400 w 1728"/>
              <a:gd name="T13" fmla="*/ 2324100 h 1896"/>
              <a:gd name="T14" fmla="*/ 990600 w 1728"/>
              <a:gd name="T15" fmla="*/ 2628900 h 1896"/>
              <a:gd name="T16" fmla="*/ 1143000 w 1728"/>
              <a:gd name="T17" fmla="*/ 38100 h 1896"/>
              <a:gd name="T18" fmla="*/ 1371600 w 1728"/>
              <a:gd name="T19" fmla="*/ 2400300 h 1896"/>
              <a:gd name="T20" fmla="*/ 1752600 w 1728"/>
              <a:gd name="T21" fmla="*/ 2400300 h 1896"/>
              <a:gd name="T22" fmla="*/ 2133600 w 1728"/>
              <a:gd name="T23" fmla="*/ 2400300 h 1896"/>
              <a:gd name="T24" fmla="*/ 2286000 w 1728"/>
              <a:gd name="T25" fmla="*/ 2171700 h 1896"/>
              <a:gd name="T26" fmla="*/ 2438400 w 1728"/>
              <a:gd name="T27" fmla="*/ 2400300 h 1896"/>
              <a:gd name="T28" fmla="*/ 2743200 w 1728"/>
              <a:gd name="T29" fmla="*/ 2400300 h 189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728"/>
              <a:gd name="T46" fmla="*/ 0 h 1896"/>
              <a:gd name="T47" fmla="*/ 1728 w 1728"/>
              <a:gd name="T48" fmla="*/ 1896 h 189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728" h="1896">
                <a:moveTo>
                  <a:pt x="0" y="1464"/>
                </a:moveTo>
                <a:cubicBezTo>
                  <a:pt x="96" y="1472"/>
                  <a:pt x="192" y="1480"/>
                  <a:pt x="240" y="1464"/>
                </a:cubicBezTo>
                <a:cubicBezTo>
                  <a:pt x="288" y="1448"/>
                  <a:pt x="272" y="1384"/>
                  <a:pt x="288" y="1368"/>
                </a:cubicBezTo>
                <a:cubicBezTo>
                  <a:pt x="304" y="1352"/>
                  <a:pt x="320" y="1352"/>
                  <a:pt x="336" y="1368"/>
                </a:cubicBezTo>
                <a:cubicBezTo>
                  <a:pt x="352" y="1384"/>
                  <a:pt x="368" y="1448"/>
                  <a:pt x="384" y="1464"/>
                </a:cubicBezTo>
                <a:cubicBezTo>
                  <a:pt x="400" y="1480"/>
                  <a:pt x="400" y="1464"/>
                  <a:pt x="432" y="1464"/>
                </a:cubicBezTo>
                <a:cubicBezTo>
                  <a:pt x="464" y="1464"/>
                  <a:pt x="544" y="1432"/>
                  <a:pt x="576" y="1464"/>
                </a:cubicBezTo>
                <a:cubicBezTo>
                  <a:pt x="608" y="1496"/>
                  <a:pt x="600" y="1896"/>
                  <a:pt x="624" y="1656"/>
                </a:cubicBezTo>
                <a:cubicBezTo>
                  <a:pt x="648" y="1416"/>
                  <a:pt x="680" y="48"/>
                  <a:pt x="720" y="24"/>
                </a:cubicBezTo>
                <a:cubicBezTo>
                  <a:pt x="760" y="0"/>
                  <a:pt x="800" y="1264"/>
                  <a:pt x="864" y="1512"/>
                </a:cubicBezTo>
                <a:cubicBezTo>
                  <a:pt x="928" y="1760"/>
                  <a:pt x="1024" y="1512"/>
                  <a:pt x="1104" y="1512"/>
                </a:cubicBezTo>
                <a:cubicBezTo>
                  <a:pt x="1184" y="1512"/>
                  <a:pt x="1288" y="1536"/>
                  <a:pt x="1344" y="1512"/>
                </a:cubicBezTo>
                <a:cubicBezTo>
                  <a:pt x="1400" y="1488"/>
                  <a:pt x="1408" y="1368"/>
                  <a:pt x="1440" y="1368"/>
                </a:cubicBezTo>
                <a:cubicBezTo>
                  <a:pt x="1472" y="1368"/>
                  <a:pt x="1488" y="1488"/>
                  <a:pt x="1536" y="1512"/>
                </a:cubicBezTo>
                <a:cubicBezTo>
                  <a:pt x="1584" y="1536"/>
                  <a:pt x="1696" y="1512"/>
                  <a:pt x="1728" y="1512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52400" y="228600"/>
            <a:ext cx="8915400" cy="667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Самым важным для человеческого организма является </a:t>
            </a:r>
            <a:r>
              <a:rPr lang="ru-RU" altLang="ru-RU">
                <a:solidFill>
                  <a:srgbClr val="FF3300"/>
                </a:solidFill>
              </a:rPr>
              <a:t>околосуточный биоритм</a:t>
            </a:r>
            <a:r>
              <a:rPr lang="ru-RU" altLang="ru-RU"/>
              <a:t>. С ним связаны циклы активности и относительного покоя всех наших внутренних органов и систем, а также циклический синтез метаболитов и процессы обмена веществ.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Поэтому продолжительное нарушение суточного ритма (например, невозможность нормально выспаться или соблюдать привычный режим питания) негативно сказывается на самочувствии и даже приводит к серьезным болезням.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915400" cy="643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>
                <a:solidFill>
                  <a:srgbClr val="FF3300"/>
                </a:solidFill>
              </a:rPr>
              <a:t>Картина здоровья человека - это не «застывший снимок», а живая, постоянно «меняющаяся картинка на экране телевизора». </a:t>
            </a:r>
            <a:endParaRPr lang="en-US" altLang="ru-RU" b="1">
              <a:solidFill>
                <a:srgbClr val="FF33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Например: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Утром </a:t>
            </a:r>
            <a:r>
              <a:rPr lang="en-US" altLang="ru-RU"/>
              <a:t>- </a:t>
            </a:r>
            <a:r>
              <a:rPr lang="ru-RU" altLang="ru-RU"/>
              <a:t>одно артериальное давление, вечером - совсем другое, </a:t>
            </a:r>
            <a:endParaRPr lang="en-US" altLang="ru-RU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Ночью - одна панорама гормональной активности, днем - другая, </a:t>
            </a:r>
            <a:endParaRPr lang="en-US" altLang="ru-RU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В полдень - одни физические кондиции, к вечеру - совершенно иные.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9154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А когда же эта картина адекватна истинному состоянию здоровья, каким показателям можно верить? </a:t>
            </a:r>
          </a:p>
        </p:txBody>
      </p:sp>
      <p:graphicFrame>
        <p:nvGraphicFramePr>
          <p:cNvPr id="15363" name="Object 1024"/>
          <p:cNvGraphicFramePr>
            <a:graphicFrameLocks noChangeAspect="1"/>
          </p:cNvGraphicFramePr>
          <p:nvPr/>
        </p:nvGraphicFramePr>
        <p:xfrm>
          <a:off x="228600" y="2057400"/>
          <a:ext cx="4159250" cy="447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name="Clip" r:id="rId3" imgW="3025775" imgH="3252788" progId="MS_ClipArt_Gallery.2">
                  <p:embed/>
                </p:oleObj>
              </mc:Choice>
              <mc:Fallback>
                <p:oleObj name="Clip" r:id="rId3" imgW="3025775" imgH="3252788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2057400"/>
                        <a:ext cx="4159250" cy="447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4" name="Object 1025"/>
          <p:cNvGraphicFramePr>
            <a:graphicFrameLocks noChangeAspect="1"/>
          </p:cNvGraphicFramePr>
          <p:nvPr/>
        </p:nvGraphicFramePr>
        <p:xfrm>
          <a:off x="4267200" y="4038600"/>
          <a:ext cx="1176338" cy="253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6" name="Clip" r:id="rId5" imgW="1857375" imgH="3995738" progId="MS_ClipArt_Gallery.2">
                  <p:embed/>
                </p:oleObj>
              </mc:Choice>
              <mc:Fallback>
                <p:oleObj name="Clip" r:id="rId5" imgW="1857375" imgH="3995738" progId="MS_ClipArt_Gallery.2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038600"/>
                        <a:ext cx="1176338" cy="253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915400" cy="599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Сегодня </a:t>
            </a:r>
            <a:r>
              <a:rPr lang="ru-RU" altLang="ru-RU" sz="2500" b="1">
                <a:solidFill>
                  <a:srgbClr val="FF3300"/>
                </a:solidFill>
              </a:rPr>
              <a:t>самым достоверным считается не секундный срез состояния, не количественные измерения, а долговременный мониторинг показателей здоровья - качественные его характеристики</a:t>
            </a:r>
            <a:r>
              <a:rPr lang="ru-RU" altLang="ru-RU" sz="2500"/>
              <a:t>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Именно поэтому исследования проводят при помощи </a:t>
            </a:r>
            <a:r>
              <a:rPr lang="ru-RU" altLang="ru-RU" sz="2500">
                <a:solidFill>
                  <a:srgbClr val="FF3300"/>
                </a:solidFill>
              </a:rPr>
              <a:t>мониторов</a:t>
            </a:r>
            <a:r>
              <a:rPr lang="ru-RU" altLang="ru-RU" sz="2500"/>
              <a:t> - миниатюрных переносных устройств, отражающих работу организма в режиме реального времени, или неоднократных анализов-картограмм.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Даже дома врач порекомендует не просто регулярно измерять артериальное давление, к примеру, а измерять его три раза в день - в одно и то же время, в одних и тех же условиях, - и тщательно записывать эти данные.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Только так можно выявить истинный характер вашей гипертонии и правильно подобрать лекарства.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52400" y="76200"/>
            <a:ext cx="89154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ТЕРМИНОЛОГИЯ</a:t>
            </a:r>
            <a:endParaRPr lang="en-US" altLang="ru-RU" sz="2500" b="1">
              <a:solidFill>
                <a:srgbClr val="FF33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Хронотерапия </a:t>
            </a:r>
            <a:r>
              <a:rPr lang="en-US" altLang="ru-RU" sz="2500"/>
              <a:t>- </a:t>
            </a:r>
            <a:r>
              <a:rPr lang="ru-RU" altLang="ru-RU" sz="2500"/>
              <a:t>терапия, основанная на понимании биоритмов организма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Хронофармакотерапия</a:t>
            </a:r>
            <a:r>
              <a:rPr lang="ru-RU" altLang="ru-RU" sz="2500"/>
              <a:t> - изучение влияния лекарственных веществ на биоритмы организма и их эффективность в зависимости от времени введения.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3 метода хронофармакологии </a:t>
            </a:r>
            <a:r>
              <a:rPr lang="ru-RU" altLang="ru-RU" sz="2500"/>
              <a:t>-  имитационный, профилактический, навязывания правильного ритма, определения хроночувствительности.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Хронофармакология – основа хронотерапии</a:t>
            </a:r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152400" y="4953000"/>
            <a:ext cx="8610600" cy="17526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1752600" y="5715000"/>
            <a:ext cx="5715000" cy="990600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124200" y="5181600"/>
            <a:ext cx="3886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/>
              <a:t>ХРОНОТЕРАПИЯ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3276600" y="5791200"/>
            <a:ext cx="320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/>
              <a:t>Хронофармакология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300" b="1">
                <a:solidFill>
                  <a:srgbClr val="FF3300"/>
                </a:solidFill>
              </a:rPr>
              <a:t>1. Имитационный метод </a:t>
            </a:r>
            <a:r>
              <a:rPr lang="ru-RU" altLang="ru-RU" sz="2300"/>
              <a:t>- позволяет имитировать нормальные обменные процессы в организме, которые болезнь либо сломала вовсе, либо сделала недостаточно активными.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300"/>
              <a:t>Метод основывается на установленных закономерностях изменений концентрации определенных веществ в крови и тканях в соответствии с характерным для здорового индивидуума биоритмом.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300"/>
              <a:t>Этот метод успешно используется при терапии различными гормональными препаратами.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300" b="1">
              <a:solidFill>
                <a:srgbClr val="FF33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300" b="1">
                <a:solidFill>
                  <a:srgbClr val="FF3300"/>
                </a:solidFill>
              </a:rPr>
              <a:t>ПРИМЕР:</a:t>
            </a:r>
            <a:r>
              <a:rPr lang="ru-RU" altLang="ru-RU" sz="2300"/>
              <a:t>  проходимость бронхов днем более высокая, чем ночью. Она находится в прямой зависимости от активности коры надпочечников. При бронхиальной астме сопротивление бронхов минимальное в 12 часов дня, максимальное - в полночь. Поэтому для профилактики приступов удушья врачи нередко рекомендуют принимать бронхорасширяющие лекарства на ночь: в 20-22 часа.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ЕЩЕ ПРИМЕР:</a:t>
            </a:r>
            <a:r>
              <a:rPr lang="ru-RU" altLang="ru-RU" sz="2500"/>
              <a:t>  среди лекарственных препаратов, применяемых с учетом суточного ритма, наибольшее внимание привлекают кортикостероиды.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Именно для терапии этими гормонами был разработан метод имитации, т. к. было установлено, что минимальные изменения функции коры надпочечников отмечаются при назначении кортикостероидов только в соответствии с естественным суточным ритмом их секреции и экскреции.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Если глюкокортикоиды применяют вне акрофазы особенно в вечерние и ночные часы, то это ведет к усилению их катаболического эффекта, уменьшению массы тела и массы надпочечников, к резкому нарушению суточного ритма деятельности коры надпочечников.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При лечении кортикостероидами принимается во внимание противоположная направленность действия кортизола и альдостерона, являющихся антагонистами.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В связи с этим активность минералокортикоидов (провоспалительных гормонов) может быть подавлена введением во вторую половину дня адекватной дозы глюкокортикоидов (противовоспалительных гормонов).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При этом необходимо учитывать период полураспада глюкокортикоидных препаратов: 90 минут у гидрокортизона, З ч. — у преднизолона.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При заместительной терапии глюкокортикоиды назначаются в утренние часы (в 6-7 ч.). Таким образом, имитируется суточный ритм синтеза кортизола и учитывается время наибольшей потребности в нем.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2. Профилактический (превентивный) метод</a:t>
            </a:r>
            <a:r>
              <a:rPr lang="ru-RU" altLang="ru-RU" sz="2500"/>
              <a:t> - в основе метода лежит представление о том, что максимальная эффективность лекарственных препаратов совпадает с акрофазой (временем максимального значения) показателей.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Это представление основано на законе J. W i l d e r (1962), согласно которому функция тем слабее стимулируется и легче угнетается, чем исходно она сильнее активирована. Оптимизация сроков введения лекарств основывается на расчете времени, необходимом для создания максимальной концентрации препарата в крови ко времени развития определенного события. </a:t>
            </a:r>
            <a:endParaRPr lang="ru-RU" altLang="ru-RU" sz="1800"/>
          </a:p>
        </p:txBody>
      </p:sp>
      <p:sp>
        <p:nvSpPr>
          <p:cNvPr id="21507" name="Freeform 3"/>
          <p:cNvSpPr>
            <a:spLocks/>
          </p:cNvSpPr>
          <p:nvPr/>
        </p:nvSpPr>
        <p:spPr bwMode="auto">
          <a:xfrm>
            <a:off x="0" y="4876800"/>
            <a:ext cx="4038600" cy="1752600"/>
          </a:xfrm>
          <a:custGeom>
            <a:avLst/>
            <a:gdLst>
              <a:gd name="T0" fmla="*/ 0 w 2544"/>
              <a:gd name="T1" fmla="*/ 1752600 h 1104"/>
              <a:gd name="T2" fmla="*/ 1447800 w 2544"/>
              <a:gd name="T3" fmla="*/ 1295400 h 1104"/>
              <a:gd name="T4" fmla="*/ 2514600 w 2544"/>
              <a:gd name="T5" fmla="*/ 0 h 1104"/>
              <a:gd name="T6" fmla="*/ 3276600 w 2544"/>
              <a:gd name="T7" fmla="*/ 1295400 h 1104"/>
              <a:gd name="T8" fmla="*/ 4038600 w 2544"/>
              <a:gd name="T9" fmla="*/ 1676400 h 11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544"/>
              <a:gd name="T16" fmla="*/ 0 h 1104"/>
              <a:gd name="T17" fmla="*/ 2544 w 2544"/>
              <a:gd name="T18" fmla="*/ 1104 h 110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544" h="1104">
                <a:moveTo>
                  <a:pt x="0" y="1104"/>
                </a:moveTo>
                <a:cubicBezTo>
                  <a:pt x="324" y="1052"/>
                  <a:pt x="648" y="1000"/>
                  <a:pt x="912" y="816"/>
                </a:cubicBezTo>
                <a:cubicBezTo>
                  <a:pt x="1176" y="632"/>
                  <a:pt x="1392" y="0"/>
                  <a:pt x="1584" y="0"/>
                </a:cubicBezTo>
                <a:cubicBezTo>
                  <a:pt x="1776" y="0"/>
                  <a:pt x="1904" y="640"/>
                  <a:pt x="2064" y="816"/>
                </a:cubicBezTo>
                <a:cubicBezTo>
                  <a:pt x="2224" y="992"/>
                  <a:pt x="2464" y="1016"/>
                  <a:pt x="2544" y="1056"/>
                </a:cubicBezTo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1508" name="AutoShape 5"/>
          <p:cNvSpPr>
            <a:spLocks noChangeArrowheads="1"/>
          </p:cNvSpPr>
          <p:nvPr/>
        </p:nvSpPr>
        <p:spPr bwMode="auto">
          <a:xfrm>
            <a:off x="838200" y="5105400"/>
            <a:ext cx="914400" cy="762000"/>
          </a:xfrm>
          <a:prstGeom prst="lightningBol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21509" name="Text Box 7"/>
          <p:cNvSpPr txBox="1">
            <a:spLocks noChangeArrowheads="1"/>
          </p:cNvSpPr>
          <p:nvPr/>
        </p:nvSpPr>
        <p:spPr bwMode="auto">
          <a:xfrm>
            <a:off x="4267200" y="5056188"/>
            <a:ext cx="4800600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solidFill>
                  <a:srgbClr val="FF3300"/>
                </a:solidFill>
              </a:rPr>
              <a:t>Как это осуществляется ?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1800"/>
              <a:t>Сначала определяют </a:t>
            </a:r>
            <a:r>
              <a:rPr lang="ru-RU" altLang="ru-RU" sz="1800" b="1">
                <a:solidFill>
                  <a:schemeClr val="accent2"/>
                </a:solidFill>
              </a:rPr>
              <a:t>акрофазу </a:t>
            </a:r>
            <a:r>
              <a:rPr lang="ru-RU" altLang="ru-RU" sz="1800"/>
              <a:t>патологических процессов в организме, а затем именно на это время или за несколько часов до акрофазы назначаются необходимые лекарства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152400" y="228600"/>
            <a:ext cx="8763000" cy="592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3000" b="1">
                <a:solidFill>
                  <a:srgbClr val="FF3300"/>
                </a:solidFill>
              </a:rPr>
              <a:t>Хронофармакология </a:t>
            </a:r>
            <a:r>
              <a:rPr lang="ru-RU" altLang="ru-RU" sz="3000"/>
              <a:t>-  раздел фармакологии, изучающий изменчивость фармако-динамических и фармакокинетических показателей в зависимости от времени введения лекарственного препарата (период суток, месяц, сезон года и т.д.).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2500"/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3000" b="1">
                <a:solidFill>
                  <a:srgbClr val="FF3300"/>
                </a:solidFill>
              </a:rPr>
              <a:t>Цель хронофармакологии - оптимизация фармакотерапии</a:t>
            </a:r>
            <a:r>
              <a:rPr lang="ru-RU" altLang="ru-RU" sz="3000"/>
              <a:t> путем снижения разовых, суточных, курсовых доз ЛВ, уменьшение выраженности побочных эффектов (при учете времени применения лекарства).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ПРИМЕР:</a:t>
            </a:r>
            <a:r>
              <a:rPr lang="ru-RU" altLang="ru-RU" sz="2500"/>
              <a:t>  НПВС более эффективны во второй половине дня и вечером.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Скажем, у больных ревматоидным артритом НПВС быстрее снимают боль и нормализуют температуру тела, если их принимать после обеда.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Но если акрофаза температуры тела отмечается после полудня и до шести часов вечера, а боль сильнее вечером, то лекарство рекомендуют принимать в полдень.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А тем, у кого боль возникает ночью, прием лекарств назначают на 19 часов.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29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3300"/>
                </a:solidFill>
              </a:rPr>
              <a:t>Терапия АГ</a:t>
            </a:r>
            <a:r>
              <a:rPr lang="ru-RU" altLang="ru-RU" sz="2400"/>
              <a:t> - основываясь на круглосуточном определении АД (данные суточного мониторирования артериального давления (СМАД)), устанавливают его циркадианный профиль и оптимальное время приема лекарств. </a:t>
            </a:r>
            <a:endParaRPr lang="en-US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Их назначают с учетом пиков АД и фармакокинетики используемых средств таким образом, чтобы ожидаемый максимальный антигипертензивный эффект приходился на периоды суток с наибольшими цифрами АД.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1. Каждое утро врач - «жаворонок» регистрирует АД у пациента </a:t>
            </a:r>
            <a:r>
              <a:rPr lang="en-US" altLang="ru-RU" sz="2400"/>
              <a:t>&lt; 140 </a:t>
            </a:r>
            <a:r>
              <a:rPr lang="ru-RU" altLang="ru-RU" sz="2400"/>
              <a:t>мм.рт.ст. Оба очень довольны.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2. Каждый вечер врач - «сова» регистрирует АД у пациента </a:t>
            </a:r>
            <a:r>
              <a:rPr lang="en-US" altLang="ru-RU" sz="2400"/>
              <a:t>&gt; 160 </a:t>
            </a:r>
            <a:r>
              <a:rPr lang="ru-RU" altLang="ru-RU" sz="2400"/>
              <a:t>мм.рт.ст. Оба беспокоятся.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4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/>
              <a:t>3. Методичный доктор - «черепаха» измеряет суточный профиль АД и правильно подбирает лечение.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000" b="1">
                <a:solidFill>
                  <a:srgbClr val="FF3300"/>
                </a:solidFill>
              </a:rPr>
              <a:t>Терапия АГ</a:t>
            </a:r>
            <a:r>
              <a:rPr lang="ru-RU" altLang="ru-RU" sz="3000"/>
              <a:t> - Использование гипотензивных препаратов за 1.5-2 часа до установленной при первом биоритмологическом исследовании акрофазы систолического артериального давления и минутного объема сердца или сердечного индекса позволяло достигнуть в более короткие сроки (в 2 раза) снижения АД при применении меньших разовых, суточных и курсовых доз (в 2-3 раза) соответствующих препаратов, чем при традиционном лечении (по 1 таблетке 2-3 раза в сутки)</a:t>
            </a:r>
          </a:p>
        </p:txBody>
      </p:sp>
      <p:pic>
        <p:nvPicPr>
          <p:cNvPr id="24579" name="Picture 3" descr="AN0079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4800600"/>
            <a:ext cx="1971675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37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3. Метод навязывания ритмов </a:t>
            </a:r>
            <a:r>
              <a:rPr lang="ru-RU" altLang="ru-RU" sz="2500"/>
              <a:t>- одновременно блокирует патологические, "неправильные" ритмы (</a:t>
            </a:r>
            <a:r>
              <a:rPr lang="ru-RU" altLang="ru-RU" sz="2500">
                <a:solidFill>
                  <a:srgbClr val="FF3300"/>
                </a:solidFill>
              </a:rPr>
              <a:t>десинхронозы</a:t>
            </a:r>
            <a:r>
              <a:rPr lang="ru-RU" altLang="ru-RU" sz="2500"/>
              <a:t>), сформированные болезнью, и при помощи лекарств формирует ритмы, близкие к нормальным.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На этом подходе основана так называемая пульс-терапия многих хронических заболеваний.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Это применение лекарств в точно рассчитанных дозах в не менее точно рассчитанном ритме, который имитирует правильные обменные процессы, повышая качество жизни больного.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При данном способе учитываются те периоды суточного профиля АД, когда величины АД являются «нормальными», например, в период сна у части «dipper»-пациентов и у «over-dippers».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Для большинства здоровых людей характерно ночное снижение АД на 10-22%.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Пациентов с суточным индексом (СИ) 10-22% называют </a:t>
            </a:r>
            <a:r>
              <a:rPr lang="ru-RU" altLang="ru-RU" sz="2500">
                <a:solidFill>
                  <a:srgbClr val="FF3300"/>
                </a:solidFill>
              </a:rPr>
              <a:t>дипперами </a:t>
            </a:r>
            <a:r>
              <a:rPr lang="ru-RU" altLang="ru-RU" sz="2500"/>
              <a:t>(dippers), у них регистрируется профиль артериального давления с углублением в ночные часы, имеющий вид ковша (в английской транскрипции dipp).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Реже встречаются больные, у которых АД снижается ночью меньше или не снижается совсем (СИ 0-9%) - категория </a:t>
            </a:r>
            <a:r>
              <a:rPr lang="ru-RU" altLang="ru-RU" sz="2500">
                <a:solidFill>
                  <a:srgbClr val="FF3300"/>
                </a:solidFill>
              </a:rPr>
              <a:t>нон-дипперы</a:t>
            </a:r>
            <a:r>
              <a:rPr lang="ru-RU" altLang="ru-RU" sz="2500"/>
              <a:t> (non-dippers).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Выделяют также пациентов с чрезмерным падением АД в ночное время - </a:t>
            </a:r>
            <a:r>
              <a:rPr lang="ru-RU" altLang="ru-RU" sz="2500">
                <a:solidFill>
                  <a:srgbClr val="FF3300"/>
                </a:solidFill>
              </a:rPr>
              <a:t>овер-дипперы</a:t>
            </a:r>
            <a:r>
              <a:rPr lang="ru-RU" altLang="ru-RU" sz="2500"/>
              <a:t> (over-dippers), с суточным индексом выше 22%.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Пациенты с подъемом АД ночью выше дневного уровня - категория </a:t>
            </a:r>
            <a:r>
              <a:rPr lang="ru-RU" altLang="ru-RU" sz="2500">
                <a:solidFill>
                  <a:srgbClr val="FF3300"/>
                </a:solidFill>
              </a:rPr>
              <a:t>найт-пиккеры</a:t>
            </a:r>
            <a:r>
              <a:rPr lang="ru-RU" altLang="ru-RU" sz="2500"/>
              <a:t> (night peaker), суточный индекс имеет отрицательное значение.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900"/>
              <a:t>Тип антигипертензивных препаратов (АГП) (короткодействующие или пролонгированные), время и кратность их приема выбираются так, чтобы в периоды суток с нормальными или минимально повышенными цифрами АД препарат не оказывал гипотензивного действия или оно было минимальным.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4500" b="1">
                <a:solidFill>
                  <a:srgbClr val="FF3300"/>
                </a:solidFill>
              </a:rPr>
              <a:t>Это позволяет избежать медикаментозной гипотонии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000" b="1">
                <a:solidFill>
                  <a:srgbClr val="FF3300"/>
                </a:solidFill>
              </a:rPr>
              <a:t>4. Определение хроночувствительности</a:t>
            </a:r>
            <a:r>
              <a:rPr lang="ru-RU" altLang="ru-RU" sz="3000"/>
              <a:t> </a:t>
            </a:r>
            <a:endParaRPr lang="en-US" altLang="ru-RU" sz="3000"/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3000"/>
              <a:t>Пример - определение хроночувствительности к антигипертензивному препарату: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3000"/>
              <a:t>Его назначают в разные часы суток и проводят клинико-фармакологические исследования в течение нескольких дней для выяснения оптимального времени приема препарата.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3000"/>
              <a:t>У больных с повышением АД не только днем, но и ночью, имеют явное преимущество препараты и формы, обладающие пролонгированным действием.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839200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Однако у тех больных, у которых не желательно снижение относительно низкого или нормального ночного АД из-за опасности ухудшения коронарного, церебрального или почечного кровотока и развития связанных с этим осложнений, предпочтение следует отдавать короткодействующим препаратам, назначая их в первой половине дня и избегая приема на ночь.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С быстрым и значительным ростом АД в утренние часы ряд исследователей связывает увеличение частоты инсультов, инфарктов, ангинальных приступов и случаев внезапной смерти. 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Хронотерапия антигипертензивными препаратами позволяет в утренние часы уменьшать скорость и величину подъема АД.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152400" y="228600"/>
            <a:ext cx="8839200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 b="1">
                <a:solidFill>
                  <a:srgbClr val="FF3300"/>
                </a:solidFill>
              </a:rPr>
              <a:t>ХРОНОФАРМАКОЛОГИЯ - ТЕОРИЯ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Врачи-хронотерапевты не просто лечат болезнь, они лечат ее с учетом биологических ритмов.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В России хрономедицина развивается быстро и интенсивно. </a:t>
            </a:r>
            <a:endParaRPr lang="en-US" altLang="ru-RU" sz="250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Многие разработки наших ученых позволяют усовершенствовать методы диагностики и лечения, признаны как приоритетные. 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2362200" y="4648200"/>
            <a:ext cx="678180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solidFill>
                  <a:srgbClr val="FF3300"/>
                </a:solidFill>
              </a:rPr>
              <a:t>Специалисты по хронофармакологии: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	Р.М. Заславская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/>
              <a:t>	О.Н.Давыдова и др.</a:t>
            </a:r>
          </a:p>
        </p:txBody>
      </p:sp>
      <p:pic>
        <p:nvPicPr>
          <p:cNvPr id="30724" name="Picture 6" descr="AG00174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5720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839200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 b="1">
                <a:solidFill>
                  <a:srgbClr val="FF3300"/>
                </a:solidFill>
              </a:rPr>
              <a:t>ХРОНОФАРМАКОЛОГИЯ - ПРАКТИКА</a:t>
            </a:r>
            <a:endParaRPr lang="ru-RU" altLang="ru-RU" sz="3500"/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Если вы спросите обычного врача, знает ли он что-либо «</a:t>
            </a:r>
            <a:r>
              <a:rPr lang="ru-RU" altLang="ru-RU" sz="2500">
                <a:solidFill>
                  <a:srgbClr val="FF3300"/>
                </a:solidFill>
              </a:rPr>
              <a:t>о биологических часах</a:t>
            </a:r>
            <a:r>
              <a:rPr lang="ru-RU" altLang="ru-RU" sz="2500"/>
              <a:t>», то обычно получите в ответ: да, есть что-то такое, неуловимое, и кажется, существующее.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/>
              <a:t>Но в то же время в ученом мире уже появились медики и биологи, настаивающие на том, что каждый организм имеет свои биологические часы. </a:t>
            </a:r>
          </a:p>
        </p:txBody>
      </p:sp>
      <p:pic>
        <p:nvPicPr>
          <p:cNvPr id="31747" name="Picture 5" descr="HM00114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575" y="3806825"/>
            <a:ext cx="2384425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304800" y="3733800"/>
            <a:ext cx="62484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/>
              <a:t>Более того, некоторые нейрохирурги утверждают, что биологические часы — это скопление нервных клеток в районе гипоталамуса (в основании мозга).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200"/>
              <a:t>Таким образом, можно сказать, что найдена анатомическая структура, отвечающая за регуляцию физиологической и психической деятельности организма во времени.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5"/>
          <p:cNvSpPr txBox="1">
            <a:spLocks noChangeArrowheads="1"/>
          </p:cNvSpPr>
          <p:nvPr/>
        </p:nvSpPr>
        <p:spPr bwMode="auto">
          <a:xfrm>
            <a:off x="152400" y="381000"/>
            <a:ext cx="8991600" cy="367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>
                <a:solidFill>
                  <a:schemeClr val="tx2"/>
                </a:solidFill>
              </a:rPr>
              <a:t>Несколько лет назад были модными расчеты </a:t>
            </a:r>
            <a:r>
              <a:rPr lang="ru-RU" altLang="ru-RU" sz="2600" b="1">
                <a:solidFill>
                  <a:srgbClr val="FF3300"/>
                </a:solidFill>
              </a:rPr>
              <a:t>персональных биоритмов</a:t>
            </a:r>
            <a:r>
              <a:rPr lang="ru-RU" altLang="ru-RU" sz="2600" b="1">
                <a:solidFill>
                  <a:schemeClr val="tx2"/>
                </a:solidFill>
              </a:rPr>
              <a:t> - циклов активности и пассивности в физической, интеллектуальной и эмоциональной сферах.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2600" b="1">
              <a:solidFill>
                <a:srgbClr val="FF3300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600" b="1" u="sng">
                <a:solidFill>
                  <a:srgbClr val="FF3300"/>
                </a:solidFill>
              </a:rPr>
              <a:t>Отправная точка таких расчетов - дата рождения</a:t>
            </a:r>
            <a:r>
              <a:rPr lang="ru-RU" altLang="ru-RU" sz="2600" b="1">
                <a:solidFill>
                  <a:srgbClr val="FF3300"/>
                </a:solidFill>
              </a:rPr>
              <a:t>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 b="1">
                <a:solidFill>
                  <a:srgbClr val="FF3300"/>
                </a:solidFill>
              </a:rPr>
              <a:t>Насколько это объективно ?</a:t>
            </a:r>
            <a:endParaRPr lang="ru-RU" altLang="ru-RU" sz="2600" b="1">
              <a:solidFill>
                <a:srgbClr val="FF3300"/>
              </a:solidFill>
            </a:endParaRPr>
          </a:p>
        </p:txBody>
      </p:sp>
      <p:sp>
        <p:nvSpPr>
          <p:cNvPr id="5123" name="Freeform 8"/>
          <p:cNvSpPr>
            <a:spLocks/>
          </p:cNvSpPr>
          <p:nvPr/>
        </p:nvSpPr>
        <p:spPr bwMode="auto">
          <a:xfrm>
            <a:off x="76200" y="4572000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Freeform 9"/>
          <p:cNvSpPr>
            <a:spLocks/>
          </p:cNvSpPr>
          <p:nvPr/>
        </p:nvSpPr>
        <p:spPr bwMode="auto">
          <a:xfrm>
            <a:off x="2319338" y="4572000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5" name="Freeform 10"/>
          <p:cNvSpPr>
            <a:spLocks/>
          </p:cNvSpPr>
          <p:nvPr/>
        </p:nvSpPr>
        <p:spPr bwMode="auto">
          <a:xfrm>
            <a:off x="4560888" y="4560888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6" name="Freeform 11"/>
          <p:cNvSpPr>
            <a:spLocks/>
          </p:cNvSpPr>
          <p:nvPr/>
        </p:nvSpPr>
        <p:spPr bwMode="auto">
          <a:xfrm>
            <a:off x="6835775" y="4506913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7" name="Freeform 12"/>
          <p:cNvSpPr>
            <a:spLocks/>
          </p:cNvSpPr>
          <p:nvPr/>
        </p:nvSpPr>
        <p:spPr bwMode="auto">
          <a:xfrm>
            <a:off x="555625" y="4560888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8" name="Freeform 13"/>
          <p:cNvSpPr>
            <a:spLocks/>
          </p:cNvSpPr>
          <p:nvPr/>
        </p:nvSpPr>
        <p:spPr bwMode="auto">
          <a:xfrm>
            <a:off x="2798763" y="4560888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9" name="Freeform 14"/>
          <p:cNvSpPr>
            <a:spLocks/>
          </p:cNvSpPr>
          <p:nvPr/>
        </p:nvSpPr>
        <p:spPr bwMode="auto">
          <a:xfrm>
            <a:off x="5040313" y="4549775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0" name="Freeform 15"/>
          <p:cNvSpPr>
            <a:spLocks/>
          </p:cNvSpPr>
          <p:nvPr/>
        </p:nvSpPr>
        <p:spPr bwMode="auto">
          <a:xfrm>
            <a:off x="7315200" y="4495800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1" name="Freeform 16"/>
          <p:cNvSpPr>
            <a:spLocks/>
          </p:cNvSpPr>
          <p:nvPr/>
        </p:nvSpPr>
        <p:spPr bwMode="auto">
          <a:xfrm>
            <a:off x="1393825" y="4560888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2" name="Freeform 17"/>
          <p:cNvSpPr>
            <a:spLocks/>
          </p:cNvSpPr>
          <p:nvPr/>
        </p:nvSpPr>
        <p:spPr bwMode="auto">
          <a:xfrm>
            <a:off x="3636963" y="4560888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3" name="Freeform 18"/>
          <p:cNvSpPr>
            <a:spLocks/>
          </p:cNvSpPr>
          <p:nvPr/>
        </p:nvSpPr>
        <p:spPr bwMode="auto">
          <a:xfrm>
            <a:off x="5878513" y="4549775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4" name="Freeform 19"/>
          <p:cNvSpPr>
            <a:spLocks/>
          </p:cNvSpPr>
          <p:nvPr/>
        </p:nvSpPr>
        <p:spPr bwMode="auto">
          <a:xfrm>
            <a:off x="8153400" y="4495800"/>
            <a:ext cx="2286000" cy="2120900"/>
          </a:xfrm>
          <a:custGeom>
            <a:avLst/>
            <a:gdLst>
              <a:gd name="T0" fmla="*/ 0 w 1440"/>
              <a:gd name="T1" fmla="*/ 1828800 h 1336"/>
              <a:gd name="T2" fmla="*/ 838200 w 1440"/>
              <a:gd name="T3" fmla="*/ 0 h 1336"/>
              <a:gd name="T4" fmla="*/ 1905000 w 1440"/>
              <a:gd name="T5" fmla="*/ 1828800 h 1336"/>
              <a:gd name="T6" fmla="*/ 2286000 w 1440"/>
              <a:gd name="T7" fmla="*/ 1752600 h 1336"/>
              <a:gd name="T8" fmla="*/ 0 60000 65536"/>
              <a:gd name="T9" fmla="*/ 0 60000 65536"/>
              <a:gd name="T10" fmla="*/ 0 60000 65536"/>
              <a:gd name="T11" fmla="*/ 0 60000 65536"/>
              <a:gd name="T12" fmla="*/ 0 w 1440"/>
              <a:gd name="T13" fmla="*/ 0 h 1336"/>
              <a:gd name="T14" fmla="*/ 1440 w 1440"/>
              <a:gd name="T15" fmla="*/ 1336 h 13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440" h="1336">
                <a:moveTo>
                  <a:pt x="0" y="1152"/>
                </a:moveTo>
                <a:cubicBezTo>
                  <a:pt x="164" y="576"/>
                  <a:pt x="328" y="0"/>
                  <a:pt x="528" y="0"/>
                </a:cubicBezTo>
                <a:cubicBezTo>
                  <a:pt x="728" y="0"/>
                  <a:pt x="1048" y="968"/>
                  <a:pt x="1200" y="1152"/>
                </a:cubicBezTo>
                <a:cubicBezTo>
                  <a:pt x="1352" y="1336"/>
                  <a:pt x="1400" y="1112"/>
                  <a:pt x="1440" y="1104"/>
                </a:cubicBezTo>
              </a:path>
            </a:pathLst>
          </a:cu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5" name="Line 21"/>
          <p:cNvSpPr>
            <a:spLocks noChangeShapeType="1"/>
          </p:cNvSpPr>
          <p:nvPr/>
        </p:nvSpPr>
        <p:spPr bwMode="auto">
          <a:xfrm>
            <a:off x="0" y="5638800"/>
            <a:ext cx="914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36" name="Text Box 22"/>
          <p:cNvSpPr txBox="1">
            <a:spLocks noChangeArrowheads="1"/>
          </p:cNvSpPr>
          <p:nvPr/>
        </p:nvSpPr>
        <p:spPr bwMode="auto">
          <a:xfrm>
            <a:off x="0" y="6521450"/>
            <a:ext cx="967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600">
                <a:solidFill>
                  <a:schemeClr val="hlink"/>
                </a:solidFill>
              </a:rPr>
              <a:t>ФИЗИЧЕСКАЯ   АКТИВНОСТЬ,</a:t>
            </a:r>
            <a:r>
              <a:rPr lang="ru-RU" altLang="ru-RU" sz="1600"/>
              <a:t>  </a:t>
            </a:r>
            <a:r>
              <a:rPr lang="ru-RU" altLang="ru-RU" sz="1600">
                <a:solidFill>
                  <a:schemeClr val="accent2"/>
                </a:solidFill>
              </a:rPr>
              <a:t>УМСТВЕННАЯ АКТИВНОСТЬ,</a:t>
            </a:r>
            <a:r>
              <a:rPr lang="ru-RU" altLang="ru-RU" sz="1600"/>
              <a:t> </a:t>
            </a:r>
            <a:r>
              <a:rPr lang="ru-RU" altLang="ru-RU" sz="1600">
                <a:solidFill>
                  <a:srgbClr val="FF3300"/>
                </a:solidFill>
              </a:rPr>
              <a:t>ЭМОЦИОНАЛЬНАЯ АКТИВНОСТЬ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050"/>
          <p:cNvSpPr txBox="1">
            <a:spLocks noChangeArrowheads="1"/>
          </p:cNvSpPr>
          <p:nvPr/>
        </p:nvSpPr>
        <p:spPr bwMode="auto">
          <a:xfrm>
            <a:off x="152400" y="228600"/>
            <a:ext cx="8839200" cy="545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Те же хирурги, заметили определенную связь между временем проведения операции и ее успехом.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В США в 1990-х годах было проведено наблюдение за 1000 женщин, страдающих раком груди и подвергшихся удалению молочной железы.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/>
              <a:t>Результаты оказались существенно лучше у женщин, оперированных около 14 дня менструального цикла.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839200" cy="630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 b="1">
                <a:solidFill>
                  <a:srgbClr val="FF3300"/>
                </a:solidFill>
              </a:rPr>
              <a:t>Научные подтверждения теории хронофармакологии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Система гипоталамус-гипофиз-надпочечники управляет всем организмом, благодаря нервно-эндокринной регуляции человек поддерживает постоянную температуру тела, ритм сердечных сокращений, артериальное давление.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Не последнюю роль в этом процессе играет то самое скопление нервных клеток в гипоталамусе, которое нейрохирурги считают биологическими часами.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Когда ритмичная деятельность биологических часов нарушается (при длительных перелетах, особенно при пересечении часовых поясов, при бессоннице, при стрессе), здоровью грозит вполне реальная опасность.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839200" cy="656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Исследователи из Сиэтла выявили, что через 3 года работы у женщин, работающих ночами, рак груди выявляется на 40% чаще, чем у тех, кто работает только днем.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Объяснение этому явлению вполне простое.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Искусственный свет нарушает действие биологических часов, уменьшает уровень мелатонина, участвующего в регуляции процессов сна и бодрствования.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Это все, в свою очередь, повышает уровень эстрогенов, что и способствует в конце концов возникновению рака груди.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Наличие индивидуальных биологических часов подтверждает и разделение людей на сов и жаворонков или, наоборот, подобное различие людей говорит о том, что биологические часы все-таки существуют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152400" y="0"/>
            <a:ext cx="8839200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Ученые Стэнфордского университета обнаружили гены, определяющие человека как «жаворонка» или как «сову». Влиять на проявления этих генов можно, можно усилием воли даже заставить себя идти против своей природы. Но изменить — невозможно.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Большинство женщин рожают между полуночью и шестью утра, а менструации, как правило, начинаются между шестью утра и полуднем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Мигренозные, эпилептоидные и даже диабетические приступы наиболее часто происходят непосредственно перед менструацией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Американские хронобиологи советуют женщинам вести менструальный календарь, регулярно отмечая наиболее неудачные в физиологическом и эмоциональном плане дни, и стараться обращаться к своему врачу на пике физических недугов.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839200" cy="274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900" b="1">
                <a:solidFill>
                  <a:srgbClr val="FF3300"/>
                </a:solidFill>
              </a:rPr>
              <a:t>Управляют биологическими часами определенные гены организма.</a:t>
            </a:r>
            <a:r>
              <a:rPr lang="ru-RU" altLang="ru-RU" sz="2900"/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900"/>
              <a:t>И подсознательно наше тело, как биологическая структура, пытается жить сообразно этим часам.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2900"/>
          </a:p>
        </p:txBody>
      </p:sp>
      <p:pic>
        <p:nvPicPr>
          <p:cNvPr id="36867" name="Picture 6" descr="AN00790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667000"/>
            <a:ext cx="3294063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 Box 7"/>
          <p:cNvSpPr txBox="1">
            <a:spLocks noChangeArrowheads="1"/>
          </p:cNvSpPr>
          <p:nvPr/>
        </p:nvSpPr>
        <p:spPr bwMode="auto">
          <a:xfrm>
            <a:off x="228600" y="2590800"/>
            <a:ext cx="54864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900"/>
              <a:t>В то же время </a:t>
            </a:r>
            <a:r>
              <a:rPr lang="ru-RU" altLang="ru-RU" sz="2900">
                <a:solidFill>
                  <a:srgbClr val="FF3300"/>
                </a:solidFill>
              </a:rPr>
              <a:t>человек — существо социальное</a:t>
            </a:r>
            <a:r>
              <a:rPr lang="ru-RU" altLang="ru-RU" sz="2900"/>
              <a:t>, зависимое от общественной жизни, и эта зависимость заставляет нас, заглушая биологические часы, стараться жить наперекор генетической предопределенности.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76200" y="152400"/>
            <a:ext cx="8991600" cy="6197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Советы хронофармакологов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chemeClr val="accent2"/>
                </a:solidFill>
              </a:rPr>
              <a:t>24 часа из жизни вашего тела (данные усредненные).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7-8 часов утра</a:t>
            </a:r>
            <a:r>
              <a:rPr lang="ru-RU" altLang="ru-RU" sz="2500" b="1"/>
              <a:t>.</a:t>
            </a:r>
            <a:r>
              <a:rPr lang="ru-RU" altLang="ru-RU" sz="2500"/>
              <a:t> Не работайте, в это время суток организм не расположен к тяжелому или напряженному труду. Надо немного полежать вытянувшись, растянув, а затем расслабив мышцы — тело должно спокойно воспринять сигналы, поступающие из спинного мозга. Не спеша позавтракайте. Утром вы можете съесть практически все, что захотите, за предстоящий долгий день набранные калории будут потрачены.</a:t>
            </a:r>
            <a:endParaRPr lang="ru-RU" altLang="ru-RU" sz="25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8-10 часов утра.</a:t>
            </a:r>
            <a:r>
              <a:rPr lang="ru-RU" altLang="ru-RU" sz="2500"/>
              <a:t> Все строго индивидуально: жаворонки могут достаточно интенсивно трудиться, совы постепенно погружаться в работу.</a:t>
            </a:r>
            <a:endParaRPr lang="ru-RU" altLang="ru-RU" sz="25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10-12 часов.</a:t>
            </a:r>
            <a:r>
              <a:rPr lang="ru-RU" altLang="ru-RU" sz="2500"/>
              <a:t> Пик умственной деятельности — хорошо выполняется любая трудная работа, требующая концентрации внимания, творчества или запоминания.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991600" cy="466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12-13 часов.</a:t>
            </a:r>
            <a:r>
              <a:rPr lang="ru-RU" altLang="ru-RU" sz="2500"/>
              <a:t> У жаворонков наступает некоторый спад деятельности и легкая усталость, совы продолжают активно трудиться.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13-15 часов.</a:t>
            </a:r>
            <a:r>
              <a:rPr lang="ru-RU" altLang="ru-RU" sz="2500"/>
              <a:t> Время отдыха. Умственная деятельность снижается, правда, хорошо работает длительная память. Если отдых невозможен, повторите что-то важное, пролистайте учебник к экзамену. В это же время снижено и восприятие боли, смело планируйте визит к стоматологу.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15-16 часов.</a:t>
            </a:r>
            <a:r>
              <a:rPr lang="ru-RU" altLang="ru-RU" sz="2500"/>
              <a:t> Можно немного перекусить и передохнуть.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9916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16-19 часов</a:t>
            </a:r>
            <a:r>
              <a:rPr lang="ru-RU" altLang="ru-RU" sz="2500"/>
              <a:t>. Самое время для занятий в спортзале: сейчас ваши суставы наиболее подвижны, мышцы сильны, а внимание сконцентрировано. Ученые установили, что мышцы на 20% сильнее у тех, кто занимается спортом вечером, по сравнению с теми, кто выполняет те же упражнения утром. Эти же часы наиболее благоприятны для зачатия.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19-20 часов.</a:t>
            </a:r>
            <a:r>
              <a:rPr lang="ru-RU" altLang="ru-RU" sz="2500"/>
              <a:t> Приятное безделье. Легчайший ужин.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20 часов — полночь.</a:t>
            </a:r>
            <a:r>
              <a:rPr lang="ru-RU" altLang="ru-RU" sz="2500"/>
              <a:t> Пора позаботиться о коже: в это время все кремы впитываются на 20% эффективнее. Совы могут обдумать творческие планы, жаворонки — посвятить часок домашним хлопотам.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5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Полночь — 7 часов утра</a:t>
            </a:r>
            <a:r>
              <a:rPr lang="ru-RU" altLang="ru-RU" sz="2500"/>
              <a:t>. Здоровый сон.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9916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Женский календарь</a:t>
            </a:r>
            <a:endParaRPr lang="ru-RU" altLang="ru-RU" sz="2500">
              <a:solidFill>
                <a:srgbClr val="FF33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7-14 дни</a:t>
            </a:r>
            <a:r>
              <a:rPr lang="ru-RU" altLang="ru-RU" sz="2500" b="1"/>
              <a:t> - </a:t>
            </a:r>
            <a:r>
              <a:rPr lang="ru-RU" altLang="ru-RU" sz="2500"/>
              <a:t>время для самоконтроля состояния груди: в это время легче всего выявляются новообразования. В эти же дни задержка в организме воды может сделать ваш вес несколько большим, чем обычно.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14 или 15 день</a:t>
            </a:r>
            <a:r>
              <a:rPr lang="ru-RU" altLang="ru-RU" sz="2500" b="1"/>
              <a:t> </a:t>
            </a:r>
            <a:r>
              <a:rPr lang="ru-RU" altLang="ru-RU" sz="2500"/>
              <a:t>- овуляция. В этот период желательно проходить медицинские исследования. В это время легче выявляются опухолевые клетки. Но не делайте анализов, связанных с бронхиальной астмой. Во время овуляции результат окажется заведомо хуже, чем на самом деле.</a:t>
            </a:r>
            <a:endParaRPr lang="ru-RU" altLang="ru-RU" sz="25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15-22 день. </a:t>
            </a:r>
            <a:r>
              <a:rPr lang="ru-RU" altLang="ru-RU" sz="2500"/>
              <a:t>Лучшее время для операций. В это время порог болевой чувствительности ощутимо повышается и процедура пройдет практически безболезненно. Лучший период для зачатия.</a:t>
            </a:r>
            <a:endParaRPr lang="ru-RU" altLang="ru-RU" sz="25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23-27 дни.</a:t>
            </a:r>
            <a:r>
              <a:rPr lang="ru-RU" altLang="ru-RU" sz="2500">
                <a:solidFill>
                  <a:srgbClr val="FF3300"/>
                </a:solidFill>
              </a:rPr>
              <a:t> </a:t>
            </a:r>
            <a:r>
              <a:rPr lang="ru-RU" altLang="ru-RU" sz="2500"/>
              <a:t>Ешьте больше овощей и фруктов и пейте воду. Готовьте свой организм к началу следующего цикла.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52400" y="152400"/>
            <a:ext cx="89916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Женский календарь</a:t>
            </a:r>
            <a:endParaRPr lang="ru-RU" altLang="ru-RU" sz="2500">
              <a:solidFill>
                <a:srgbClr val="FF33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7-14 дни</a:t>
            </a:r>
            <a:r>
              <a:rPr lang="ru-RU" altLang="ru-RU" sz="2500" b="1"/>
              <a:t> - </a:t>
            </a:r>
            <a:r>
              <a:rPr lang="ru-RU" altLang="ru-RU" sz="2500"/>
              <a:t>время для самоконтроля состояния груди: в это время легче всего выявляются новообразования. В эти же дни задержка в организме воды может сделать ваш вес несколько большим, чем обычно.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14 или 15 день</a:t>
            </a:r>
            <a:r>
              <a:rPr lang="ru-RU" altLang="ru-RU" sz="2500" b="1"/>
              <a:t> </a:t>
            </a:r>
            <a:r>
              <a:rPr lang="ru-RU" altLang="ru-RU" sz="2500"/>
              <a:t>- овуляция. В этот период желательно проходить медицинские исследования. В это время легче выявляются опухолевые клетки. Но не делайте анализов, связанных с бронхиальной астмой. Во время овуляции результат окажется заведомо хуже, чем на самом деле.</a:t>
            </a:r>
            <a:endParaRPr lang="ru-RU" altLang="ru-RU" sz="25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15-22 день. </a:t>
            </a:r>
            <a:r>
              <a:rPr lang="ru-RU" altLang="ru-RU" sz="2500"/>
              <a:t>Лучшее время для операций. В это время порог болевой чувствительности ощутимо повышается и процедура пройдет практически безболезненно. Лучший период для зачатия.</a:t>
            </a:r>
            <a:endParaRPr lang="ru-RU" altLang="ru-RU" sz="2500" b="1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500" b="1">
                <a:solidFill>
                  <a:srgbClr val="FF3300"/>
                </a:solidFill>
              </a:rPr>
              <a:t>23-27 дни.</a:t>
            </a:r>
            <a:r>
              <a:rPr lang="ru-RU" altLang="ru-RU" sz="2500">
                <a:solidFill>
                  <a:srgbClr val="FF3300"/>
                </a:solidFill>
              </a:rPr>
              <a:t> </a:t>
            </a:r>
            <a:r>
              <a:rPr lang="ru-RU" altLang="ru-RU" sz="2500"/>
              <a:t>Ешьте больше овощей и фруктов и пейте воду. Готовьте свой организм к началу следующего цикла.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267200" cy="11430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Что есть на самом деле ?</a:t>
            </a:r>
          </a:p>
        </p:txBody>
      </p:sp>
      <p:sp>
        <p:nvSpPr>
          <p:cNvPr id="6147" name="Oval 5"/>
          <p:cNvSpPr>
            <a:spLocks noChangeArrowheads="1"/>
          </p:cNvSpPr>
          <p:nvPr/>
        </p:nvSpPr>
        <p:spPr bwMode="auto">
          <a:xfrm>
            <a:off x="152400" y="1447800"/>
            <a:ext cx="8839200" cy="5029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2743200" y="1981200"/>
            <a:ext cx="426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/>
              <a:t>Хронобиология</a:t>
            </a:r>
          </a:p>
        </p:txBody>
      </p:sp>
      <p:sp>
        <p:nvSpPr>
          <p:cNvPr id="6149" name="Oval 7"/>
          <p:cNvSpPr>
            <a:spLocks noChangeArrowheads="1"/>
          </p:cNvSpPr>
          <p:nvPr/>
        </p:nvSpPr>
        <p:spPr bwMode="auto">
          <a:xfrm>
            <a:off x="1600200" y="2895600"/>
            <a:ext cx="6096000" cy="3581400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3352800" y="3429000"/>
            <a:ext cx="2819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/>
              <a:t>Хрономедицина</a:t>
            </a:r>
          </a:p>
        </p:txBody>
      </p:sp>
      <p:sp>
        <p:nvSpPr>
          <p:cNvPr id="6151" name="Oval 9"/>
          <p:cNvSpPr>
            <a:spLocks noChangeArrowheads="1"/>
          </p:cNvSpPr>
          <p:nvPr/>
        </p:nvSpPr>
        <p:spPr bwMode="auto">
          <a:xfrm>
            <a:off x="2438400" y="4343400"/>
            <a:ext cx="4343400" cy="21336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152" name="Text Box 10"/>
          <p:cNvSpPr txBox="1">
            <a:spLocks noChangeArrowheads="1"/>
          </p:cNvSpPr>
          <p:nvPr/>
        </p:nvSpPr>
        <p:spPr bwMode="auto">
          <a:xfrm>
            <a:off x="3657600" y="4800600"/>
            <a:ext cx="2438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>
                <a:solidFill>
                  <a:srgbClr val="FF3300"/>
                </a:solidFill>
              </a:rPr>
              <a:t>Хронофармакология</a:t>
            </a:r>
          </a:p>
        </p:txBody>
      </p:sp>
      <p:sp>
        <p:nvSpPr>
          <p:cNvPr id="6153" name="Text Box 11"/>
          <p:cNvSpPr txBox="1">
            <a:spLocks noChangeArrowheads="1"/>
          </p:cNvSpPr>
          <p:nvPr/>
        </p:nvSpPr>
        <p:spPr bwMode="auto">
          <a:xfrm>
            <a:off x="4495800" y="228600"/>
            <a:ext cx="4267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solidFill>
                  <a:srgbClr val="FF3300"/>
                </a:solidFill>
              </a:rPr>
              <a:t>природные ритмы, циклы и колебания</a:t>
            </a:r>
            <a:r>
              <a:rPr lang="ru-RU" altLang="ru-RU" sz="1800"/>
              <a:t> </a:t>
            </a:r>
          </a:p>
        </p:txBody>
      </p:sp>
      <p:pic>
        <p:nvPicPr>
          <p:cNvPr id="6154" name="Picture 12" descr="AG00120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85800"/>
            <a:ext cx="15240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Freeform 13"/>
          <p:cNvSpPr>
            <a:spLocks/>
          </p:cNvSpPr>
          <p:nvPr/>
        </p:nvSpPr>
        <p:spPr bwMode="auto">
          <a:xfrm>
            <a:off x="533400" y="1117600"/>
            <a:ext cx="7086600" cy="520700"/>
          </a:xfrm>
          <a:custGeom>
            <a:avLst/>
            <a:gdLst>
              <a:gd name="T0" fmla="*/ 0 w 4464"/>
              <a:gd name="T1" fmla="*/ 254000 h 328"/>
              <a:gd name="T2" fmla="*/ 457200 w 4464"/>
              <a:gd name="T3" fmla="*/ 482600 h 328"/>
              <a:gd name="T4" fmla="*/ 990600 w 4464"/>
              <a:gd name="T5" fmla="*/ 25400 h 328"/>
              <a:gd name="T6" fmla="*/ 1524000 w 4464"/>
              <a:gd name="T7" fmla="*/ 330200 h 328"/>
              <a:gd name="T8" fmla="*/ 2057400 w 4464"/>
              <a:gd name="T9" fmla="*/ 25400 h 328"/>
              <a:gd name="T10" fmla="*/ 2667000 w 4464"/>
              <a:gd name="T11" fmla="*/ 254000 h 328"/>
              <a:gd name="T12" fmla="*/ 3429000 w 4464"/>
              <a:gd name="T13" fmla="*/ 25400 h 328"/>
              <a:gd name="T14" fmla="*/ 4419600 w 4464"/>
              <a:gd name="T15" fmla="*/ 177800 h 328"/>
              <a:gd name="T16" fmla="*/ 5943600 w 4464"/>
              <a:gd name="T17" fmla="*/ 101600 h 328"/>
              <a:gd name="T18" fmla="*/ 7086600 w 4464"/>
              <a:gd name="T19" fmla="*/ 254000 h 32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464"/>
              <a:gd name="T31" fmla="*/ 0 h 328"/>
              <a:gd name="T32" fmla="*/ 4464 w 4464"/>
              <a:gd name="T33" fmla="*/ 328 h 32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464" h="328">
                <a:moveTo>
                  <a:pt x="0" y="160"/>
                </a:moveTo>
                <a:cubicBezTo>
                  <a:pt x="92" y="244"/>
                  <a:pt x="184" y="328"/>
                  <a:pt x="288" y="304"/>
                </a:cubicBezTo>
                <a:cubicBezTo>
                  <a:pt x="392" y="280"/>
                  <a:pt x="512" y="32"/>
                  <a:pt x="624" y="16"/>
                </a:cubicBezTo>
                <a:cubicBezTo>
                  <a:pt x="736" y="0"/>
                  <a:pt x="848" y="208"/>
                  <a:pt x="960" y="208"/>
                </a:cubicBezTo>
                <a:cubicBezTo>
                  <a:pt x="1072" y="208"/>
                  <a:pt x="1176" y="24"/>
                  <a:pt x="1296" y="16"/>
                </a:cubicBezTo>
                <a:cubicBezTo>
                  <a:pt x="1416" y="8"/>
                  <a:pt x="1536" y="160"/>
                  <a:pt x="1680" y="160"/>
                </a:cubicBezTo>
                <a:cubicBezTo>
                  <a:pt x="1824" y="160"/>
                  <a:pt x="1976" y="24"/>
                  <a:pt x="2160" y="16"/>
                </a:cubicBezTo>
                <a:cubicBezTo>
                  <a:pt x="2344" y="8"/>
                  <a:pt x="2520" y="104"/>
                  <a:pt x="2784" y="112"/>
                </a:cubicBezTo>
                <a:cubicBezTo>
                  <a:pt x="3048" y="120"/>
                  <a:pt x="3464" y="56"/>
                  <a:pt x="3744" y="64"/>
                </a:cubicBezTo>
                <a:cubicBezTo>
                  <a:pt x="4024" y="72"/>
                  <a:pt x="4344" y="144"/>
                  <a:pt x="4464" y="160"/>
                </a:cubicBezTo>
              </a:path>
            </a:pathLst>
          </a:custGeom>
          <a:noFill/>
          <a:ln w="57150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>
                <a:solidFill>
                  <a:srgbClr val="FF3300"/>
                </a:solidFill>
              </a:rPr>
              <a:t>Биологическая ритмичность - это фундаментальное свойство всех живых систем,</a:t>
            </a:r>
            <a:r>
              <a:rPr lang="ru-RU" altLang="ru-RU" sz="2500"/>
              <a:t> </a:t>
            </a:r>
            <a:r>
              <a:rPr lang="ru-RU" altLang="ru-RU" sz="2500">
                <a:solidFill>
                  <a:srgbClr val="FF3300"/>
                </a:solidFill>
              </a:rPr>
              <a:t>обеспечивающее приспособление организма к внешней среде</a:t>
            </a:r>
            <a:r>
              <a:rPr lang="ru-RU" altLang="ru-RU" sz="2500"/>
              <a:t>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Под влиянием постоянно повторяющихся воздействий факторов внешней среды, формирующих экзогенные ритмы, в процессе эволюции в живых системах возникли структурно-функциональные организации, осуществляющие эндогенные ритмы.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 b="1"/>
              <a:t>Первоначально</a:t>
            </a:r>
            <a:r>
              <a:rPr lang="ru-RU" altLang="ru-RU" sz="2500"/>
              <a:t> сформировались клеточные метаболические биоритмы, «базовые» по своей сущности.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500"/>
              <a:t>В дальнейшем, в ходе эволюции сформировались «надстроечные» биоритмы, связанные с поэтапным включением регуляторных систем: иммунной, эндокринной, нервной. В результате естественного отбора эндогенные биоритмы закрепились в гене.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0"/>
          <p:cNvSpPr txBox="1">
            <a:spLocks noChangeArrowheads="1"/>
          </p:cNvSpPr>
          <p:nvPr/>
        </p:nvSpPr>
        <p:spPr bwMode="auto">
          <a:xfrm>
            <a:off x="228600" y="304800"/>
            <a:ext cx="8686800" cy="542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>
                <a:solidFill>
                  <a:schemeClr val="tx2"/>
                </a:solidFill>
              </a:rPr>
              <a:t>В человеческом организме – более 500 биоритмов, функционирующих на самых разных уровнях - клеточном, тканевом, органном, организменном.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>
                <a:solidFill>
                  <a:schemeClr val="tx2"/>
                </a:solidFill>
              </a:rPr>
              <a:t>Каждый из них обладает широким диапазоном периодов - от тысячной доли секунды до нескольких лет.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>
                <a:solidFill>
                  <a:schemeClr val="tx2"/>
                </a:solidFill>
              </a:rPr>
              <a:t>Различают: низко-, средне-  и высокочастотные биоритмы.</a:t>
            </a:r>
          </a:p>
        </p:txBody>
      </p:sp>
      <p:sp>
        <p:nvSpPr>
          <p:cNvPr id="8195" name="Freeform 11"/>
          <p:cNvSpPr>
            <a:spLocks/>
          </p:cNvSpPr>
          <p:nvPr/>
        </p:nvSpPr>
        <p:spPr bwMode="auto">
          <a:xfrm>
            <a:off x="609600" y="5867400"/>
            <a:ext cx="3124200" cy="876300"/>
          </a:xfrm>
          <a:custGeom>
            <a:avLst/>
            <a:gdLst>
              <a:gd name="T0" fmla="*/ 0 w 1968"/>
              <a:gd name="T1" fmla="*/ 762000 h 552"/>
              <a:gd name="T2" fmla="*/ 76200 w 1968"/>
              <a:gd name="T3" fmla="*/ 0 h 552"/>
              <a:gd name="T4" fmla="*/ 228600 w 1968"/>
              <a:gd name="T5" fmla="*/ 762000 h 552"/>
              <a:gd name="T6" fmla="*/ 304800 w 1968"/>
              <a:gd name="T7" fmla="*/ 0 h 552"/>
              <a:gd name="T8" fmla="*/ 457200 w 1968"/>
              <a:gd name="T9" fmla="*/ 762000 h 552"/>
              <a:gd name="T10" fmla="*/ 533400 w 1968"/>
              <a:gd name="T11" fmla="*/ 0 h 552"/>
              <a:gd name="T12" fmla="*/ 685800 w 1968"/>
              <a:gd name="T13" fmla="*/ 762000 h 552"/>
              <a:gd name="T14" fmla="*/ 762000 w 1968"/>
              <a:gd name="T15" fmla="*/ 0 h 552"/>
              <a:gd name="T16" fmla="*/ 838200 w 1968"/>
              <a:gd name="T17" fmla="*/ 762000 h 552"/>
              <a:gd name="T18" fmla="*/ 990600 w 1968"/>
              <a:gd name="T19" fmla="*/ 76200 h 552"/>
              <a:gd name="T20" fmla="*/ 1066800 w 1968"/>
              <a:gd name="T21" fmla="*/ 762000 h 552"/>
              <a:gd name="T22" fmla="*/ 1219200 w 1968"/>
              <a:gd name="T23" fmla="*/ 0 h 552"/>
              <a:gd name="T24" fmla="*/ 1295400 w 1968"/>
              <a:gd name="T25" fmla="*/ 762000 h 552"/>
              <a:gd name="T26" fmla="*/ 1447800 w 1968"/>
              <a:gd name="T27" fmla="*/ 76200 h 552"/>
              <a:gd name="T28" fmla="*/ 1524000 w 1968"/>
              <a:gd name="T29" fmla="*/ 762000 h 552"/>
              <a:gd name="T30" fmla="*/ 1676400 w 1968"/>
              <a:gd name="T31" fmla="*/ 0 h 552"/>
              <a:gd name="T32" fmla="*/ 1828800 w 1968"/>
              <a:gd name="T33" fmla="*/ 762000 h 552"/>
              <a:gd name="T34" fmla="*/ 1905000 w 1968"/>
              <a:gd name="T35" fmla="*/ 76200 h 552"/>
              <a:gd name="T36" fmla="*/ 1981200 w 1968"/>
              <a:gd name="T37" fmla="*/ 762000 h 552"/>
              <a:gd name="T38" fmla="*/ 2133600 w 1968"/>
              <a:gd name="T39" fmla="*/ 76200 h 552"/>
              <a:gd name="T40" fmla="*/ 2286000 w 1968"/>
              <a:gd name="T41" fmla="*/ 762000 h 552"/>
              <a:gd name="T42" fmla="*/ 2362200 w 1968"/>
              <a:gd name="T43" fmla="*/ 76200 h 552"/>
              <a:gd name="T44" fmla="*/ 2514600 w 1968"/>
              <a:gd name="T45" fmla="*/ 762000 h 552"/>
              <a:gd name="T46" fmla="*/ 2590800 w 1968"/>
              <a:gd name="T47" fmla="*/ 152400 h 552"/>
              <a:gd name="T48" fmla="*/ 2667000 w 1968"/>
              <a:gd name="T49" fmla="*/ 762000 h 552"/>
              <a:gd name="T50" fmla="*/ 2743200 w 1968"/>
              <a:gd name="T51" fmla="*/ 76200 h 552"/>
              <a:gd name="T52" fmla="*/ 2819400 w 1968"/>
              <a:gd name="T53" fmla="*/ 762000 h 552"/>
              <a:gd name="T54" fmla="*/ 2971800 w 1968"/>
              <a:gd name="T55" fmla="*/ 76200 h 552"/>
              <a:gd name="T56" fmla="*/ 3048000 w 1968"/>
              <a:gd name="T57" fmla="*/ 762000 h 552"/>
              <a:gd name="T58" fmla="*/ 3124200 w 1968"/>
              <a:gd name="T59" fmla="*/ 762000 h 55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968"/>
              <a:gd name="T91" fmla="*/ 0 h 552"/>
              <a:gd name="T92" fmla="*/ 1968 w 1968"/>
              <a:gd name="T93" fmla="*/ 552 h 55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968" h="552">
                <a:moveTo>
                  <a:pt x="0" y="480"/>
                </a:moveTo>
                <a:cubicBezTo>
                  <a:pt x="12" y="240"/>
                  <a:pt x="24" y="0"/>
                  <a:pt x="48" y="0"/>
                </a:cubicBezTo>
                <a:cubicBezTo>
                  <a:pt x="72" y="0"/>
                  <a:pt x="120" y="480"/>
                  <a:pt x="144" y="480"/>
                </a:cubicBezTo>
                <a:cubicBezTo>
                  <a:pt x="168" y="480"/>
                  <a:pt x="168" y="0"/>
                  <a:pt x="192" y="0"/>
                </a:cubicBezTo>
                <a:cubicBezTo>
                  <a:pt x="216" y="0"/>
                  <a:pt x="264" y="480"/>
                  <a:pt x="288" y="480"/>
                </a:cubicBezTo>
                <a:cubicBezTo>
                  <a:pt x="312" y="480"/>
                  <a:pt x="312" y="0"/>
                  <a:pt x="336" y="0"/>
                </a:cubicBezTo>
                <a:cubicBezTo>
                  <a:pt x="360" y="0"/>
                  <a:pt x="408" y="480"/>
                  <a:pt x="432" y="480"/>
                </a:cubicBezTo>
                <a:cubicBezTo>
                  <a:pt x="456" y="480"/>
                  <a:pt x="464" y="0"/>
                  <a:pt x="480" y="0"/>
                </a:cubicBezTo>
                <a:cubicBezTo>
                  <a:pt x="496" y="0"/>
                  <a:pt x="504" y="472"/>
                  <a:pt x="528" y="480"/>
                </a:cubicBezTo>
                <a:cubicBezTo>
                  <a:pt x="552" y="488"/>
                  <a:pt x="600" y="48"/>
                  <a:pt x="624" y="48"/>
                </a:cubicBezTo>
                <a:cubicBezTo>
                  <a:pt x="648" y="48"/>
                  <a:pt x="648" y="488"/>
                  <a:pt x="672" y="480"/>
                </a:cubicBezTo>
                <a:cubicBezTo>
                  <a:pt x="696" y="472"/>
                  <a:pt x="744" y="0"/>
                  <a:pt x="768" y="0"/>
                </a:cubicBezTo>
                <a:cubicBezTo>
                  <a:pt x="792" y="0"/>
                  <a:pt x="792" y="472"/>
                  <a:pt x="816" y="480"/>
                </a:cubicBezTo>
                <a:cubicBezTo>
                  <a:pt x="840" y="488"/>
                  <a:pt x="888" y="48"/>
                  <a:pt x="912" y="48"/>
                </a:cubicBezTo>
                <a:cubicBezTo>
                  <a:pt x="936" y="48"/>
                  <a:pt x="936" y="488"/>
                  <a:pt x="960" y="480"/>
                </a:cubicBezTo>
                <a:cubicBezTo>
                  <a:pt x="984" y="472"/>
                  <a:pt x="1024" y="0"/>
                  <a:pt x="1056" y="0"/>
                </a:cubicBezTo>
                <a:cubicBezTo>
                  <a:pt x="1088" y="0"/>
                  <a:pt x="1128" y="472"/>
                  <a:pt x="1152" y="480"/>
                </a:cubicBezTo>
                <a:cubicBezTo>
                  <a:pt x="1176" y="488"/>
                  <a:pt x="1184" y="48"/>
                  <a:pt x="1200" y="48"/>
                </a:cubicBezTo>
                <a:cubicBezTo>
                  <a:pt x="1216" y="48"/>
                  <a:pt x="1224" y="480"/>
                  <a:pt x="1248" y="480"/>
                </a:cubicBezTo>
                <a:cubicBezTo>
                  <a:pt x="1272" y="480"/>
                  <a:pt x="1312" y="48"/>
                  <a:pt x="1344" y="48"/>
                </a:cubicBezTo>
                <a:cubicBezTo>
                  <a:pt x="1376" y="48"/>
                  <a:pt x="1416" y="480"/>
                  <a:pt x="1440" y="480"/>
                </a:cubicBezTo>
                <a:cubicBezTo>
                  <a:pt x="1464" y="480"/>
                  <a:pt x="1464" y="48"/>
                  <a:pt x="1488" y="48"/>
                </a:cubicBezTo>
                <a:cubicBezTo>
                  <a:pt x="1512" y="48"/>
                  <a:pt x="1560" y="472"/>
                  <a:pt x="1584" y="480"/>
                </a:cubicBezTo>
                <a:cubicBezTo>
                  <a:pt x="1608" y="488"/>
                  <a:pt x="1616" y="96"/>
                  <a:pt x="1632" y="96"/>
                </a:cubicBezTo>
                <a:cubicBezTo>
                  <a:pt x="1648" y="96"/>
                  <a:pt x="1664" y="488"/>
                  <a:pt x="1680" y="480"/>
                </a:cubicBezTo>
                <a:cubicBezTo>
                  <a:pt x="1696" y="472"/>
                  <a:pt x="1712" y="48"/>
                  <a:pt x="1728" y="48"/>
                </a:cubicBezTo>
                <a:cubicBezTo>
                  <a:pt x="1744" y="48"/>
                  <a:pt x="1752" y="480"/>
                  <a:pt x="1776" y="480"/>
                </a:cubicBezTo>
                <a:cubicBezTo>
                  <a:pt x="1800" y="480"/>
                  <a:pt x="1848" y="48"/>
                  <a:pt x="1872" y="48"/>
                </a:cubicBezTo>
                <a:cubicBezTo>
                  <a:pt x="1896" y="48"/>
                  <a:pt x="1904" y="408"/>
                  <a:pt x="1920" y="480"/>
                </a:cubicBezTo>
                <a:cubicBezTo>
                  <a:pt x="1936" y="552"/>
                  <a:pt x="1960" y="480"/>
                  <a:pt x="1968" y="480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6" name="Freeform 12"/>
          <p:cNvSpPr>
            <a:spLocks/>
          </p:cNvSpPr>
          <p:nvPr/>
        </p:nvSpPr>
        <p:spPr bwMode="auto">
          <a:xfrm>
            <a:off x="3733800" y="5867400"/>
            <a:ext cx="3124200" cy="876300"/>
          </a:xfrm>
          <a:custGeom>
            <a:avLst/>
            <a:gdLst>
              <a:gd name="T0" fmla="*/ 0 w 1968"/>
              <a:gd name="T1" fmla="*/ 762000 h 552"/>
              <a:gd name="T2" fmla="*/ 76200 w 1968"/>
              <a:gd name="T3" fmla="*/ 0 h 552"/>
              <a:gd name="T4" fmla="*/ 228600 w 1968"/>
              <a:gd name="T5" fmla="*/ 762000 h 552"/>
              <a:gd name="T6" fmla="*/ 304800 w 1968"/>
              <a:gd name="T7" fmla="*/ 0 h 552"/>
              <a:gd name="T8" fmla="*/ 457200 w 1968"/>
              <a:gd name="T9" fmla="*/ 762000 h 552"/>
              <a:gd name="T10" fmla="*/ 533400 w 1968"/>
              <a:gd name="T11" fmla="*/ 0 h 552"/>
              <a:gd name="T12" fmla="*/ 685800 w 1968"/>
              <a:gd name="T13" fmla="*/ 762000 h 552"/>
              <a:gd name="T14" fmla="*/ 762000 w 1968"/>
              <a:gd name="T15" fmla="*/ 0 h 552"/>
              <a:gd name="T16" fmla="*/ 838200 w 1968"/>
              <a:gd name="T17" fmla="*/ 762000 h 552"/>
              <a:gd name="T18" fmla="*/ 990600 w 1968"/>
              <a:gd name="T19" fmla="*/ 76200 h 552"/>
              <a:gd name="T20" fmla="*/ 1066800 w 1968"/>
              <a:gd name="T21" fmla="*/ 762000 h 552"/>
              <a:gd name="T22" fmla="*/ 1219200 w 1968"/>
              <a:gd name="T23" fmla="*/ 0 h 552"/>
              <a:gd name="T24" fmla="*/ 1295400 w 1968"/>
              <a:gd name="T25" fmla="*/ 762000 h 552"/>
              <a:gd name="T26" fmla="*/ 1447800 w 1968"/>
              <a:gd name="T27" fmla="*/ 76200 h 552"/>
              <a:gd name="T28" fmla="*/ 1524000 w 1968"/>
              <a:gd name="T29" fmla="*/ 762000 h 552"/>
              <a:gd name="T30" fmla="*/ 1676400 w 1968"/>
              <a:gd name="T31" fmla="*/ 0 h 552"/>
              <a:gd name="T32" fmla="*/ 1828800 w 1968"/>
              <a:gd name="T33" fmla="*/ 762000 h 552"/>
              <a:gd name="T34" fmla="*/ 1905000 w 1968"/>
              <a:gd name="T35" fmla="*/ 76200 h 552"/>
              <a:gd name="T36" fmla="*/ 1981200 w 1968"/>
              <a:gd name="T37" fmla="*/ 762000 h 552"/>
              <a:gd name="T38" fmla="*/ 2133600 w 1968"/>
              <a:gd name="T39" fmla="*/ 76200 h 552"/>
              <a:gd name="T40" fmla="*/ 2286000 w 1968"/>
              <a:gd name="T41" fmla="*/ 762000 h 552"/>
              <a:gd name="T42" fmla="*/ 2362200 w 1968"/>
              <a:gd name="T43" fmla="*/ 76200 h 552"/>
              <a:gd name="T44" fmla="*/ 2514600 w 1968"/>
              <a:gd name="T45" fmla="*/ 762000 h 552"/>
              <a:gd name="T46" fmla="*/ 2590800 w 1968"/>
              <a:gd name="T47" fmla="*/ 152400 h 552"/>
              <a:gd name="T48" fmla="*/ 2667000 w 1968"/>
              <a:gd name="T49" fmla="*/ 762000 h 552"/>
              <a:gd name="T50" fmla="*/ 2743200 w 1968"/>
              <a:gd name="T51" fmla="*/ 76200 h 552"/>
              <a:gd name="T52" fmla="*/ 2819400 w 1968"/>
              <a:gd name="T53" fmla="*/ 762000 h 552"/>
              <a:gd name="T54" fmla="*/ 2971800 w 1968"/>
              <a:gd name="T55" fmla="*/ 76200 h 552"/>
              <a:gd name="T56" fmla="*/ 3048000 w 1968"/>
              <a:gd name="T57" fmla="*/ 762000 h 552"/>
              <a:gd name="T58" fmla="*/ 3124200 w 1968"/>
              <a:gd name="T59" fmla="*/ 762000 h 55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1968"/>
              <a:gd name="T91" fmla="*/ 0 h 552"/>
              <a:gd name="T92" fmla="*/ 1968 w 1968"/>
              <a:gd name="T93" fmla="*/ 552 h 552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1968" h="552">
                <a:moveTo>
                  <a:pt x="0" y="480"/>
                </a:moveTo>
                <a:cubicBezTo>
                  <a:pt x="12" y="240"/>
                  <a:pt x="24" y="0"/>
                  <a:pt x="48" y="0"/>
                </a:cubicBezTo>
                <a:cubicBezTo>
                  <a:pt x="72" y="0"/>
                  <a:pt x="120" y="480"/>
                  <a:pt x="144" y="480"/>
                </a:cubicBezTo>
                <a:cubicBezTo>
                  <a:pt x="168" y="480"/>
                  <a:pt x="168" y="0"/>
                  <a:pt x="192" y="0"/>
                </a:cubicBezTo>
                <a:cubicBezTo>
                  <a:pt x="216" y="0"/>
                  <a:pt x="264" y="480"/>
                  <a:pt x="288" y="480"/>
                </a:cubicBezTo>
                <a:cubicBezTo>
                  <a:pt x="312" y="480"/>
                  <a:pt x="312" y="0"/>
                  <a:pt x="336" y="0"/>
                </a:cubicBezTo>
                <a:cubicBezTo>
                  <a:pt x="360" y="0"/>
                  <a:pt x="408" y="480"/>
                  <a:pt x="432" y="480"/>
                </a:cubicBezTo>
                <a:cubicBezTo>
                  <a:pt x="456" y="480"/>
                  <a:pt x="464" y="0"/>
                  <a:pt x="480" y="0"/>
                </a:cubicBezTo>
                <a:cubicBezTo>
                  <a:pt x="496" y="0"/>
                  <a:pt x="504" y="472"/>
                  <a:pt x="528" y="480"/>
                </a:cubicBezTo>
                <a:cubicBezTo>
                  <a:pt x="552" y="488"/>
                  <a:pt x="600" y="48"/>
                  <a:pt x="624" y="48"/>
                </a:cubicBezTo>
                <a:cubicBezTo>
                  <a:pt x="648" y="48"/>
                  <a:pt x="648" y="488"/>
                  <a:pt x="672" y="480"/>
                </a:cubicBezTo>
                <a:cubicBezTo>
                  <a:pt x="696" y="472"/>
                  <a:pt x="744" y="0"/>
                  <a:pt x="768" y="0"/>
                </a:cubicBezTo>
                <a:cubicBezTo>
                  <a:pt x="792" y="0"/>
                  <a:pt x="792" y="472"/>
                  <a:pt x="816" y="480"/>
                </a:cubicBezTo>
                <a:cubicBezTo>
                  <a:pt x="840" y="488"/>
                  <a:pt x="888" y="48"/>
                  <a:pt x="912" y="48"/>
                </a:cubicBezTo>
                <a:cubicBezTo>
                  <a:pt x="936" y="48"/>
                  <a:pt x="936" y="488"/>
                  <a:pt x="960" y="480"/>
                </a:cubicBezTo>
                <a:cubicBezTo>
                  <a:pt x="984" y="472"/>
                  <a:pt x="1024" y="0"/>
                  <a:pt x="1056" y="0"/>
                </a:cubicBezTo>
                <a:cubicBezTo>
                  <a:pt x="1088" y="0"/>
                  <a:pt x="1128" y="472"/>
                  <a:pt x="1152" y="480"/>
                </a:cubicBezTo>
                <a:cubicBezTo>
                  <a:pt x="1176" y="488"/>
                  <a:pt x="1184" y="48"/>
                  <a:pt x="1200" y="48"/>
                </a:cubicBezTo>
                <a:cubicBezTo>
                  <a:pt x="1216" y="48"/>
                  <a:pt x="1224" y="480"/>
                  <a:pt x="1248" y="480"/>
                </a:cubicBezTo>
                <a:cubicBezTo>
                  <a:pt x="1272" y="480"/>
                  <a:pt x="1312" y="48"/>
                  <a:pt x="1344" y="48"/>
                </a:cubicBezTo>
                <a:cubicBezTo>
                  <a:pt x="1376" y="48"/>
                  <a:pt x="1416" y="480"/>
                  <a:pt x="1440" y="480"/>
                </a:cubicBezTo>
                <a:cubicBezTo>
                  <a:pt x="1464" y="480"/>
                  <a:pt x="1464" y="48"/>
                  <a:pt x="1488" y="48"/>
                </a:cubicBezTo>
                <a:cubicBezTo>
                  <a:pt x="1512" y="48"/>
                  <a:pt x="1560" y="472"/>
                  <a:pt x="1584" y="480"/>
                </a:cubicBezTo>
                <a:cubicBezTo>
                  <a:pt x="1608" y="488"/>
                  <a:pt x="1616" y="96"/>
                  <a:pt x="1632" y="96"/>
                </a:cubicBezTo>
                <a:cubicBezTo>
                  <a:pt x="1648" y="96"/>
                  <a:pt x="1664" y="488"/>
                  <a:pt x="1680" y="480"/>
                </a:cubicBezTo>
                <a:cubicBezTo>
                  <a:pt x="1696" y="472"/>
                  <a:pt x="1712" y="48"/>
                  <a:pt x="1728" y="48"/>
                </a:cubicBezTo>
                <a:cubicBezTo>
                  <a:pt x="1744" y="48"/>
                  <a:pt x="1752" y="480"/>
                  <a:pt x="1776" y="480"/>
                </a:cubicBezTo>
                <a:cubicBezTo>
                  <a:pt x="1800" y="480"/>
                  <a:pt x="1848" y="48"/>
                  <a:pt x="1872" y="48"/>
                </a:cubicBezTo>
                <a:cubicBezTo>
                  <a:pt x="1896" y="48"/>
                  <a:pt x="1904" y="408"/>
                  <a:pt x="1920" y="480"/>
                </a:cubicBezTo>
                <a:cubicBezTo>
                  <a:pt x="1936" y="552"/>
                  <a:pt x="1960" y="480"/>
                  <a:pt x="1968" y="480"/>
                </a:cubicBezTo>
              </a:path>
            </a:pathLst>
          </a:cu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7" name="Freeform 13"/>
          <p:cNvSpPr>
            <a:spLocks/>
          </p:cNvSpPr>
          <p:nvPr/>
        </p:nvSpPr>
        <p:spPr bwMode="auto">
          <a:xfrm>
            <a:off x="228600" y="5753100"/>
            <a:ext cx="8229600" cy="952500"/>
          </a:xfrm>
          <a:custGeom>
            <a:avLst/>
            <a:gdLst>
              <a:gd name="T0" fmla="*/ 0 w 5184"/>
              <a:gd name="T1" fmla="*/ 800100 h 600"/>
              <a:gd name="T2" fmla="*/ 838200 w 5184"/>
              <a:gd name="T3" fmla="*/ 38100 h 600"/>
              <a:gd name="T4" fmla="*/ 2057400 w 5184"/>
              <a:gd name="T5" fmla="*/ 952500 h 600"/>
              <a:gd name="T6" fmla="*/ 3429000 w 5184"/>
              <a:gd name="T7" fmla="*/ 38100 h 600"/>
              <a:gd name="T8" fmla="*/ 5181600 w 5184"/>
              <a:gd name="T9" fmla="*/ 952500 h 600"/>
              <a:gd name="T10" fmla="*/ 6858000 w 5184"/>
              <a:gd name="T11" fmla="*/ 38100 h 600"/>
              <a:gd name="T12" fmla="*/ 8229600 w 5184"/>
              <a:gd name="T13" fmla="*/ 723900 h 6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84"/>
              <a:gd name="T22" fmla="*/ 0 h 600"/>
              <a:gd name="T23" fmla="*/ 5184 w 5184"/>
              <a:gd name="T24" fmla="*/ 600 h 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84" h="600">
                <a:moveTo>
                  <a:pt x="0" y="504"/>
                </a:moveTo>
                <a:cubicBezTo>
                  <a:pt x="156" y="256"/>
                  <a:pt x="312" y="8"/>
                  <a:pt x="528" y="24"/>
                </a:cubicBezTo>
                <a:cubicBezTo>
                  <a:pt x="744" y="40"/>
                  <a:pt x="1024" y="600"/>
                  <a:pt x="1296" y="600"/>
                </a:cubicBezTo>
                <a:cubicBezTo>
                  <a:pt x="1568" y="600"/>
                  <a:pt x="1832" y="24"/>
                  <a:pt x="2160" y="24"/>
                </a:cubicBezTo>
                <a:cubicBezTo>
                  <a:pt x="2488" y="24"/>
                  <a:pt x="2904" y="600"/>
                  <a:pt x="3264" y="600"/>
                </a:cubicBezTo>
                <a:cubicBezTo>
                  <a:pt x="3624" y="600"/>
                  <a:pt x="4000" y="48"/>
                  <a:pt x="4320" y="24"/>
                </a:cubicBezTo>
                <a:cubicBezTo>
                  <a:pt x="4640" y="0"/>
                  <a:pt x="5040" y="384"/>
                  <a:pt x="5184" y="456"/>
                </a:cubicBezTo>
              </a:path>
            </a:pathLst>
          </a:custGeom>
          <a:noFill/>
          <a:ln w="5715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8" name="Freeform 14"/>
          <p:cNvSpPr>
            <a:spLocks/>
          </p:cNvSpPr>
          <p:nvPr/>
        </p:nvSpPr>
        <p:spPr bwMode="auto">
          <a:xfrm>
            <a:off x="381000" y="5930900"/>
            <a:ext cx="8839200" cy="863600"/>
          </a:xfrm>
          <a:custGeom>
            <a:avLst/>
            <a:gdLst>
              <a:gd name="T0" fmla="*/ 0 w 5568"/>
              <a:gd name="T1" fmla="*/ 698500 h 544"/>
              <a:gd name="T2" fmla="*/ 4038600 w 5568"/>
              <a:gd name="T3" fmla="*/ 12700 h 544"/>
              <a:gd name="T4" fmla="*/ 7696200 w 5568"/>
              <a:gd name="T5" fmla="*/ 774700 h 544"/>
              <a:gd name="T6" fmla="*/ 8839200 w 5568"/>
              <a:gd name="T7" fmla="*/ 546100 h 544"/>
              <a:gd name="T8" fmla="*/ 0 60000 65536"/>
              <a:gd name="T9" fmla="*/ 0 60000 65536"/>
              <a:gd name="T10" fmla="*/ 0 60000 65536"/>
              <a:gd name="T11" fmla="*/ 0 60000 65536"/>
              <a:gd name="T12" fmla="*/ 0 w 5568"/>
              <a:gd name="T13" fmla="*/ 0 h 544"/>
              <a:gd name="T14" fmla="*/ 5568 w 5568"/>
              <a:gd name="T15" fmla="*/ 544 h 54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68" h="544">
                <a:moveTo>
                  <a:pt x="0" y="440"/>
                </a:moveTo>
                <a:cubicBezTo>
                  <a:pt x="868" y="220"/>
                  <a:pt x="1736" y="0"/>
                  <a:pt x="2544" y="8"/>
                </a:cubicBezTo>
                <a:cubicBezTo>
                  <a:pt x="3352" y="16"/>
                  <a:pt x="4344" y="432"/>
                  <a:pt x="4848" y="488"/>
                </a:cubicBezTo>
                <a:cubicBezTo>
                  <a:pt x="5352" y="544"/>
                  <a:pt x="5448" y="368"/>
                  <a:pt x="5568" y="344"/>
                </a:cubicBezTo>
              </a:path>
            </a:pathLst>
          </a:custGeom>
          <a:noFill/>
          <a:ln w="762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52400" y="228600"/>
            <a:ext cx="8839200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В названиях многих ритмов присутствует слово "</a:t>
            </a:r>
            <a:r>
              <a:rPr lang="ru-RU" altLang="ru-RU" sz="3500" b="1">
                <a:solidFill>
                  <a:srgbClr val="FF3300"/>
                </a:solidFill>
              </a:rPr>
              <a:t>цирк</a:t>
            </a:r>
            <a:r>
              <a:rPr lang="ru-RU" altLang="ru-RU" sz="3500"/>
              <a:t>".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Латинское слово "</a:t>
            </a:r>
            <a:r>
              <a:rPr lang="ru-RU" altLang="ru-RU" sz="3500" b="1">
                <a:solidFill>
                  <a:srgbClr val="FF3300"/>
                </a:solidFill>
              </a:rPr>
              <a:t>circa</a:t>
            </a:r>
            <a:r>
              <a:rPr lang="ru-RU" altLang="ru-RU" sz="3500"/>
              <a:t>" переводится как «вокруг, около, приблизительно», а все биоритмы обладают периодами, приближенными к нашим календарным интервалам, но не совпадают с ними. </a:t>
            </a:r>
          </a:p>
        </p:txBody>
      </p:sp>
      <p:pic>
        <p:nvPicPr>
          <p:cNvPr id="9219" name="Picture 5" descr="J034143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248150"/>
            <a:ext cx="365760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0" y="228600"/>
            <a:ext cx="8991600" cy="542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 b="1">
                <a:solidFill>
                  <a:srgbClr val="FF3300"/>
                </a:solidFill>
              </a:rPr>
              <a:t>Низкочастотные биоритмы</a:t>
            </a:r>
            <a:r>
              <a:rPr lang="ru-RU" altLang="ru-RU" sz="3500">
                <a:solidFill>
                  <a:srgbClr val="FF3300"/>
                </a:solidFill>
              </a:rPr>
              <a:t> </a:t>
            </a:r>
            <a:r>
              <a:rPr lang="ru-RU" altLang="ru-RU" sz="3500"/>
              <a:t>(Т </a:t>
            </a:r>
            <a:r>
              <a:rPr lang="en-US" altLang="ru-RU" sz="3500"/>
              <a:t>&gt;</a:t>
            </a:r>
            <a:r>
              <a:rPr lang="ru-RU" altLang="ru-RU" sz="3500"/>
              <a:t> 3 суток)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цирка</a:t>
            </a:r>
            <a:r>
              <a:rPr lang="ru-RU" altLang="ru-RU" sz="3500">
                <a:solidFill>
                  <a:srgbClr val="FF3300"/>
                </a:solidFill>
              </a:rPr>
              <a:t>септанные</a:t>
            </a:r>
            <a:r>
              <a:rPr lang="ru-RU" altLang="ru-RU" sz="3500"/>
              <a:t> (7±3 суток), цирка</a:t>
            </a:r>
            <a:r>
              <a:rPr lang="ru-RU" altLang="ru-RU" sz="3500">
                <a:solidFill>
                  <a:srgbClr val="FF3300"/>
                </a:solidFill>
              </a:rPr>
              <a:t>дисептанные </a:t>
            </a:r>
            <a:r>
              <a:rPr lang="ru-RU" altLang="ru-RU" sz="3500"/>
              <a:t>(14±3 суток), цирка</a:t>
            </a:r>
            <a:r>
              <a:rPr lang="ru-RU" altLang="ru-RU" sz="3500">
                <a:solidFill>
                  <a:srgbClr val="FF3300"/>
                </a:solidFill>
              </a:rPr>
              <a:t>вигинтанные </a:t>
            </a:r>
            <a:r>
              <a:rPr lang="ru-RU" altLang="ru-RU" sz="3500"/>
              <a:t>(21±3 суток), цирка</a:t>
            </a:r>
            <a:r>
              <a:rPr lang="ru-RU" altLang="ru-RU" sz="3500">
                <a:solidFill>
                  <a:srgbClr val="FF3300"/>
                </a:solidFill>
              </a:rPr>
              <a:t>тригинтанные</a:t>
            </a:r>
            <a:r>
              <a:rPr lang="ru-RU" altLang="ru-RU" sz="3500"/>
              <a:t> (30±5 суток) и цирк</a:t>
            </a:r>
            <a:r>
              <a:rPr lang="ru-RU" altLang="ru-RU" sz="3500">
                <a:solidFill>
                  <a:srgbClr val="FF3300"/>
                </a:solidFill>
              </a:rPr>
              <a:t>аннуальные</a:t>
            </a:r>
            <a:r>
              <a:rPr lang="ru-RU" altLang="ru-RU" sz="3500"/>
              <a:t> (1 год±2 месяца).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В эту же группу входят </a:t>
            </a:r>
            <a:r>
              <a:rPr lang="ru-RU" altLang="ru-RU" sz="3500" b="1">
                <a:solidFill>
                  <a:srgbClr val="FF3300"/>
                </a:solidFill>
              </a:rPr>
              <a:t>макроритмы</a:t>
            </a:r>
            <a:r>
              <a:rPr lang="ru-RU" altLang="ru-RU" sz="3500"/>
              <a:t>, связанные с циклами солнечной активности, их периоды - от 2 до 35 лет. </a:t>
            </a:r>
          </a:p>
        </p:txBody>
      </p:sp>
      <p:pic>
        <p:nvPicPr>
          <p:cNvPr id="10243" name="Picture 4" descr="BD07831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366838"/>
            <a:ext cx="1447800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5" descr="AG00160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900" y="5562600"/>
            <a:ext cx="1149350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0" y="228600"/>
            <a:ext cx="899160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3500" b="1">
                <a:solidFill>
                  <a:srgbClr val="FF3300"/>
                </a:solidFill>
              </a:rPr>
              <a:t>C</a:t>
            </a:r>
            <a:r>
              <a:rPr lang="ru-RU" altLang="ru-RU" sz="3500" b="1">
                <a:solidFill>
                  <a:srgbClr val="FF3300"/>
                </a:solidFill>
              </a:rPr>
              <a:t>реднечастотные ритмы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(Т от 30 мин. до трех суток):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ультра</a:t>
            </a:r>
            <a:r>
              <a:rPr lang="ru-RU" altLang="ru-RU" sz="3500">
                <a:solidFill>
                  <a:srgbClr val="FF3300"/>
                </a:solidFill>
              </a:rPr>
              <a:t>дианные</a:t>
            </a:r>
            <a:r>
              <a:rPr lang="ru-RU" altLang="ru-RU" sz="3500"/>
              <a:t> </a:t>
            </a:r>
            <a:r>
              <a:rPr lang="ru-RU" altLang="ru-RU" sz="2500"/>
              <a:t>(30 минут - 20 часов),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 b="1"/>
              <a:t>цирка</a:t>
            </a:r>
            <a:r>
              <a:rPr lang="ru-RU" altLang="ru-RU" sz="3500" b="1">
                <a:solidFill>
                  <a:srgbClr val="FF3300"/>
                </a:solidFill>
              </a:rPr>
              <a:t>дианные</a:t>
            </a:r>
            <a:r>
              <a:rPr lang="ru-RU" altLang="ru-RU" sz="3500"/>
              <a:t> </a:t>
            </a:r>
            <a:r>
              <a:rPr lang="ru-RU" altLang="ru-RU" sz="2500"/>
              <a:t>(околосуточные, 24 - 28 час.),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3500"/>
              <a:t>инфра</a:t>
            </a:r>
            <a:r>
              <a:rPr lang="ru-RU" altLang="ru-RU" sz="3500">
                <a:solidFill>
                  <a:srgbClr val="FF3300"/>
                </a:solidFill>
              </a:rPr>
              <a:t>дианные</a:t>
            </a:r>
            <a:r>
              <a:rPr lang="ru-RU" altLang="ru-RU" sz="3500"/>
              <a:t> </a:t>
            </a:r>
            <a:r>
              <a:rPr lang="ru-RU" altLang="ru-RU" sz="2500"/>
              <a:t>(28 часов - 3 суток). </a:t>
            </a:r>
          </a:p>
        </p:txBody>
      </p:sp>
      <p:pic>
        <p:nvPicPr>
          <p:cNvPr id="11267" name="Picture 3" descr="AG00174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4953000"/>
            <a:ext cx="16764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04800" y="4800600"/>
            <a:ext cx="62484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1800"/>
              <a:t>Суточные ритмы обусловлены ионной функцией почек, а также синтезом АДГ, альдостерона, белка и гликогена.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2910</Words>
  <Application>Microsoft Office PowerPoint</Application>
  <PresentationFormat>Экран (4:3)</PresentationFormat>
  <Paragraphs>165</Paragraphs>
  <Slides>39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4" baseType="lpstr">
      <vt:lpstr>Arial</vt:lpstr>
      <vt:lpstr>Calibri</vt:lpstr>
      <vt:lpstr>Times New Roman</vt:lpstr>
      <vt:lpstr>Оформление по умолчанию</vt:lpstr>
      <vt:lpstr>Microsoft Clip Gallery</vt:lpstr>
      <vt:lpstr>ОСНОВЫ ХРОНОФАРМАКОЛОГИИ</vt:lpstr>
      <vt:lpstr>Презентация PowerPoint</vt:lpstr>
      <vt:lpstr>Презентация PowerPoint</vt:lpstr>
      <vt:lpstr>Что есть на самом деле 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Good Devil</cp:lastModifiedBy>
  <cp:revision>48</cp:revision>
  <cp:lastPrinted>2004-10-25T06:35:23Z</cp:lastPrinted>
  <dcterms:created xsi:type="dcterms:W3CDTF">1601-01-01T00:00:00Z</dcterms:created>
  <dcterms:modified xsi:type="dcterms:W3CDTF">2014-11-05T08:12:59Z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