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0"/>
  </p:notesMasterIdLst>
  <p:sldIdLst>
    <p:sldId id="366" r:id="rId2"/>
    <p:sldId id="257" r:id="rId3"/>
    <p:sldId id="367" r:id="rId4"/>
    <p:sldId id="259" r:id="rId5"/>
    <p:sldId id="260" r:id="rId6"/>
    <p:sldId id="261" r:id="rId7"/>
    <p:sldId id="264" r:id="rId8"/>
    <p:sldId id="263" r:id="rId9"/>
    <p:sldId id="267" r:id="rId10"/>
    <p:sldId id="265" r:id="rId11"/>
    <p:sldId id="266" r:id="rId12"/>
    <p:sldId id="268" r:id="rId13"/>
    <p:sldId id="269" r:id="rId14"/>
    <p:sldId id="270" r:id="rId15"/>
    <p:sldId id="271" r:id="rId16"/>
    <p:sldId id="36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369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4" r:id="rId37"/>
    <p:sldId id="295" r:id="rId38"/>
    <p:sldId id="370" r:id="rId39"/>
    <p:sldId id="296" r:id="rId40"/>
    <p:sldId id="297" r:id="rId41"/>
    <p:sldId id="298" r:id="rId42"/>
    <p:sldId id="299" r:id="rId43"/>
    <p:sldId id="300" r:id="rId44"/>
    <p:sldId id="302" r:id="rId45"/>
    <p:sldId id="304" r:id="rId46"/>
    <p:sldId id="305" r:id="rId47"/>
    <p:sldId id="306" r:id="rId48"/>
    <p:sldId id="307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7" r:id="rId57"/>
    <p:sldId id="318" r:id="rId58"/>
    <p:sldId id="319" r:id="rId59"/>
    <p:sldId id="320" r:id="rId60"/>
    <p:sldId id="321" r:id="rId61"/>
    <p:sldId id="37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72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2" r:id="rId82"/>
    <p:sldId id="343" r:id="rId83"/>
    <p:sldId id="373" r:id="rId84"/>
    <p:sldId id="344" r:id="rId85"/>
    <p:sldId id="345" r:id="rId86"/>
    <p:sldId id="346" r:id="rId87"/>
    <p:sldId id="347" r:id="rId88"/>
    <p:sldId id="348" r:id="rId89"/>
    <p:sldId id="349" r:id="rId90"/>
    <p:sldId id="350" r:id="rId91"/>
    <p:sldId id="351" r:id="rId92"/>
    <p:sldId id="352" r:id="rId93"/>
    <p:sldId id="353" r:id="rId94"/>
    <p:sldId id="354" r:id="rId95"/>
    <p:sldId id="362" r:id="rId96"/>
    <p:sldId id="363" r:id="rId97"/>
    <p:sldId id="364" r:id="rId98"/>
    <p:sldId id="365" r:id="rId99"/>
  </p:sldIdLst>
  <p:sldSz cx="9144000" cy="6858000" type="screen4x3"/>
  <p:notesSz cx="6858000" cy="9144000"/>
  <p:custDataLst>
    <p:tags r:id="rId10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0" autoAdjust="0"/>
    <p:restoredTop sz="94660"/>
  </p:normalViewPr>
  <p:slideViewPr>
    <p:cSldViewPr>
      <p:cViewPr varScale="1">
        <p:scale>
          <a:sx n="84" d="100"/>
          <a:sy n="84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B9577-65F3-44A0-B27D-26BF3B682C5F}" type="datetimeFigureOut">
              <a:rPr lang="ru-RU" smtClean="0"/>
              <a:t>20.10.2016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3672E-5620-43E9-8147-226851F71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709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89FF-B874-4C20-B6E6-B61D56CE71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6118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8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770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147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16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1497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69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035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2224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420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55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2481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6554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191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799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946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40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550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8622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0239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0695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44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7515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19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0599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894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2877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0143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8555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5919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4420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3625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540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4500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407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4290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2536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86210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21707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999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1457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474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98996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07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93501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2742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265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78877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3268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6866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44989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5956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27373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2762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062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8385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70576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5033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1365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5239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55604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3237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6028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045265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48669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531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4303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44385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74273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48530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2382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06100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87103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78075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98847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05733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79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97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109042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57280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609413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23919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61642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3454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04998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695350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5893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02302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89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061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58479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550055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25177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763869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5657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53767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38126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19713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0618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3672E-5620-43E9-8147-226851F7142F}" type="slidenum">
              <a:rPr lang="ru-RU" smtClean="0"/>
              <a:t>98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040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945AE-E8C3-40DE-8C18-D7A9016B2B1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3B56E-C77F-4305-A0A4-4F1A88B7E8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72CE3-FDDA-40F5-99E2-7CBE52E4717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A461EA-43B8-4586-BDE5-526DCF80D46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940B3-D6A7-4F15-9497-62F03F89947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4D490-7C59-4B2D-A4C0-3BABCAF96D7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427560-C8EF-40FB-91C6-338BCFC37F4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D1140-0ADF-4EF0-9F48-E62E3779924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8487C8-6BEA-409F-A82E-53002D55891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4E089-89A1-4D3C-81EF-AC6D1EE4F42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C093E983-D3B0-4762-8026-BBF88C25AE1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4200E4B-5786-4C83-A175-8DA56BA0742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Министерство </a:t>
            </a:r>
            <a:r>
              <a:rPr lang="ru-RU" sz="1600" dirty="0">
                <a:solidFill>
                  <a:schemeClr val="bg1"/>
                </a:solidFill>
              </a:rPr>
              <a:t>образования и науки российской </a:t>
            </a:r>
            <a:r>
              <a:rPr lang="ru-RU" sz="1600" dirty="0" smtClean="0">
                <a:solidFill>
                  <a:schemeClr val="bg1"/>
                </a:solidFill>
              </a:rPr>
              <a:t>федерации</a:t>
            </a: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bg1"/>
                </a:solidFill>
              </a:rPr>
              <a:t> </a:t>
            </a: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>
                <a:solidFill>
                  <a:schemeClr val="bg1"/>
                </a:solidFill>
              </a:rPr>
              <a:t>Владивостокский государственный университет экономики и </a:t>
            </a:r>
            <a:r>
              <a:rPr lang="ru-RU" sz="1600" dirty="0" smtClean="0">
                <a:solidFill>
                  <a:schemeClr val="bg1"/>
                </a:solidFill>
              </a:rPr>
              <a:t>сервиса</a:t>
            </a:r>
          </a:p>
          <a:p>
            <a:pPr marL="0" indent="0" algn="ctr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Институт информатики, инноваций и бизнес систем</a:t>
            </a:r>
          </a:p>
          <a:p>
            <a:pPr marL="0" indent="0" algn="ctr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Кафедра электроники</a:t>
            </a:r>
          </a:p>
          <a:p>
            <a:pPr marL="0" indent="0" algn="ctr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«Основы проектирования и организации производства радиоэлектронной техники»</a:t>
            </a:r>
          </a:p>
          <a:p>
            <a:pPr marL="0" indent="0" algn="ctr"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sz="3600" b="1" dirty="0" smtClean="0">
                <a:solidFill>
                  <a:schemeClr val="bg2"/>
                </a:solidFill>
              </a:rPr>
              <a:t>«</a:t>
            </a:r>
            <a:r>
              <a:rPr lang="ru-RU" altLang="ru-RU" sz="3600" b="1" dirty="0" smtClean="0"/>
              <a:t>ОСНОВЫ </a:t>
            </a:r>
            <a:r>
              <a:rPr lang="en-US" altLang="ru-RU" sz="3600" b="1" dirty="0" smtClean="0"/>
              <a:t> </a:t>
            </a:r>
            <a:r>
              <a:rPr lang="ru-RU" altLang="ru-RU" sz="3600" b="1" dirty="0" smtClean="0"/>
              <a:t>ТЕХНОЛОГИИ </a:t>
            </a:r>
            <a:r>
              <a:rPr lang="ru-RU" altLang="ru-RU" sz="3600" b="1" dirty="0"/>
              <a:t>ПРОИЗВОДСТВА </a:t>
            </a:r>
            <a:r>
              <a:rPr lang="ru-RU" altLang="ru-RU" sz="3600" b="1" dirty="0" smtClean="0"/>
              <a:t>РАДИОЭЛЕКТРОННОЙ АППАРАТУРЫ</a:t>
            </a:r>
            <a:r>
              <a:rPr lang="ru-RU" sz="3600" b="1" dirty="0" smtClean="0">
                <a:solidFill>
                  <a:schemeClr val="bg2"/>
                </a:solidFill>
              </a:rPr>
              <a:t>»</a:t>
            </a:r>
            <a:endParaRPr lang="ru-RU" sz="3600" b="1" dirty="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ru-RU" sz="17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7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7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7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17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Владивосток, 2014</a:t>
            </a:r>
            <a:endParaRPr lang="ru-RU" sz="1700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57" y="270409"/>
            <a:ext cx="1155574" cy="1142367"/>
          </a:xfrm>
          <a:prstGeom prst="rect">
            <a:avLst/>
          </a:prstGeom>
          <a:effectLst>
            <a:glow rad="127000">
              <a:schemeClr val="accent1">
                <a:alpha val="73000"/>
              </a:schemeClr>
            </a:glow>
            <a:outerShdw blurRad="50800" dist="50800" dir="5400000" algn="ctr" rotWithShape="0">
              <a:srgbClr val="000000"/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402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Заключительная регулировочно-настроечная стадия </a:t>
            </a:r>
            <a:r>
              <a:rPr lang="ru-RU" altLang="ru-RU" sz="2400" dirty="0" smtClean="0"/>
              <a:t>проводится с целью получения необходимых технических параметров готового изделия. В качестве орудий труда на этой стадии выступают контрольно-измерительная аппаратура и специальные стенды для испытаний.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Составными элементами стадий основного и вспомогательного процессов являются </a:t>
            </a:r>
            <a:r>
              <a:rPr lang="ru-RU" altLang="ru-RU" sz="2400" dirty="0" smtClean="0">
                <a:solidFill>
                  <a:srgbClr val="C00000"/>
                </a:solidFill>
              </a:rPr>
              <a:t>технологические операции </a:t>
            </a:r>
            <a:r>
              <a:rPr lang="ru-RU" altLang="ru-RU" sz="2400" i="1" dirty="0" smtClean="0"/>
              <a:t>(ТО)</a:t>
            </a:r>
            <a:r>
              <a:rPr lang="ru-RU" altLang="ru-RU" sz="2400" dirty="0" smtClean="0"/>
              <a:t>. </a:t>
            </a:r>
            <a:r>
              <a:rPr lang="ru-RU" altLang="ru-RU" sz="2400" dirty="0" smtClean="0">
                <a:solidFill>
                  <a:srgbClr val="C00000"/>
                </a:solidFill>
              </a:rPr>
              <a:t>Операция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– часть производственного процесса, которая, как правило, выполняется на одном рабочем месте без переналадки оборудования одним или несколькими работниками.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Технологические операции состоят из </a:t>
            </a:r>
            <a:r>
              <a:rPr lang="ru-RU" altLang="ru-RU" sz="2400" dirty="0" err="1" smtClean="0">
                <a:solidFill>
                  <a:srgbClr val="C00000"/>
                </a:solidFill>
              </a:rPr>
              <a:t>установов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(часть ТО при неизменном закреплении детали или узла) и </a:t>
            </a:r>
            <a:r>
              <a:rPr lang="ru-RU" altLang="ru-RU" sz="2400" dirty="0" smtClean="0">
                <a:solidFill>
                  <a:srgbClr val="C00000"/>
                </a:solidFill>
              </a:rPr>
              <a:t>переходов</a:t>
            </a:r>
            <a:r>
              <a:rPr lang="ru-RU" altLang="ru-RU" sz="2400" dirty="0" smtClean="0"/>
              <a:t>. 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Технологический переход </a:t>
            </a:r>
            <a:r>
              <a:rPr lang="ru-RU" altLang="ru-RU" sz="2400" dirty="0" smtClean="0"/>
              <a:t>– законченная часть технологической операции, характеризуемая постоянством применяемого инструмента и поверхностей, образуемых обработкой или соединяемых при сборке.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Вспомогательный переход </a:t>
            </a:r>
            <a:r>
              <a:rPr lang="ru-RU" altLang="ru-RU" sz="2400" dirty="0" smtClean="0"/>
              <a:t>не сопровождается изменением формы или состояния заготовки, но необходим для выполнения технологического перехода (установка заготовки, ее закрепление и т.д.).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9138"/>
            <a:ext cx="8229600" cy="4141787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Constantia" pitchFamily="18" charset="0"/>
              </a:rPr>
              <a:t>Рабочий ход </a:t>
            </a:r>
            <a:r>
              <a:rPr lang="ru-RU" altLang="ru-RU" sz="2400" dirty="0" smtClean="0">
                <a:latin typeface="Constantia" pitchFamily="18" charset="0"/>
              </a:rPr>
              <a:t>– законченная часть перехода, состоящая из однократного перемещения инструмента относительно заготовки и сопровождающееся изменением свойств или формы заготовки.</a:t>
            </a:r>
            <a:endParaRPr lang="en-US" altLang="ru-RU" sz="2400" dirty="0" smtClean="0">
              <a:latin typeface="Constantia" pitchFamily="18" charset="0"/>
            </a:endParaRP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Constantia" pitchFamily="18" charset="0"/>
              </a:rPr>
              <a:t>Вспомогательный ход </a:t>
            </a:r>
            <a:r>
              <a:rPr lang="ru-RU" altLang="ru-RU" sz="2400" dirty="0" smtClean="0">
                <a:latin typeface="Constantia" pitchFamily="18" charset="0"/>
              </a:rPr>
              <a:t>(холостой ход) – законченная часть перехода, состоящая из однократного перемещения инструмента относительно заготовки и не сопровождающееся изменением свойств или формы заготовки.</a:t>
            </a:r>
            <a:r>
              <a:rPr lang="ru-RU" altLang="ru-RU" sz="28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altLang="ru-RU" sz="2800" b="1" dirty="0"/>
              <a:t>Принципы организации </a:t>
            </a:r>
            <a:br>
              <a:rPr lang="ru-RU" altLang="ru-RU" sz="2800" b="1" dirty="0"/>
            </a:br>
            <a:r>
              <a:rPr lang="ru-RU" altLang="ru-RU" sz="2800" b="1" dirty="0"/>
              <a:t>производственных процессов</a:t>
            </a:r>
            <a:r>
              <a:rPr lang="ru-RU" altLang="ru-RU" sz="2800" dirty="0"/>
              <a:t> </a:t>
            </a:r>
            <a:endParaRPr lang="ru-RU" sz="28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z="2400" dirty="0" smtClean="0"/>
          </a:p>
          <a:p>
            <a:pPr eaLnBrk="1" hangingPunct="1">
              <a:defRPr/>
            </a:pPr>
            <a:r>
              <a:rPr lang="ru-RU" altLang="ru-RU" sz="2400" dirty="0" smtClean="0"/>
              <a:t>При всем многообразии производственных процессов их организация подчиняется некоторым общим принципам.</a:t>
            </a:r>
            <a:endParaRPr lang="en-US" altLang="ru-RU" sz="2400" dirty="0" smtClean="0"/>
          </a:p>
          <a:p>
            <a:pPr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Принцип дифференциации </a:t>
            </a:r>
            <a:r>
              <a:rPr lang="ru-RU" altLang="ru-RU" sz="2400" dirty="0" smtClean="0"/>
              <a:t>предполагает разделение производственного процесса на отдельные технологические процессы, которые в свою очередь подразделяются на операции, переходы, приемы. При этом анализ особенностей каждого элемента позволяет выбрать наилучшие условия для его осуществления.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При использовании современного высокопроизводительного гибкого оборудования (станки с ЧПУ, обрабатывающие центры, роботы и т. д.) действует </a:t>
            </a:r>
            <a:r>
              <a:rPr lang="ru-RU" altLang="ru-RU" sz="2400" dirty="0" smtClean="0">
                <a:solidFill>
                  <a:srgbClr val="C00000"/>
                </a:solidFill>
              </a:rPr>
              <a:t>принцип концентрации операций </a:t>
            </a:r>
            <a:r>
              <a:rPr lang="ru-RU" altLang="ru-RU" sz="2400" i="1" dirty="0" smtClean="0"/>
              <a:t>и </a:t>
            </a:r>
            <a:r>
              <a:rPr lang="ru-RU" altLang="ru-RU" sz="2400" dirty="0" smtClean="0">
                <a:solidFill>
                  <a:srgbClr val="C00000"/>
                </a:solidFill>
              </a:rPr>
              <a:t>интеграции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производственных процессов. Концентрация предполагает выполнение нескольких операций на одном рабочем месте (универсальное многоцелевое сборочное оборудование).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Интеграция заключается в объединении основных вспомогательных и обслуживающих процессов.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99"/>
            <a:ext cx="8229600" cy="45021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Принцип специализации </a:t>
            </a:r>
            <a:r>
              <a:rPr lang="ru-RU" altLang="ru-RU" sz="2400" dirty="0" smtClean="0"/>
              <a:t>обусловливает выделение на предприятии цехов, участков, линий и отдельных рабочих мест, которые изготавливают продукцию ограниченной номенклатуры.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Сокращение номенклатуры выпускаемой продукции, как правило, приводит к улучшению всех экономических показателей, в частности, к повышению уровня использования основных фондов предприятия, снижению себестоимости продукции, механизации и автоматизации производственных процессов.</a:t>
            </a:r>
            <a:endParaRPr lang="en-US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907" y="2132856"/>
            <a:ext cx="8229600" cy="3975720"/>
          </a:xfrm>
        </p:spPr>
        <p:txBody>
          <a:bodyPr/>
          <a:lstStyle/>
          <a:p>
            <a:pPr algn="just"/>
            <a:r>
              <a:rPr lang="ru-RU" altLang="ru-RU" sz="2400" dirty="0">
                <a:solidFill>
                  <a:srgbClr val="C00000"/>
                </a:solidFill>
              </a:rPr>
              <a:t>Принцип пропорциональности </a:t>
            </a:r>
            <a:r>
              <a:rPr lang="ru-RU" altLang="ru-RU" sz="2400" dirty="0"/>
              <a:t>предполагает равную пропускную способность всех производственных подразделений. </a:t>
            </a:r>
            <a:endParaRPr lang="ru-RU" altLang="ru-RU" sz="2400" dirty="0" smtClean="0"/>
          </a:p>
          <a:p>
            <a:pPr algn="just"/>
            <a:r>
              <a:rPr lang="ru-RU" altLang="ru-RU" sz="2400" dirty="0" smtClean="0"/>
              <a:t>Нарушение </a:t>
            </a:r>
            <a:r>
              <a:rPr lang="ru-RU" altLang="ru-RU" sz="2400" dirty="0"/>
              <a:t>этого принципа приводит к возникновению «узких» мест в производстве или, наоборот, к неполной загрузке отдельных рабочих мест, участков, цехов, к </a:t>
            </a:r>
            <a:r>
              <a:rPr lang="ru-RU" altLang="ru-RU" sz="2400" i="1" dirty="0">
                <a:solidFill>
                  <a:srgbClr val="C00000"/>
                </a:solidFill>
              </a:rPr>
              <a:t>снижению эффективности функционирования всего предприятия</a:t>
            </a:r>
            <a:r>
              <a:rPr lang="ru-RU" altLang="ru-RU" sz="2400" dirty="0"/>
              <a:t>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59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32901" y="1628800"/>
            <a:ext cx="8229600" cy="4824536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Принцип </a:t>
            </a:r>
            <a:r>
              <a:rPr lang="ru-RU" altLang="ru-RU" sz="2400" dirty="0" err="1" smtClean="0">
                <a:solidFill>
                  <a:srgbClr val="C00000"/>
                </a:solidFill>
              </a:rPr>
              <a:t>прямоточности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означает такую организацию производственного процесса, при которой обеспечиваются кратчайшие пути прохождения деталей и сборочных единиц по всем стадиям и операциям.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Поток материалов, полуфабрикатов и сборочных единиц должен быть без встречных и возвратных движений.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Обеспечивается соответствующей планировкой расстановки оборудования по ходу технологического процесса.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Классическим примером такой планировки является поточная линия.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Принцип непрерывности </a:t>
            </a:r>
            <a:r>
              <a:rPr lang="ru-RU" altLang="ru-RU" sz="2400" dirty="0" smtClean="0"/>
              <a:t>означает, что работники трудятся без простоев, а оборудование работает без перерывов.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Наиболее полно этот принцип проявляется в массовом или крупносерийном производстве при организации поточных методов производства, в частности при организации одно- и многопредметных непрерывно-поточных линий.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Этот принцип обеспечивает сокращение цикла изготовления изделия и способствует повышению эффективности производства.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Принцип автоматичности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предполагает максимальное выполнение операций производственного процесса автоматически, только под наблюдением и контролем оператора.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Автоматизация процессов приводит к увеличению объемов выпуска изделий, к повышению качества работ, к исключению ручного труда на работах с вредными условиями.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Особенно важна автоматизация обслуживающих процессов.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Общий уровень автоматизации процессов производства определяется долей автоматизированных работ в основном, вспомогательном и обслуживающем производствах.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836712"/>
            <a:ext cx="8229600" cy="50632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altLang="ru-RU" sz="3200" b="1" dirty="0" smtClean="0"/>
              <a:t>СОДЕРЖАНИЕ</a:t>
            </a:r>
            <a:endParaRPr lang="ru-RU" altLang="ru-RU" sz="32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229600" cy="4608512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altLang="ru-RU" dirty="0" smtClean="0"/>
              <a:t>1. </a:t>
            </a:r>
            <a:r>
              <a:rPr lang="ru-RU" altLang="ru-RU" b="1" dirty="0" smtClean="0"/>
              <a:t>Организация производства радиоэлектронной аппаратуры</a:t>
            </a:r>
            <a:r>
              <a:rPr lang="ru-RU" altLang="ru-RU" dirty="0"/>
              <a:t>:</a:t>
            </a:r>
            <a:r>
              <a:rPr lang="ru-RU" altLang="ru-RU" dirty="0" smtClean="0"/>
              <a:t> современное предприятие. Производственный процесс. Принципы организации производственных процессов. Производственный цикл изготовления изделий. Производственная структура предприятия. Формы специализации цехов.</a:t>
            </a:r>
          </a:p>
          <a:p>
            <a:pPr marL="0" indent="0">
              <a:buNone/>
              <a:defRPr/>
            </a:pPr>
            <a:r>
              <a:rPr lang="ru-RU" altLang="ru-RU" dirty="0"/>
              <a:t>2. </a:t>
            </a:r>
            <a:r>
              <a:rPr lang="ru-RU" altLang="ru-RU" b="1" dirty="0"/>
              <a:t>Основные понятия технологии производства аппаратуры</a:t>
            </a:r>
            <a:r>
              <a:rPr lang="ru-RU" altLang="ru-RU" dirty="0"/>
              <a:t>: технологические особенности радиоэлектронной аппаратуры. Основные понятия. Типы производства. Технологические процессы в производстве </a:t>
            </a:r>
            <a:r>
              <a:rPr lang="ru-RU" altLang="ru-RU" dirty="0" smtClean="0"/>
              <a:t>РЭА. </a:t>
            </a:r>
            <a:r>
              <a:rPr lang="ru-RU" altLang="ru-RU" dirty="0"/>
              <a:t>Виды технологических процессов.</a:t>
            </a:r>
            <a:endParaRPr lang="en-US" altLang="ru-RU" dirty="0"/>
          </a:p>
          <a:p>
            <a:pPr marL="0" indent="0">
              <a:buNone/>
              <a:defRPr/>
            </a:pPr>
            <a:r>
              <a:rPr lang="ru-RU" altLang="ru-RU" dirty="0"/>
              <a:t>3. </a:t>
            </a:r>
            <a:r>
              <a:rPr lang="ru-RU" altLang="ru-RU" b="1" dirty="0"/>
              <a:t>Организация технологической подготовки производства</a:t>
            </a:r>
            <a:r>
              <a:rPr lang="ru-RU" altLang="ru-RU" dirty="0"/>
              <a:t>: основные задачи планирования технологической подготовки. Этапы разработки технологических процессов. Средства технологического оснащения производства </a:t>
            </a:r>
            <a:r>
              <a:rPr lang="ru-RU" altLang="ru-RU" dirty="0" smtClean="0"/>
              <a:t>РЭА.</a:t>
            </a:r>
            <a:endParaRPr lang="ru-RU" altLang="ru-RU" dirty="0"/>
          </a:p>
          <a:p>
            <a:pPr marL="457200" indent="-457200" eaLnBrk="1" hangingPunct="1">
              <a:lnSpc>
                <a:spcPct val="90000"/>
              </a:lnSpc>
              <a:buAutoNum type="arabicPeriod"/>
              <a:defRPr/>
            </a:pPr>
            <a:endParaRPr lang="en-US" altLang="ru-RU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Принцип стандартизации </a:t>
            </a:r>
            <a:r>
              <a:rPr lang="ru-RU" altLang="ru-RU" sz="2400" dirty="0" smtClean="0"/>
              <a:t>предполагает широкое использование при создании и освоении новой техники и новой технологии стандартизации, унификации, типизации и нормализации, что позволяет избежать необоснованного многообразия в материалах, оборудовании, технологических процессах и резко сократить продолжительность цикла создания и освоения новой техники.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/>
              <a:t>Производственный цикл </a:t>
            </a: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800" b="1" dirty="0" smtClean="0"/>
              <a:t>изготовления изделий</a:t>
            </a:r>
            <a:endParaRPr lang="ru-RU" sz="2800" b="1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При преобразовании предметов производства в конкретное изделие они проходят через множество основных, вспомогательных и обслуживающих процессов, протекающих параллельно, параллельно - последовательно или последовательно во времени в зависимости от сложившейся на предприятии производственной структуры, типа производства, уровня специализации производственных подразделений, форм организации производственных процессов.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Продолжительность производственного цикла изготовления продукции</a:t>
            </a:r>
            <a:r>
              <a:rPr lang="ru-RU" altLang="ru-RU" sz="2400" dirty="0" smtClean="0"/>
              <a:t> – это календарный период времени, в течение которого материалы, полуфабрикаты и комплектующие изделия превращаются в готовую продукцию.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Продолжительность производственного цикла, как правило, выражается в календарных днях.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619672" y="692150"/>
            <a:ext cx="7067128" cy="1584325"/>
          </a:xfrm>
        </p:spPr>
        <p:txBody>
          <a:bodyPr>
            <a:normAutofit/>
          </a:bodyPr>
          <a:lstStyle/>
          <a:p>
            <a:pPr indent="0" algn="just" eaLnBrk="1" hangingPunct="1">
              <a:buFont typeface="Wingdings" pitchFamily="2" charset="2"/>
              <a:buNone/>
              <a:defRPr/>
            </a:pPr>
            <a:r>
              <a:rPr lang="ru-RU" altLang="ru-RU" sz="2400" dirty="0" smtClean="0"/>
              <a:t>Продолжительность производственного цикла зависит от времени трудовых и естественных процессов, а также от времени перерывов в производственном процессе (рис.1.2).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2771775" y="35004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4580" name="Picture 4" descr="1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174" y="2276475"/>
            <a:ext cx="5272776" cy="4176861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711" name="Group 15"/>
          <p:cNvGraphicFramePr>
            <a:graphicFrameLocks noGrp="1"/>
          </p:cNvGraphicFramePr>
          <p:nvPr/>
        </p:nvGraphicFramePr>
        <p:xfrm>
          <a:off x="2743200" y="3475038"/>
          <a:ext cx="208002" cy="518048"/>
        </p:xfrm>
        <a:graphic>
          <a:graphicData uri="http://schemas.openxmlformats.org/drawingml/2006/table">
            <a:tbl>
              <a:tblPr/>
              <a:tblGrid>
                <a:gridCol w="208002"/>
              </a:tblGrid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</a:txBody>
                  <a:tcPr marL="91301" marR="91301" marT="45664" marB="4566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276872"/>
            <a:ext cx="8229600" cy="4027091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В течение трудовых процессов выполняются технологические и нетехнологические операции. </a:t>
            </a:r>
            <a:endParaRPr lang="en-US" altLang="ru-RU" sz="2400" dirty="0" smtClean="0"/>
          </a:p>
          <a:p>
            <a:pPr algn="just" eaLnBrk="1" hangingPunct="1">
              <a:defRPr/>
            </a:pPr>
            <a:r>
              <a:rPr lang="ru-RU" altLang="ru-RU" sz="2400" dirty="0" smtClean="0"/>
              <a:t>К технологическим относятся операции, в результате которых изменяются внешний вид и внутреннее содержание предметов труда, а также подготовительно - заключительные работы.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Время выполнения технологических операций в производственном цикле составляет </a:t>
            </a:r>
            <a:r>
              <a:rPr lang="ru-RU" altLang="ru-RU" sz="2400" dirty="0" smtClean="0">
                <a:solidFill>
                  <a:srgbClr val="C00000"/>
                </a:solidFill>
              </a:rPr>
              <a:t>технологический цикл</a:t>
            </a:r>
            <a:r>
              <a:rPr lang="ru-RU" altLang="ru-RU" sz="2400" dirty="0" smtClean="0"/>
              <a:t> (</a:t>
            </a:r>
            <a:r>
              <a:rPr lang="ru-RU" altLang="ru-RU" sz="2400" dirty="0" err="1" smtClean="0"/>
              <a:t>Тц</a:t>
            </a:r>
            <a:r>
              <a:rPr lang="ru-RU" altLang="ru-RU" sz="2400" dirty="0" smtClean="0"/>
              <a:t>).</a:t>
            </a:r>
            <a:endParaRPr lang="en-US" altLang="ru-RU" sz="2400" dirty="0" smtClean="0"/>
          </a:p>
          <a:p>
            <a:pPr algn="just" eaLnBrk="1" hangingPunct="1">
              <a:defRPr/>
            </a:pPr>
            <a:r>
              <a:rPr lang="ru-RU" altLang="ru-RU" sz="2400" dirty="0" smtClean="0"/>
              <a:t>Время выполнения одной операции, в течение которого изготавливается одна деталь, партия одинаковых деталей или несколько различных деталей, называется </a:t>
            </a:r>
            <a:r>
              <a:rPr lang="ru-RU" altLang="ru-RU" sz="2400" dirty="0" smtClean="0">
                <a:solidFill>
                  <a:srgbClr val="C00000"/>
                </a:solidFill>
              </a:rPr>
              <a:t>операционным циклом </a:t>
            </a:r>
            <a:r>
              <a:rPr lang="ru-RU" altLang="ru-RU" sz="2400" dirty="0" smtClean="0"/>
              <a:t>(Топ).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872"/>
            <a:ext cx="8229600" cy="4047728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К </a:t>
            </a:r>
            <a:r>
              <a:rPr lang="ru-RU" altLang="ru-RU" sz="2400" dirty="0" smtClean="0">
                <a:solidFill>
                  <a:srgbClr val="C00000"/>
                </a:solidFill>
              </a:rPr>
              <a:t>нетехнологическим</a:t>
            </a:r>
            <a:r>
              <a:rPr lang="ru-RU" altLang="ru-RU" sz="2400" dirty="0" smtClean="0"/>
              <a:t> относятся операции по транспортировке предметов труда и контролю качества продукции.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Естественными считаются такие процессы, которые связаны с охлаждением деталей после термообработки, с сушкой после окраски деталей или других видов покрытия и со старением металла.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92897"/>
            <a:ext cx="8229600" cy="25922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Перерывы</a:t>
            </a:r>
            <a:r>
              <a:rPr lang="ru-RU" altLang="ru-RU" sz="2400" dirty="0" smtClean="0"/>
              <a:t> в зависимости от вызвавших их причин могут быть подразделены на: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межоперационные (</a:t>
            </a:r>
            <a:r>
              <a:rPr lang="ru-RU" altLang="ru-RU" sz="2400" dirty="0" err="1" smtClean="0"/>
              <a:t>внутрицикловые</a:t>
            </a:r>
            <a:r>
              <a:rPr lang="ru-RU" altLang="ru-RU" sz="2400" dirty="0" smtClean="0"/>
              <a:t>),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межцеховые,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междусменные.</a:t>
            </a:r>
            <a:endParaRPr lang="en-US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altLang="ru-RU" sz="2800" dirty="0">
                <a:solidFill>
                  <a:srgbClr val="C00000"/>
                </a:solidFill>
              </a:rPr>
              <a:t>Межоперационные перерывы </a:t>
            </a:r>
            <a:r>
              <a:rPr lang="ru-RU" altLang="ru-RU" sz="2800" dirty="0"/>
              <a:t>обусловлены временем </a:t>
            </a:r>
            <a:r>
              <a:rPr lang="ru-RU" altLang="ru-RU" sz="2800" dirty="0" err="1"/>
              <a:t>партионности</a:t>
            </a:r>
            <a:r>
              <a:rPr lang="ru-RU" altLang="ru-RU" sz="2800" dirty="0"/>
              <a:t> и ожидания и зависят от характера обработки партии деталей на операциях.</a:t>
            </a:r>
            <a:endParaRPr lang="en-US" altLang="ru-RU" sz="2800" dirty="0"/>
          </a:p>
          <a:p>
            <a:pPr algn="just">
              <a:lnSpc>
                <a:spcPct val="90000"/>
              </a:lnSpc>
              <a:defRPr/>
            </a:pPr>
            <a:r>
              <a:rPr lang="ru-RU" altLang="ru-RU" sz="2800" dirty="0">
                <a:solidFill>
                  <a:srgbClr val="C00000"/>
                </a:solidFill>
              </a:rPr>
              <a:t>Межцеховые перерывы </a:t>
            </a:r>
            <a:r>
              <a:rPr lang="ru-RU" altLang="ru-RU" sz="2800" dirty="0"/>
              <a:t>обусловлены тем, что сроки окончания производства составных частей деталей сборочных единиц в разных цехах различны и детали пролеживают в ожидании комплектности.</a:t>
            </a:r>
            <a:endParaRPr lang="en-US" altLang="ru-RU" sz="2800" dirty="0"/>
          </a:p>
          <a:p>
            <a:pPr algn="just">
              <a:lnSpc>
                <a:spcPct val="90000"/>
              </a:lnSpc>
              <a:defRPr/>
            </a:pPr>
            <a:r>
              <a:rPr lang="ru-RU" altLang="ru-RU" sz="2800" dirty="0">
                <a:solidFill>
                  <a:srgbClr val="C00000"/>
                </a:solidFill>
              </a:rPr>
              <a:t>Междусменные перерывы </a:t>
            </a:r>
            <a:r>
              <a:rPr lang="ru-RU" altLang="ru-RU" sz="2800" dirty="0"/>
              <a:t>обусловлены режимом работы предприятия и его подразделений. К ним относятся выходные и праздничные дни, перерывы между сменами и обеденные перерывы.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6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6840760" cy="576064"/>
          </a:xfrm>
        </p:spPr>
        <p:txBody>
          <a:bodyPr>
            <a:noAutofit/>
          </a:bodyPr>
          <a:lstStyle/>
          <a:p>
            <a:r>
              <a:rPr lang="ru-RU" altLang="ru-RU" sz="2800" b="1" dirty="0"/>
              <a:t>Производственная структура предприятия</a:t>
            </a:r>
            <a:endParaRPr lang="ru-RU" sz="2800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 соответствии со структурой производственного процесса на любом предприятии радиоэлектронного приборостроения различают основные, вспомогательные и побочные цехи и обслуживающие хозяйства.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Цех</a:t>
            </a:r>
            <a:r>
              <a:rPr lang="ru-RU" altLang="ru-RU" sz="2400" dirty="0" smtClean="0"/>
              <a:t> – подразделение предприятия, состоящее из производственных и вспомогательных </a:t>
            </a:r>
            <a:r>
              <a:rPr lang="ru-RU" altLang="ru-RU" sz="2400" dirty="0" smtClean="0">
                <a:solidFill>
                  <a:srgbClr val="C00000"/>
                </a:solidFill>
              </a:rPr>
              <a:t>участков</a:t>
            </a:r>
            <a:r>
              <a:rPr lang="ru-RU" altLang="ru-RU" sz="2400" dirty="0" smtClean="0"/>
              <a:t>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Цех выполняет определенные производственные функции</a:t>
            </a:r>
            <a:r>
              <a:rPr lang="ru-RU" altLang="ru-RU" sz="2400" dirty="0" smtClean="0"/>
              <a:t>, обусловленные характером кооперации труда внутри предприятия.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На большинстве промышленных предприятий цех является основной структурной единицей.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/>
              <a:t>ЛИТЕРАТУРА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altLang="ru-RU" sz="2400" dirty="0"/>
              <a:t>Конструкторско-технологическое проектирование электронной аппаратуры: Учебник для вузов. – М.: Изд. МГТУ им. Н.Э. Баумана, 2002. – 528 с.</a:t>
            </a:r>
            <a:endParaRPr lang="en-US" altLang="ru-RU" sz="2400" dirty="0"/>
          </a:p>
          <a:p>
            <a:pPr algn="just"/>
            <a:r>
              <a:rPr lang="ru-RU" altLang="ru-RU" sz="2400" dirty="0"/>
              <a:t> Технология приборостроения: Учебник / Под общей редакцией проф. </a:t>
            </a:r>
            <a:r>
              <a:rPr lang="ru-RU" altLang="ru-RU" sz="2400" dirty="0" err="1"/>
              <a:t>И.П.Бушминского</a:t>
            </a:r>
            <a:r>
              <a:rPr lang="ru-RU" altLang="ru-RU" sz="2400" dirty="0"/>
              <a:t>. – М.: МГТУ им. </a:t>
            </a:r>
            <a:r>
              <a:rPr lang="ru-RU" altLang="ru-RU" sz="2400" dirty="0" err="1"/>
              <a:t>Н.Э.Баумана</a:t>
            </a:r>
            <a:r>
              <a:rPr lang="ru-RU" altLang="ru-RU" sz="2400" dirty="0"/>
              <a:t>.</a:t>
            </a:r>
            <a:endParaRPr lang="en-US" altLang="ru-RU" sz="2400" dirty="0"/>
          </a:p>
          <a:p>
            <a:pPr algn="just"/>
            <a:r>
              <a:rPr lang="ru-RU" altLang="ru-RU" sz="2400" dirty="0"/>
              <a:t>Тупик В.А. Технология и организация производства радиоэлектронной аппаратуры. – СПб: Издательство: </a:t>
            </a:r>
            <a:r>
              <a:rPr lang="ru-RU" altLang="ru-RU" sz="2400" dirty="0" err="1"/>
              <a:t>СПбГЭТУ</a:t>
            </a:r>
            <a:r>
              <a:rPr lang="ru-RU" altLang="ru-RU" sz="2400" dirty="0"/>
              <a:t> "ЛЭТИ" – 2004.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52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К </a:t>
            </a:r>
            <a:r>
              <a:rPr lang="ru-RU" altLang="ru-RU" sz="2400" dirty="0" smtClean="0">
                <a:solidFill>
                  <a:srgbClr val="C00000"/>
                </a:solidFill>
              </a:rPr>
              <a:t>цехам основного производства </a:t>
            </a:r>
            <a:r>
              <a:rPr lang="ru-RU" altLang="ru-RU" sz="2400" dirty="0" smtClean="0"/>
              <a:t>относятся цехи, изготовляющие основную продукцию предприятия: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заготовительные (литейные, кузнечно-прессовые и др.),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обрабатывающие (механической обработки деталей, холодной штамповки, термические, гальванические, и др.), </a:t>
            </a:r>
            <a:endParaRPr lang="ru-RU" altLang="ru-RU" sz="2400" dirty="0"/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сборочные (узловой и генеральной сборки, монтажные, регулировочно-настроечные и др.).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К </a:t>
            </a:r>
            <a:r>
              <a:rPr lang="ru-RU" altLang="ru-RU" sz="2400" dirty="0" smtClean="0">
                <a:solidFill>
                  <a:srgbClr val="C00000"/>
                </a:solidFill>
              </a:rPr>
              <a:t>вспомогательным</a:t>
            </a:r>
            <a:r>
              <a:rPr lang="ru-RU" altLang="ru-RU" sz="2400" dirty="0" smtClean="0"/>
              <a:t> относятся цехи обслуживания основных цехов: оснащают их инструментом и приспособлениями, обеспечивают запасными частями для ремонта оборудования и проводят плановые ремонты, обеспечивают энергетическими ресурсами.</a:t>
            </a:r>
          </a:p>
          <a:p>
            <a:pPr algn="just">
              <a:defRPr/>
            </a:pPr>
            <a:r>
              <a:rPr lang="ru-RU" altLang="ru-RU" sz="2400" dirty="0">
                <a:solidFill>
                  <a:srgbClr val="C00000"/>
                </a:solidFill>
              </a:rPr>
              <a:t>Структура предприятия </a:t>
            </a:r>
            <a:r>
              <a:rPr lang="ru-RU" altLang="ru-RU" sz="2400" dirty="0"/>
              <a:t>должна обеспечивать рациональное и эффективное сочетание всех звеньев производственного процесса. </a:t>
            </a:r>
          </a:p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3"/>
            <a:ext cx="8229600" cy="5039841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i="1" dirty="0" smtClean="0">
                <a:solidFill>
                  <a:srgbClr val="C00000"/>
                </a:solidFill>
              </a:rPr>
              <a:t>Многообразие производственных структур </a:t>
            </a:r>
            <a:r>
              <a:rPr lang="ru-RU" altLang="ru-RU" sz="2400" dirty="0" smtClean="0"/>
              <a:t>предприятий в зависимости от их специализации можно свести к следующим типам: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 полным технологическим циклом</a:t>
            </a:r>
            <a:r>
              <a:rPr lang="ru-RU" altLang="ru-RU" sz="2400" dirty="0" smtClean="0"/>
              <a:t>, располагающие всей совокупностью заготовительных, обрабатывающих и сборочных цехов;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сборочного типа</a:t>
            </a:r>
            <a:r>
              <a:rPr lang="ru-RU" altLang="ru-RU" sz="2400" dirty="0" smtClean="0"/>
              <a:t>, выпускающие готовые изделия из деталей и комплектующих, изготовляемых на других предприятиях;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специализированные</a:t>
            </a:r>
            <a:r>
              <a:rPr lang="ru-RU" altLang="ru-RU" sz="2400" dirty="0" smtClean="0"/>
              <a:t> на производстве заготовок, как правило, на принципах технологической специализации;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err="1" smtClean="0">
                <a:solidFill>
                  <a:srgbClr val="C00000"/>
                </a:solidFill>
              </a:rPr>
              <a:t>подетальной</a:t>
            </a:r>
            <a:r>
              <a:rPr lang="ru-RU" altLang="ru-RU" sz="2400" dirty="0" smtClean="0">
                <a:solidFill>
                  <a:srgbClr val="C00000"/>
                </a:solidFill>
              </a:rPr>
              <a:t> специализации</a:t>
            </a:r>
            <a:r>
              <a:rPr lang="ru-RU" altLang="ru-RU" sz="2400" dirty="0" smtClean="0"/>
              <a:t>, производящие отдельные детали, блоки, узлы, сборочные единицы.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Формы специализации цехов </a:t>
            </a:r>
            <a:r>
              <a:rPr lang="ru-RU" altLang="ru-RU" sz="2400" dirty="0" smtClean="0"/>
              <a:t>предприятий зависят от стадий производства, а именно: заготовительной, обрабатывающей и сборочной.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Соответственно </a:t>
            </a:r>
            <a:r>
              <a:rPr lang="ru-RU" altLang="ru-RU" sz="2400" dirty="0" smtClean="0">
                <a:solidFill>
                  <a:srgbClr val="C00000"/>
                </a:solidFill>
              </a:rPr>
              <a:t>специализация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принимает следующие формы: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i="1" dirty="0" smtClean="0"/>
              <a:t>технологическую,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i="1" dirty="0" smtClean="0"/>
              <a:t>предметную,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i="1" dirty="0" smtClean="0"/>
              <a:t>предметно-технологическую</a:t>
            </a:r>
            <a:r>
              <a:rPr lang="ru-RU" altLang="ru-RU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 технологической форме </a:t>
            </a:r>
            <a:r>
              <a:rPr lang="ru-RU" altLang="ru-RU" sz="2400" dirty="0" smtClean="0"/>
              <a:t>в цехах выполняется определенная часть технологического процесса из однотипных операций при широкой номенклатуре обрабатываемых деталей. </a:t>
            </a: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Примером</a:t>
            </a:r>
            <a:r>
              <a:rPr lang="ru-RU" altLang="ru-RU" sz="2400" dirty="0" smtClean="0"/>
              <a:t> цехов технологической специализации могут служить: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гальванические,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механообрабатывающие,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сборочные.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Предметная форма специализации цехов </a:t>
            </a:r>
            <a:r>
              <a:rPr lang="ru-RU" altLang="ru-RU" sz="2400" dirty="0" smtClean="0"/>
              <a:t>характерна для заводов узкой предметной специализации.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В цехах полностью изготовляются закрепленные за ними детали или изделия узкой номенклатуры, например одно изделие, несколько однородных изделий или конструктивно - технологически однородных деталей.</a:t>
            </a:r>
            <a:r>
              <a:rPr lang="ru-RU" alt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2800" b="1" dirty="0"/>
              <a:t>2. ОСНОВНЫЕ ПОНЯТИЯ ТЕХНОЛОГИИ ПРОИЗВОДСТВА АППАРАТУРЫ</a:t>
            </a:r>
            <a:endParaRPr lang="ru-RU" sz="2800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4805888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Объективной тенденцией совершенствования конструкций</a:t>
            </a:r>
            <a:r>
              <a:rPr lang="ru-RU" altLang="ru-RU" sz="2400" dirty="0" smtClean="0"/>
              <a:t> радиоэлектронной техники - РЭА является постоянный рост её сложности, что объясняется расширением круга решаемых задач при одновременном повышении требований к эффективности работы.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Усложнение схемных и конструкторских решений, функциональных связей вместе со значительным увеличением численности элементов в РЭА создаёт большие трудности при их производстве, особенно при сборке и монтаже аппаратуры, а также наладке и регулировки.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132856"/>
            <a:ext cx="8229600" cy="4536504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altLang="ru-RU" sz="2400" dirty="0"/>
              <a:t>Специфические условия обеспечения высокой надёжности </a:t>
            </a:r>
            <a:r>
              <a:rPr lang="ru-RU" altLang="ru-RU" sz="2400" dirty="0" smtClean="0"/>
              <a:t>РЭА </a:t>
            </a:r>
            <a:r>
              <a:rPr lang="ru-RU" altLang="ru-RU" sz="2400" dirty="0"/>
              <a:t>и заданных характеристик в условиях эксплуатации обусловливают высокие требования к качеству используемых материалов, оборудования, а также к технологическим процессам (ТП) изготовления </a:t>
            </a:r>
            <a:r>
              <a:rPr lang="ru-RU" altLang="ru-RU" sz="2400" dirty="0" smtClean="0"/>
              <a:t>РЭА.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Вместе с тем, </a:t>
            </a:r>
            <a:r>
              <a:rPr lang="ru-RU" altLang="ru-RU" sz="2400" dirty="0" smtClean="0">
                <a:solidFill>
                  <a:srgbClr val="C00000"/>
                </a:solidFill>
              </a:rPr>
              <a:t>производство РЭА </a:t>
            </a:r>
            <a: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должно быть экономически эффективно</a:t>
            </a:r>
            <a:r>
              <a:rPr lang="ru-RU" altLang="ru-RU" sz="2400" dirty="0" smtClean="0">
                <a:solidFill>
                  <a:schemeClr val="accent4">
                    <a:lumMod val="5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altLang="ru-RU" sz="2400" dirty="0">
                <a:solidFill>
                  <a:srgbClr val="C00000"/>
                </a:solidFill>
              </a:rPr>
              <a:t>При проектировании ТП </a:t>
            </a:r>
            <a:r>
              <a:rPr lang="ru-RU" altLang="ru-RU" sz="2400" dirty="0"/>
              <a:t>следует предусматривать сокращение длительности и трудоёмкости этапа подготовки производства, капитальных затрат, численности сложных и трудоёмких операций, использование минимального числа единиц оборудования, максимального числа стандартных, унифицированных и типовых сборочных единиц и функциональных узлов </a:t>
            </a:r>
            <a:r>
              <a:rPr lang="ru-RU" altLang="ru-RU" sz="2400" dirty="0" smtClean="0"/>
              <a:t>РЭА.</a:t>
            </a:r>
            <a:endParaRPr lang="ru-RU" alt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0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1700808"/>
            <a:ext cx="8229600" cy="4824536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ru-RU" altLang="ru-RU" sz="2400" dirty="0"/>
              <a:t>П</a:t>
            </a:r>
            <a:r>
              <a:rPr lang="ru-RU" altLang="ru-RU" sz="2400" dirty="0" smtClean="0"/>
              <a:t>роизводство РЭА </a:t>
            </a:r>
            <a:r>
              <a:rPr lang="ru-RU" altLang="ru-RU" sz="2400" dirty="0" smtClean="0">
                <a:solidFill>
                  <a:srgbClr val="C00000"/>
                </a:solidFill>
              </a:rPr>
              <a:t>должно быть </a:t>
            </a:r>
            <a:r>
              <a:rPr lang="ru-RU" alt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экономически эффективно.</a:t>
            </a:r>
            <a:r>
              <a:rPr lang="ru-RU" altLang="ru-RU" sz="2400" dirty="0" smtClean="0"/>
              <a:t> </a:t>
            </a: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 проектировании ТП </a:t>
            </a:r>
            <a:r>
              <a:rPr lang="ru-RU" altLang="ru-RU" sz="2400" dirty="0" smtClean="0"/>
              <a:t>следует предусматривать: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сокращение длительности и трудоёмкости этапа подготовки производства,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капитальных затрат,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численности сложных и трудоёмких операций,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использование минимального числа единиц оборудования, </a:t>
            </a:r>
          </a:p>
          <a:p>
            <a:pPr algn="just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максимального числа стандартных, унифицированных и типовых сборочных единиц и функциональных узлов РЭА.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776" y="476672"/>
            <a:ext cx="6203032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altLang="ru-RU" sz="2800" b="1" dirty="0" smtClean="0"/>
              <a:t>1. ОРГАНИЗАЦИЯ ПРОИЗВОДСТВА РАДИОЭЛЕКТРОННОЙ АППАРАТУРЫ</a:t>
            </a:r>
            <a:r>
              <a:rPr lang="ru-RU" altLang="ru-RU" sz="2800" dirty="0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8840"/>
            <a:ext cx="8229600" cy="439291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Современное предприятие</a:t>
            </a:r>
            <a:r>
              <a:rPr lang="ru-RU" altLang="ru-RU" sz="2400" dirty="0" smtClean="0"/>
              <a:t> – это система управления производством, основанная на использовании экономико-математических методов, теории информации, системно - комплексного подхода, организационной и электронно-вычислительной техники.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С производственно-хозяйственной точки зрения предприятие есть относительно обособленное образование, в котором предполагаются социальное, производственно-техническое, организационно-административное единство и финансово-экономическая самостоятельность.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В настоящее время основными направлениями развития РЭА, позволяющими решать задачи уменьшения габаритов и массы аппаратуры, повышения её надёжности и технологичности, являются </a:t>
            </a:r>
            <a:r>
              <a:rPr lang="ru-RU" altLang="ru-RU" sz="2400" dirty="0" smtClean="0">
                <a:solidFill>
                  <a:srgbClr val="C00000"/>
                </a:solidFill>
              </a:rPr>
              <a:t>микроминиатюризация аппаратуры</a:t>
            </a:r>
            <a:r>
              <a:rPr lang="ru-RU" altLang="ru-RU" sz="2400" dirty="0" smtClean="0"/>
              <a:t>, </a:t>
            </a:r>
            <a:r>
              <a:rPr lang="ru-RU" altLang="ru-RU" sz="2400" dirty="0" smtClean="0">
                <a:solidFill>
                  <a:srgbClr val="C00000"/>
                </a:solidFill>
              </a:rPr>
              <a:t>повышение степени интеграции </a:t>
            </a:r>
            <a:r>
              <a:rPr lang="ru-RU" altLang="ru-RU" sz="2400" dirty="0" smtClean="0"/>
              <a:t>и </a:t>
            </a:r>
            <a:r>
              <a:rPr lang="ru-RU" altLang="ru-RU" sz="2400" dirty="0" smtClean="0">
                <a:solidFill>
                  <a:srgbClr val="C00000"/>
                </a:solidFill>
              </a:rPr>
              <a:t>комплексный подход </a:t>
            </a:r>
            <a:r>
              <a:rPr lang="ru-RU" altLang="ru-RU" sz="2400" dirty="0" smtClean="0"/>
              <a:t>к разработке, конструированию и технологии производства РЭА.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Повышение степени интеграции</a:t>
            </a:r>
            <a:r>
              <a:rPr lang="ru-RU" altLang="ru-RU" sz="2400" dirty="0" smtClean="0"/>
              <a:t>, определяемой числом элементов, приходящихся на единицу площади подложки ИС или размещённых в одном кристалле, изменяет состав и структуру конструктивных уровней компоновки РЭА - увеличивается сложность элементной базы (модулей первого уровня), уменьшается число уровней, снижается сложность конструкции и уменьшаются габаритные размеры устройств.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altLang="ru-RU" sz="2400" dirty="0" smtClean="0"/>
              <a:t>Относительная трудоёмкость производства сборочных единиц РЭА может быть представлена в таком соотношении: механическая обработка - 8...15, сборка - 15...20, электрический монтаж - 40...60, наладка - 20...25% .  </a:t>
            </a:r>
          </a:p>
          <a:p>
            <a:pPr eaLnBrk="1" hangingPunct="1">
              <a:defRPr/>
            </a:pPr>
            <a:r>
              <a:rPr lang="ru-RU" altLang="ru-RU" sz="2400" dirty="0" smtClean="0"/>
              <a:t>Следовательно, основными технологическими задачами производства РЭА являются: 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разработка ИС на уровне ячеек и сборочных единиц РЭА с высокой степенью интеграции и совершенствование технологии их изготовления;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повышение плотности компоновки навесных элементов на печатных платах (ПП) и плотности печатного монтажа;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совершенствование методов электрического соединения модулей первого, второго, и третьего уровней;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механизация и автоматизация сборки и электрического монтажа модулей второго, третьего и четвёртого уровней;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развитие автоматизированных и автоматических методов, а также средств наладки и регулировки аппаратуры сложных изделий;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автоматизация операций контроля функциональных параметров;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создание гибких комплексно-автоматизированных производств, функционирующих совместно с системами автоматизированного проектирования.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Изделием</a:t>
            </a:r>
            <a:r>
              <a:rPr lang="ru-RU" altLang="ru-RU" sz="2400" dirty="0" smtClean="0"/>
              <a:t> в производстве называется любой предмет или набор предметов, подлежащих изготовлению. Изделием может быть деталь, сбороч­ная единица, комплекс и комплект. Применительно к РЭА под изделием по­нимается как сама РЭА, так составляющие ее элементы и детали.</a:t>
            </a:r>
          </a:p>
          <a:p>
            <a:pPr>
              <a:defRPr/>
            </a:pPr>
            <a:r>
              <a:rPr lang="ru-RU" altLang="ru-RU" sz="2400" b="1" dirty="0">
                <a:solidFill>
                  <a:srgbClr val="C00000"/>
                </a:solidFill>
              </a:rPr>
              <a:t>Деталь</a:t>
            </a:r>
            <a:r>
              <a:rPr lang="ru-RU" altLang="ru-RU" sz="2400" dirty="0"/>
              <a:t> - изделие, изготовленное из однородного по наименованию и марке материала без применения сборочных операций, например ось, клем­ма, рама и т. д</a:t>
            </a:r>
            <a:r>
              <a:rPr lang="ru-RU" altLang="ru-RU" sz="2400" dirty="0" smtClean="0"/>
              <a:t>.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Сборочная единица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изделие, составные части которого подлежат соединению на предприятии - изготовителе сборочными операциями (свинчи­вание, сварка, пайка, склеивание), например: ячейка, ТЭЗ, разъем, блок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Комплекс</a:t>
            </a:r>
            <a:r>
              <a:rPr lang="ru-RU" altLang="ru-RU" sz="2400" dirty="0" smtClean="0"/>
              <a:t> - два или более изделия, несоединенных на предприятии-изготовителе сборочными операциями, но предназначенные для выполнения взаимосвязанных эксплуатационных функций. Каждое изделие в комплексе имеет свое назначение, например: измерительный комплекс, вычислительный комплекс,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Комплект</a:t>
            </a:r>
            <a:r>
              <a:rPr lang="ru-RU" altLang="ru-RU" sz="2400" dirty="0" smtClean="0"/>
              <a:t> - два или более изделия, несоединенные на предприятии-изготовителе сборочными операциями и представляющие набор изделий, имеющих общее эксплуатационное назначение вспомогательного характера, например: ремонтный комплект, комплект запасных частей и т. д. Изделие, имеющее две или более детали, соединенные разъемным или неразъемным соединением, называют узлом.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fontScale="92500"/>
          </a:bodyPr>
          <a:lstStyle/>
          <a:p>
            <a:pPr algn="just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Производственный процесс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представляет собой совокупность всех действий людей и орудий производства, необходимых для изготовления изделий. </a:t>
            </a:r>
          </a:p>
          <a:p>
            <a:pPr algn="just">
              <a:defRPr/>
            </a:pPr>
            <a:r>
              <a:rPr lang="ru-RU" altLang="ru-RU" sz="2400" dirty="0" smtClean="0"/>
              <a:t>В состав производственного процесса входят все действия по: 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изготовлению, сборке, контролю качества выпускаемых изделий;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хранению </a:t>
            </a:r>
            <a:r>
              <a:rPr lang="ru-RU" altLang="ru-RU" sz="2400" dirty="0"/>
              <a:t>и перемещению его деталей, полуфабрикатов и сборочных единиц на всех стадиях изготовления</a:t>
            </a:r>
            <a:r>
              <a:rPr lang="ru-RU" altLang="ru-RU" sz="2400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организации </a:t>
            </a:r>
            <a:r>
              <a:rPr lang="ru-RU" altLang="ru-RU" sz="2400" dirty="0"/>
              <a:t>снабжения и обслуживания рабочих мест, участков и цехов; </a:t>
            </a:r>
            <a:endParaRPr lang="ru-RU" altLang="ru-RU" sz="2400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управлению </a:t>
            </a:r>
            <a:r>
              <a:rPr lang="ru-RU" altLang="ru-RU" sz="2400" dirty="0"/>
              <a:t>всеми звеньями производства, а также комплекс мероприятий по технологической подготовке производства.</a:t>
            </a:r>
          </a:p>
          <a:p>
            <a:pPr marL="0" indent="0" algn="just" eaLnBrk="1" hangingPunct="1">
              <a:buNone/>
              <a:defRPr/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Производственный процесс делится на </a:t>
            </a:r>
            <a:r>
              <a:rPr lang="ru-RU" altLang="ru-RU" sz="2400" u="sng" dirty="0" smtClean="0">
                <a:solidFill>
                  <a:srgbClr val="C00000"/>
                </a:solidFill>
              </a:rPr>
              <a:t>основной</a:t>
            </a:r>
            <a:r>
              <a:rPr lang="ru-RU" altLang="ru-RU" sz="2400" dirty="0" smtClean="0"/>
              <a:t> и </a:t>
            </a:r>
            <a:r>
              <a:rPr lang="ru-RU" altLang="ru-RU" sz="2400" u="sng" dirty="0" smtClean="0">
                <a:solidFill>
                  <a:srgbClr val="C00000"/>
                </a:solidFill>
              </a:rPr>
              <a:t>вспомогательный</a:t>
            </a:r>
            <a:r>
              <a:rPr lang="ru-RU" altLang="ru-RU" sz="2400" dirty="0" smtClean="0"/>
              <a:t>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К </a:t>
            </a:r>
            <a:r>
              <a:rPr lang="ru-RU" altLang="ru-RU" sz="2400" dirty="0" smtClean="0">
                <a:solidFill>
                  <a:srgbClr val="C00000"/>
                </a:solidFill>
              </a:rPr>
              <a:t>основному производственному процессу </a:t>
            </a:r>
            <a:r>
              <a:rPr lang="ru-RU" altLang="ru-RU" sz="2400" dirty="0" smtClean="0"/>
              <a:t>относят процессы по изготовле­нию продукции;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к </a:t>
            </a:r>
            <a:r>
              <a:rPr lang="ru-RU" altLang="ru-RU" sz="2400" dirty="0" smtClean="0">
                <a:solidFill>
                  <a:srgbClr val="C00000"/>
                </a:solidFill>
              </a:rPr>
              <a:t>вспомогательному</a:t>
            </a:r>
            <a:r>
              <a:rPr lang="ru-RU" altLang="ru-RU" sz="2400" dirty="0" smtClean="0"/>
              <a:t> - процес­сы складирования, транспортировки, ремонта, </a:t>
            </a:r>
            <a:r>
              <a:rPr lang="ru-RU" altLang="ru-RU" sz="2400" dirty="0" err="1" smtClean="0"/>
              <a:t>энерго</a:t>
            </a:r>
            <a:r>
              <a:rPr lang="ru-RU" altLang="ru-RU" sz="2400" dirty="0" smtClean="0"/>
              <a:t>- и водоснабжения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Социальное единство </a:t>
            </a:r>
            <a:r>
              <a:rPr lang="ru-RU" altLang="ru-RU" sz="2400" dirty="0" smtClean="0"/>
              <a:t>предполагает формирование коллектива работников, состоящего из различных групп всех специальностей, необходимых для производства определенной продукции.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Производственно-техническое единство </a:t>
            </a:r>
            <a:r>
              <a:rPr lang="ru-RU" altLang="ru-RU" sz="2400" dirty="0" smtClean="0"/>
              <a:t>предусматривает соответствие основных фондов предприятия (оборудования и площадей) характеру определенной деятельности.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Организационно-административное единство </a:t>
            </a:r>
            <a:r>
              <a:rPr lang="ru-RU" altLang="ru-RU" sz="2400" dirty="0" smtClean="0"/>
              <a:t>предполагает наличие единого управленческого аппарата и наличия единой для предприятия системы документооборота.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Технологический процесс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(техпроцесс) - часть производственного процесса, непосредственно связанная с последовательным изменением со­стояния предмета труда с превращением его в готовую продукцию.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Технологические процессы строят по отдельным методам их выполнения (процессы литья, механической и термической обработки, покрытий, сборки, монтажа и контроля РЭА) и разделяют на операции.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Технологическая операция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это законченная часть ТП, выполняемая на одном рабочем месте, над одним или несколькими изделиями, одним или несколькими рабочими. </a:t>
            </a:r>
          </a:p>
          <a:p>
            <a:pPr eaLnBrk="1" hangingPunct="1">
              <a:defRPr/>
            </a:pPr>
            <a:r>
              <a:rPr lang="ru-RU" altLang="ru-RU" sz="2400" dirty="0" smtClean="0"/>
              <a:t>Условие непрерывности операции означает выполнение предусмотренной работы без перехода к изготовлению или сборке изделия. </a:t>
            </a:r>
          </a:p>
          <a:p>
            <a:pPr eaLnBrk="1" hangingPunct="1">
              <a:defRPr/>
            </a:pPr>
            <a:r>
              <a:rPr lang="ru-RU" altLang="ru-RU" sz="2400" dirty="0" smtClean="0"/>
              <a:t>Состав операции устанавливают не только на основе технологических соображений, но и с учётом организационной целесообразности.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Технологическая операция </a:t>
            </a:r>
            <a:r>
              <a:rPr lang="ru-RU" altLang="ru-RU" sz="2400" dirty="0" smtClean="0"/>
              <a:t>(ТО) является основной единицей производственного планирования и учёта.</a:t>
            </a:r>
          </a:p>
          <a:p>
            <a:pPr eaLnBrk="1" hangingPunct="1">
              <a:defRPr/>
            </a:pPr>
            <a:r>
              <a:rPr lang="ru-RU" altLang="ru-RU" sz="2400" dirty="0" smtClean="0"/>
              <a:t>На основе операций оценивается трудоёмкость изготовления изделий, устанавливаются нормы времени и расценки, определяется требуемое количество рабочих, оборудования, приспособлений и инструментов, ведётся планирование производства и контроль качества работ.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idx="1"/>
          </p:nvPr>
        </p:nvSpPr>
        <p:spPr>
          <a:xfrm>
            <a:off x="474830" y="1844824"/>
            <a:ext cx="8229600" cy="438912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В условиях автоматизированного производства </a:t>
            </a:r>
            <a:r>
              <a:rPr lang="ru-RU" altLang="ru-RU" sz="2400" dirty="0" smtClean="0"/>
              <a:t>под операцией следует понимать законченную часть ТП, выполняемую непрерывно на автоматической линии.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При гибком автоматизированном производстве непрерывность выполнения операции может нарушаться, например, направлением собранного полуфабриката, электронного узла на промежуточный склад-накопитель в периоды между отдельными позициями, выполняемыми на разных технологических модулях.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988840"/>
            <a:ext cx="8229600" cy="4099223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Кроме технологических операций в состав ТП включают ряд необходимых для его осуществления вспомогательных операций (транспортных, контрольных, маркировочных и т. п.). </a:t>
            </a: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Технологические операции</a:t>
            </a:r>
            <a:r>
              <a:rPr lang="ru-RU" altLang="ru-RU" sz="2400" dirty="0" smtClean="0"/>
              <a:t>, в свою очередь, делят на </a:t>
            </a:r>
            <a:r>
              <a:rPr lang="ru-RU" altLang="ru-RU" sz="2400" u="sng" dirty="0" err="1" smtClean="0">
                <a:solidFill>
                  <a:srgbClr val="C00000"/>
                </a:solidFill>
              </a:rPr>
              <a:t>установы</a:t>
            </a:r>
            <a:r>
              <a:rPr lang="ru-RU" altLang="ru-RU" sz="2400" dirty="0" smtClean="0"/>
              <a:t>, </a:t>
            </a:r>
            <a:r>
              <a:rPr lang="ru-RU" altLang="ru-RU" sz="2400" u="sng" dirty="0" smtClean="0">
                <a:solidFill>
                  <a:srgbClr val="C00000"/>
                </a:solidFill>
              </a:rPr>
              <a:t>позиции</a:t>
            </a:r>
            <a:r>
              <a:rPr lang="ru-RU" altLang="ru-RU" sz="2400" dirty="0" smtClean="0"/>
              <a:t>, </a:t>
            </a:r>
            <a:r>
              <a:rPr lang="ru-RU" altLang="ru-RU" sz="2400" u="sng" dirty="0" smtClean="0">
                <a:solidFill>
                  <a:srgbClr val="C00000"/>
                </a:solidFill>
              </a:rPr>
              <a:t>переходы</a:t>
            </a:r>
            <a:r>
              <a:rPr lang="ru-RU" altLang="ru-RU" sz="2400" dirty="0" smtClean="0"/>
              <a:t>, </a:t>
            </a:r>
            <a:r>
              <a:rPr lang="ru-RU" altLang="ru-RU" sz="2400" u="sng" dirty="0" smtClean="0">
                <a:solidFill>
                  <a:srgbClr val="C00000"/>
                </a:solidFill>
              </a:rPr>
              <a:t>приёмы</a:t>
            </a:r>
            <a:r>
              <a:rPr lang="ru-RU" altLang="ru-RU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2060848"/>
            <a:ext cx="8229600" cy="4098652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b="1" dirty="0" err="1" smtClean="0">
                <a:solidFill>
                  <a:srgbClr val="C00000"/>
                </a:solidFill>
              </a:rPr>
              <a:t>Установ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или установка - часть технологической операции, выпол­няемая при неизменном закреплении обрабатываемой заготовки (заготовок) или собираемой сборочной единицы.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C00000"/>
                </a:solidFill>
              </a:rPr>
              <a:t>Технологический переход</a:t>
            </a:r>
            <a:r>
              <a:rPr lang="ru-RU" altLang="ru-RU" sz="2400" dirty="0">
                <a:solidFill>
                  <a:srgbClr val="C00000"/>
                </a:solidFill>
              </a:rPr>
              <a:t> </a:t>
            </a:r>
            <a:r>
              <a:rPr lang="ru-RU" altLang="ru-RU" sz="2400" dirty="0"/>
              <a:t>(переход) - законченная часть техноло­гической операции, характеризуемая постоянством применяемого инстру­мента и поверхностей, образуемых обработкой или соединяемых при сборке.</a:t>
            </a:r>
          </a:p>
          <a:p>
            <a:pPr marL="0" indent="0" eaLnBrk="1" hangingPunct="1">
              <a:buNone/>
              <a:defRPr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Вспомогательный переход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законченная часть технологической операции, которая не сопровождается изменением формы или состояния заготовки, но необходима для выполнения технологического перехода.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На­пример, установка заготовки, ее закрепление и т. д.</a:t>
            </a:r>
          </a:p>
          <a:p>
            <a:pPr algn="just">
              <a:defRPr/>
            </a:pPr>
            <a:r>
              <a:rPr lang="ru-RU" altLang="ru-RU" sz="2400" b="1" dirty="0">
                <a:solidFill>
                  <a:srgbClr val="C00000"/>
                </a:solidFill>
              </a:rPr>
              <a:t>Проход</a:t>
            </a:r>
            <a:r>
              <a:rPr lang="ru-RU" altLang="ru-RU" sz="2400" dirty="0"/>
              <a:t> - часть перехода, заключающаяся в снятии одного слоя ма­териала с обрабатываемой поверхности.</a:t>
            </a:r>
          </a:p>
          <a:p>
            <a:pPr marL="0" indent="0" algn="just" eaLnBrk="1" hangingPunct="1">
              <a:buNone/>
              <a:defRPr/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1988840"/>
            <a:ext cx="8229600" cy="4099223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Рабочий ход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законченная часть перехода, состоящая из однократ­ного перемещения инструмента относительно заготовки, сопровождаемого изменением формы, размеров, шероховатости или свойств заготовки. </a:t>
            </a:r>
          </a:p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Вспомогательный ход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законченная часть перехода, состоящая из однократного перемещения инструмента относительно заготовки без изме­нения формы, размеров, шероховатости или свойств заготовки.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Холостой ход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то же, что и вспомогательный ход для станков-автоматов.</a:t>
            </a:r>
            <a:endParaRPr lang="ru-RU" altLang="ru-RU" sz="2400" b="1" dirty="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Позиция</a:t>
            </a:r>
            <a:r>
              <a:rPr lang="ru-RU" altLang="ru-RU" sz="2400" dirty="0" smtClean="0"/>
              <a:t> - каждое новое положение заготовки относительно инст­рументов при неизменном ее закреплении в приспособлении. Например, по­воротное многопозиционное приспособление.</a:t>
            </a:r>
            <a:endParaRPr lang="ru-RU" altLang="ru-RU" sz="2400" b="1" dirty="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Прием</a:t>
            </a:r>
            <a:r>
              <a:rPr lang="ru-RU" altLang="ru-RU" sz="2400" dirty="0" smtClean="0"/>
              <a:t> - это законченная совокупность действий человека в процессе выполнения работы или подготовки к ней, объединённых одним целевым назначением (пуск станка, выключение и т. п.).</a:t>
            </a:r>
            <a:endParaRPr lang="ru-RU" altLang="ru-RU" sz="2400" b="1" dirty="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Рабочее место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часть производственной площади, оснащенной ос­новным технологическим и вспомогательным оборудованием и средствами, закрепленными для выполнения операции.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Такт выпуска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- интервал времени, через который производится вы­пуск изделий. Например, 1 компьютер через 10 мин.</a:t>
            </a:r>
            <a:endParaRPr lang="ru-RU" altLang="ru-RU" sz="2400" b="1" dirty="0" smtClean="0"/>
          </a:p>
          <a:p>
            <a:pPr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Ритм выпуска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(производительность) - обратная величина такта - количество изделий в единицу времени.</a:t>
            </a:r>
            <a:endParaRPr lang="ru-RU" altLang="ru-RU" sz="2400" b="1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547664" y="765175"/>
            <a:ext cx="7344816" cy="1511697"/>
          </a:xfrm>
        </p:spPr>
        <p:txBody>
          <a:bodyPr>
            <a:normAutofit fontScale="92500"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Производственный процесс </a:t>
            </a:r>
            <a:r>
              <a:rPr lang="ru-RU" altLang="ru-RU" sz="2400" dirty="0" smtClean="0"/>
              <a:t>представляет собой совокупность взаимосвязанных основных, вспомогательных и обслуживающих процессов в целях создания определенной продукции (рис.1.1).</a:t>
            </a:r>
            <a:endParaRPr lang="en-US" alt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ru-RU" sz="2400" dirty="0" smtClean="0"/>
          </a:p>
        </p:txBody>
      </p:sp>
      <p:pic>
        <p:nvPicPr>
          <p:cNvPr id="8195" name="Picture 4" descr="1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276872"/>
            <a:ext cx="6100762" cy="403225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/>
              <a:t>Типы производства</a:t>
            </a:r>
            <a:endParaRPr lang="ru-RU" sz="2800" dirty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В </a:t>
            </a:r>
            <a:r>
              <a:rPr lang="ru-RU" altLang="ru-RU" sz="2400" dirty="0">
                <a:solidFill>
                  <a:srgbClr val="C00000"/>
                </a:solidFill>
              </a:rPr>
              <a:t>зависимости от номенклатуры</a:t>
            </a:r>
            <a:r>
              <a:rPr lang="ru-RU" altLang="ru-RU" sz="2400" dirty="0"/>
              <a:t>, регулярности, стабильности и объёма выпуска изделий выделяют три основных типа производства продукции </a:t>
            </a:r>
            <a:r>
              <a:rPr lang="ru-RU" altLang="ru-RU" sz="2400" dirty="0" smtClean="0"/>
              <a:t>– 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единичное</a:t>
            </a:r>
            <a:r>
              <a:rPr lang="ru-RU" altLang="ru-RU" sz="2400" dirty="0"/>
              <a:t>, </a:t>
            </a:r>
            <a:endParaRPr lang="ru-RU" altLang="ru-RU" sz="2400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серийное,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массовое</a:t>
            </a:r>
            <a:r>
              <a:rPr lang="ru-RU" altLang="ru-RU" sz="2400" dirty="0"/>
              <a:t>.</a:t>
            </a:r>
            <a:r>
              <a:rPr lang="ru-RU" altLang="ru-RU" sz="2800" dirty="0"/>
              <a:t> </a:t>
            </a:r>
            <a:endParaRPr lang="ru-RU" altLang="ru-RU" sz="2400" dirty="0" smtClean="0"/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Единичное производство </a:t>
            </a:r>
            <a:r>
              <a:rPr lang="ru-RU" altLang="ru-RU" sz="2400" dirty="0" smtClean="0"/>
              <a:t>характеризуется широтой номенклатуры и единичным или малым объёмом выпуска изделий.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pPr algn="just"/>
            <a:r>
              <a:rPr lang="ru-RU" altLang="ru-RU" sz="2400" dirty="0">
                <a:solidFill>
                  <a:srgbClr val="C00000"/>
                </a:solidFill>
              </a:rPr>
              <a:t>П</a:t>
            </a:r>
            <a:r>
              <a:rPr lang="ru-RU" altLang="ru-RU" sz="2400" dirty="0" smtClean="0">
                <a:solidFill>
                  <a:srgbClr val="C00000"/>
                </a:solidFill>
              </a:rPr>
              <a:t>од </a:t>
            </a:r>
            <a:r>
              <a:rPr lang="ru-RU" altLang="ru-RU" sz="2400" dirty="0">
                <a:solidFill>
                  <a:srgbClr val="C00000"/>
                </a:solidFill>
              </a:rPr>
              <a:t>объёмом выпуска </a:t>
            </a:r>
            <a:r>
              <a:rPr lang="ru-RU" altLang="ru-RU" sz="2400" dirty="0"/>
              <a:t>подразумевается количество изделий определённых наименований, типоразмера и исполнения, изготовляемых предприятием или его подразделениями в течение планируемого интервала времени, процесс изготовления которых не повторяется или повторяется через неопределенный промежуток време­ни.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39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На предприятиях единичного производства </a:t>
            </a:r>
            <a:r>
              <a:rPr lang="ru-RU" altLang="ru-RU" sz="2400" dirty="0" smtClean="0"/>
              <a:t>количество выпускаемых изделий и размеры операционных партий заготовок и сборочных единиц, поступающих на рабочие места для выполнения технологических операций, исчисляются штуками и десятками штук.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На рабочих местах выполняются разнообразные технологические операции, повторяющиеся нерегулярно или неповторяющиеся совсем, используется универсальное точное оборудование.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Специальные инструменты и приспособления, как правило, не применяют, уровень механизации низкий.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Взаимозаменяемость деталей и узлов во многих случаях отсутствует, широко распространена пригонка по месту.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Все это требует высокой квалификация рабочих, т.к. от неё существенно зависит качество выпускаемой продукции.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Всеми этими факторами определяется также и высокая себестоимость аппаратуры.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Серийное производство </a:t>
            </a:r>
            <a:r>
              <a:rPr lang="ru-RU" altLang="ru-RU" sz="2400" dirty="0" smtClean="0"/>
              <a:t>характеризуется ограниченной номенклатурой изделий,  изготавливаемых перио­дически повторяющимися партиями.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 зависимости от количества изделий в партии различают мелко- , средне- и круп­носерийное производство.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Выпуск партий еженедельный, ежемесячный или еже­квартальный.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Объём выпуска изделий серийного типа колеблется от десятков и сотен до тысяч единиц.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Для </a:t>
            </a:r>
            <a:r>
              <a:rPr lang="ru-RU" altLang="ru-RU" sz="2400" dirty="0" smtClean="0">
                <a:solidFill>
                  <a:srgbClr val="C00000"/>
                </a:solidFill>
              </a:rPr>
              <a:t>серийного производства </a:t>
            </a:r>
            <a:r>
              <a:rPr lang="ru-RU" altLang="ru-RU" sz="2400" dirty="0" smtClean="0"/>
              <a:t>характерно использование универсального, специализированного и автоматизированного оборудования и оснастки, для крупносерийного производства используют специальное и автоматическое оборудование.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Оборудование расставляется по технологическим группам с учётом направления основных грузопотоков цехов по предметно - замкнутым участкам.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Технологическая оснастка в основном универсальная, однако, во многих случаях (особенно в крупносерийном производстве) используется специальная высокопроизводительная оснастка.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Для многономенкла­турного серийного производства </a:t>
            </a:r>
            <a:r>
              <a:rPr lang="ru-RU" altLang="ru-RU" sz="2400" dirty="0" smtClean="0"/>
              <a:t>экономически выгодно использование гибких производственных систем (ГПС), для которых используют автоматизирован­ную систему технологической подготовки производства (АСТПП), автомати­зированную систему управления технологическими процессами (АСУТП).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Средняя квалификация рабочих в серийном производстве</a:t>
            </a:r>
            <a:r>
              <a:rPr lang="ru-RU" altLang="ru-RU" sz="2400" dirty="0" smtClean="0"/>
              <a:t> обычно ниже, чем в единичном, т.к. наряду с рабочими высокой квалификации, работающими на сложном универсальном оборудовании, используются рабочие-операторы, работающие на настроенных станках, а произ­водительность труда выше, чем при единичном производстве.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 зависимости от объёма выпуска и особенностей изделий обеспечивается частичная взаимозаменяемость деталей и групповая взаимозаменяемость сборочных единиц, однако в ряде случаев на сборке применяется компенсация размеров и пригонка по месту.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hangingPunct="1">
              <a:buNone/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Массовое производство </a:t>
            </a:r>
            <a:r>
              <a:rPr lang="ru-RU" altLang="ru-RU" sz="2400" dirty="0" smtClean="0"/>
              <a:t>характеризуется узкой номенклатурой и большим объёмом выпуска изделий, непрерывно изготовляемых в течение длительного периода времени. </a:t>
            </a:r>
          </a:p>
          <a:p>
            <a:pPr algn="just">
              <a:defRPr/>
            </a:pPr>
            <a:r>
              <a:rPr lang="ru-RU" altLang="ru-RU" sz="2400" dirty="0" smtClean="0"/>
              <a:t>Коэффициент закрепления операций массового производства равен 1, т.е. на каждом рабочем месте закрепляется выполнение одной постоянно повторяющейся операции, требующей использования рабочих невысокой квалификации.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ru-RU" altLang="ru-RU" sz="2400" dirty="0"/>
              <a:t>И</a:t>
            </a:r>
            <a:r>
              <a:rPr lang="ru-RU" altLang="ru-RU" sz="2400" dirty="0" smtClean="0"/>
              <a:t>спользуется </a:t>
            </a:r>
            <a:r>
              <a:rPr lang="ru-RU" altLang="ru-RU" sz="2400" dirty="0"/>
              <a:t>специальное высокопроизводительное оборудование, которое расставляется по ходу технологического процесса с промежуточными складами - накопителями деталей и сборочных единиц, и во многих случаях связывается конвейерами с постами промежуточного автоматического контроля.</a:t>
            </a:r>
          </a:p>
          <a:p>
            <a:pPr algn="just">
              <a:defRPr/>
            </a:pPr>
            <a:r>
              <a:rPr lang="ru-RU" altLang="ru-RU" sz="2400" dirty="0"/>
              <a:t>Оборудование и оснастка, как правило, специальное, дорогое и высокопроизводительное, требуемая точность достигается методами автоматического получения размеров на настроенных станках при обеспечении взаимозаменяемости обрабатываемых заготовок и собираемых узлов.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0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Основные производственные процессы </a:t>
            </a:r>
            <a:r>
              <a:rPr lang="ru-RU" altLang="ru-RU" sz="2400" dirty="0" smtClean="0"/>
              <a:t>– это процессы, в ходе которых происходит непосредственное изменение форм, размеров, свойств, внутренней структуры предметов труда и превращение их в готовую продукцию. </a:t>
            </a:r>
            <a:endParaRPr lang="en-US" altLang="ru-RU" sz="2400" dirty="0" smtClean="0"/>
          </a:p>
          <a:p>
            <a:pPr algn="just" eaLnBrk="1" hangingPunct="1">
              <a:defRPr/>
            </a:pPr>
            <a:r>
              <a:rPr lang="ru-RU" altLang="ru-RU" sz="2400" dirty="0" smtClean="0"/>
              <a:t>К </a:t>
            </a:r>
            <a:r>
              <a:rPr lang="ru-RU" altLang="ru-RU" sz="2400" dirty="0" smtClean="0">
                <a:solidFill>
                  <a:srgbClr val="C00000"/>
                </a:solidFill>
              </a:rPr>
              <a:t>вспомогательным производственным процессам </a:t>
            </a:r>
            <a:r>
              <a:rPr lang="ru-RU" altLang="ru-RU" sz="2400" dirty="0" smtClean="0"/>
              <a:t>относятся такие процессы, результаты которых используются либо непосредственно в основных процессах, либо обеспечивают их бесперебойное и эффективное протекание (подготовка инструментов и оснастки, производство всех видов энергии, сжатого воздуха, и т. д.).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4572000" y="3810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04088"/>
            <a:ext cx="7416824" cy="636680"/>
          </a:xfrm>
        </p:spPr>
        <p:txBody>
          <a:bodyPr>
            <a:normAutofit/>
          </a:bodyPr>
          <a:lstStyle/>
          <a:p>
            <a:r>
              <a:rPr lang="ru-RU" altLang="ru-RU" sz="2800" b="1" dirty="0"/>
              <a:t>Технологические процессы в производстве </a:t>
            </a:r>
            <a:r>
              <a:rPr lang="ru-RU" altLang="ru-RU" sz="2800" b="1" dirty="0" smtClean="0"/>
              <a:t>РЭА</a:t>
            </a:r>
            <a:endParaRPr lang="ru-RU" sz="2800" dirty="0"/>
          </a:p>
        </p:txBody>
      </p:sp>
      <p:sp>
        <p:nvSpPr>
          <p:cNvPr id="8397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z="2400" dirty="0" smtClean="0"/>
          </a:p>
          <a:p>
            <a:pPr algn="just" eaLnBrk="1" hangingPunct="1">
              <a:defRPr/>
            </a:pPr>
            <a:r>
              <a:rPr lang="ru-RU" altLang="ru-RU" sz="2400" dirty="0" smtClean="0"/>
              <a:t>В производстве элементов, сборочных единиц и устройств РЭА используется большой комплекс ТП, основанных на различных физических и химических методах обработки материалов.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Производство печатных плат </a:t>
            </a:r>
            <a:r>
              <a:rPr lang="ru-RU" altLang="ru-RU" sz="2400" dirty="0" smtClean="0"/>
              <a:t>(ПП) основано на химическом, аддитивном, электрохимическом и комбинированном методах изготовления. Они различаются способами получения рисунка печатного монтажа и токопроводящего слоя.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Промышленное применение нашли </a:t>
            </a:r>
            <a:r>
              <a:rPr lang="ru-RU" altLang="ru-RU" sz="2400" dirty="0" err="1" smtClean="0"/>
              <a:t>сеткографический</a:t>
            </a:r>
            <a:r>
              <a:rPr lang="ru-RU" altLang="ru-RU" sz="2400" dirty="0" smtClean="0"/>
              <a:t> способ офсетной печати, а также способ </a:t>
            </a:r>
            <a:r>
              <a:rPr lang="ru-RU" altLang="ru-RU" sz="2400" dirty="0" err="1" smtClean="0"/>
              <a:t>фотоформирования</a:t>
            </a:r>
            <a:r>
              <a:rPr lang="ru-RU" altLang="ru-RU" sz="2400" dirty="0" smtClean="0"/>
              <a:t> рисунка как наиболее перспективный при повышении плотности печатного монтажа и уменьшении ширины проводников.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Проводящий слой получают травлением, химическим или химико-гальваническим наращиванием.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Для указанных методов применяются типовые технологические операции: механическая обработка, нанесение рисунка, травления, химическое или химико-гальваническое осаждение меди, удаление защитной маски.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Производство сборочных единиц и модулей РЭА основано на сборке и электрическом монтаже.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Электромонтажные работы по получению контактных соединений выполняют различными методами: пайкой, сваркой, склеиванием, накруткой, механическим </a:t>
            </a:r>
            <a:r>
              <a:rPr lang="ru-RU" altLang="ru-RU" sz="2400" dirty="0" err="1" smtClean="0"/>
              <a:t>контактированием</a:t>
            </a:r>
            <a:r>
              <a:rPr lang="ru-RU" altLang="ru-RU" sz="2400" dirty="0" smtClean="0"/>
              <a:t>, а также электрическим монтажом (печатным, жгутовым, проводным на платах, плоскими кабелями).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Механическое </a:t>
            </a:r>
            <a:r>
              <a:rPr lang="ru-RU" altLang="ru-RU" sz="2400" dirty="0" err="1" smtClean="0"/>
              <a:t>контактирование</a:t>
            </a:r>
            <a:r>
              <a:rPr lang="ru-RU" altLang="ru-RU" sz="2400" dirty="0" smtClean="0"/>
              <a:t> модулей более высоких уровней осуществляют с помощью электрических соединителей (разъёмов).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Технология их изготовления построена на типовых операциях холодной листовой штамповки, переработки пластмасс, механической и химической обработки.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Создание </a:t>
            </a:r>
            <a:r>
              <a:rPr lang="ru-RU" altLang="ru-RU" sz="2400" dirty="0" smtClean="0">
                <a:solidFill>
                  <a:srgbClr val="C00000"/>
                </a:solidFill>
              </a:rPr>
              <a:t>гибридных тонкоплёночных ИС </a:t>
            </a:r>
            <a:r>
              <a:rPr lang="ru-RU" altLang="ru-RU" sz="2400" dirty="0" smtClean="0"/>
              <a:t>основано на ТП термического и вакуумного напыления и распыления материалов с помощью ионной бомбардировки.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Производство </a:t>
            </a:r>
            <a:r>
              <a:rPr lang="ru-RU" altLang="ru-RU" sz="2400" dirty="0" smtClean="0">
                <a:solidFill>
                  <a:srgbClr val="C00000"/>
                </a:solidFill>
              </a:rPr>
              <a:t>толстоплёночных ИС </a:t>
            </a:r>
            <a:r>
              <a:rPr lang="ru-RU" altLang="ru-RU" sz="2400" dirty="0" smtClean="0"/>
              <a:t>основано на нанесении элементов способом </a:t>
            </a:r>
            <a:r>
              <a:rPr lang="ru-RU" altLang="ru-RU" sz="2400" dirty="0" err="1" smtClean="0"/>
              <a:t>сеткографической</a:t>
            </a:r>
            <a:r>
              <a:rPr lang="ru-RU" altLang="ru-RU" sz="2400" dirty="0" smtClean="0"/>
              <a:t> печати, т.е. путём продавливания смеси мелкодисперсных порошков соответствующих материалов (резистивных, диэлектрических, проводящих) через сетчатый трафарет с последующей сушкой, </a:t>
            </a:r>
            <a:r>
              <a:rPr lang="ru-RU" altLang="ru-RU" sz="2400" dirty="0" err="1" smtClean="0"/>
              <a:t>вжиганием</a:t>
            </a:r>
            <a:r>
              <a:rPr lang="ru-RU" altLang="ru-RU" sz="2400" dirty="0" smtClean="0"/>
              <a:t> и подгонкой толстоплёночных элементов.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04088"/>
            <a:ext cx="7067128" cy="780696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/>
              <a:t>Виды технологических </a:t>
            </a:r>
            <a:r>
              <a:rPr lang="ru-RU" altLang="ru-RU" sz="2800" b="1" dirty="0" smtClean="0"/>
              <a:t>процессов</a:t>
            </a:r>
            <a:endParaRPr lang="ru-RU" sz="2800" dirty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Технологические процессы в зависимости от подробности их разработки, типизации, наличия оборудования и объема выпуска изделий классифицируют на следующие виды: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проектный (начальная стадия, много вариантов);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рабочий (конкретный, для работы);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единичный (ТП только на данное изделие, как правило, массовое производство);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типовой (на конструктивно подобные изделия, например, на из­готовление печатных плат);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групповой (на технологически подобные изделия для мелкосерийно­го, многономенклатурного производства);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400" dirty="0"/>
              <a:t>маршрутный;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400" dirty="0"/>
              <a:t>операционный</a:t>
            </a:r>
            <a:r>
              <a:rPr lang="ru-RU" altLang="ru-RU" sz="2400" dirty="0" smtClean="0"/>
              <a:t>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временный (оперативный), для имеющегося на предприятии обору­дования при изготовлении пробных изделий;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стандартный (обязательный к применению в отрасли, государст­ве. Например, стандартные методики испытания электронно-вычислительной аппаратуры);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перспективный (для вновь разрабатываемых производств или мо­дернизации старых предприятий);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altLang="ru-RU" sz="2400" dirty="0"/>
              <a:t>маршрутно-операционный</a:t>
            </a:r>
            <a:r>
              <a:rPr lang="ru-RU" altLang="ru-RU" sz="2400" dirty="0" smtClean="0"/>
              <a:t>.</a:t>
            </a: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/>
              <a:t>Последние три определяют степень подробности разработки ТП. </a:t>
            </a: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Маршрутный процесс </a:t>
            </a:r>
            <a:r>
              <a:rPr lang="ru-RU" altLang="ru-RU" sz="2400" dirty="0" smtClean="0"/>
              <a:t>определяет порядок (мар­шрут) следования операций, их вид и наименование, оборудование и осна­стку для выполнения операций, трудоемкость выполнения операций и ква­лификацию работников. </a:t>
            </a:r>
            <a:r>
              <a:rPr lang="ru-RU" altLang="ru-RU" sz="2400" dirty="0" smtClean="0">
                <a:solidFill>
                  <a:srgbClr val="00B050"/>
                </a:solidFill>
              </a:rPr>
              <a:t>Для мелкосерийного производства достаточна раз­работка маршрутной технологии.</a:t>
            </a:r>
            <a:r>
              <a:rPr lang="ru-RU" altLang="ru-RU" sz="2400" dirty="0" smtClean="0"/>
              <a:t> При этом все параметры разработки заносятся в маршрутные карты.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10000"/>
              </a:lnSpc>
              <a:defRPr/>
            </a:pPr>
            <a:r>
              <a:rPr lang="ru-RU" altLang="ru-RU" sz="2400" dirty="0" smtClean="0"/>
              <a:t>Для средне- и крупносерийного, а также массового производств после маршрутной технологии следует разработка </a:t>
            </a:r>
            <a:r>
              <a:rPr lang="ru-RU" altLang="ru-RU" sz="2400" dirty="0" smtClean="0">
                <a:solidFill>
                  <a:srgbClr val="C00000"/>
                </a:solidFill>
              </a:rPr>
              <a:t>операционной технологии</a:t>
            </a:r>
            <a:r>
              <a:rPr lang="ru-RU" altLang="ru-RU" sz="2400" dirty="0" smtClean="0"/>
              <a:t>, при этом каждая операция разрабатывается подробно, устанавливаются оборудование и оснастка, выбираются или рассчитываются технологические режимы. 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altLang="ru-RU" sz="2400" dirty="0" smtClean="0"/>
              <a:t>Операция дробится на технологические переходы, вычерчивается эскиз операции с установочными ба­зами и настроечными размерами. 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altLang="ru-RU" sz="2400" dirty="0" smtClean="0"/>
              <a:t>Рассчитывается операционное время (</a:t>
            </a:r>
            <a:r>
              <a:rPr lang="en-US" altLang="ru-RU" sz="2400" dirty="0" smtClean="0"/>
              <a:t>t</a:t>
            </a:r>
            <a:r>
              <a:rPr lang="ru-RU" altLang="ru-RU" sz="2400" baseline="-25000" dirty="0" smtClean="0"/>
              <a:t>оп</a:t>
            </a:r>
            <a:r>
              <a:rPr lang="ru-RU" altLang="ru-RU" sz="2400" dirty="0" smtClean="0"/>
              <a:t>) и устанавливается норма штучного времени (</a:t>
            </a:r>
            <a:r>
              <a:rPr lang="ru-RU" altLang="ru-RU" sz="2400" dirty="0" err="1" smtClean="0"/>
              <a:t>Т</a:t>
            </a:r>
            <a:r>
              <a:rPr lang="ru-RU" altLang="ru-RU" sz="2400" baseline="-25000" dirty="0" err="1" smtClean="0"/>
              <a:t>шт</a:t>
            </a:r>
            <a:r>
              <a:rPr lang="ru-RU" altLang="ru-RU" sz="2400" dirty="0" smtClean="0"/>
              <a:t>). </a:t>
            </a:r>
          </a:p>
          <a:p>
            <a:pPr algn="just" eaLnBrk="1" hangingPunct="1">
              <a:lnSpc>
                <a:spcPct val="110000"/>
              </a:lnSpc>
              <a:defRPr/>
            </a:pPr>
            <a:r>
              <a:rPr lang="ru-RU" altLang="ru-RU" sz="2400" dirty="0" smtClean="0"/>
              <a:t>Данные раз­работки заносятся в операционные карты.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Маршрутно-операционная технология </a:t>
            </a:r>
            <a:r>
              <a:rPr lang="ru-RU" altLang="ru-RU" sz="2400" dirty="0" smtClean="0"/>
              <a:t>применяется, когда на отдель­ные наиболее сложные операции маршрутной технологии разрабатывается операционная технология.</a:t>
            </a:r>
          </a:p>
          <a:p>
            <a:pPr eaLnBrk="1" hangingPunct="1">
              <a:defRPr/>
            </a:pPr>
            <a:r>
              <a:rPr lang="ru-RU" altLang="ru-RU" sz="2400" dirty="0" smtClean="0"/>
              <a:t>Исходными данными для разработки технологических процессов яв­ляются: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конструкторская документация на изделие (сборочные чертежи, рабочие чертежи, электрические схемы, монтажные схемы);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Обслуживающие производственные процессы </a:t>
            </a:r>
            <a:r>
              <a:rPr lang="ru-RU" altLang="ru-RU" sz="2400" dirty="0" smtClean="0"/>
              <a:t>– это процессы труда по оказанию услуг, необходимых для осуществления основных и вспомогательных производственных процессов (складские и транспортные операции, контроль качества продукции и др.).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Производственные процессы протекают в разных стадиях (фазах). </a:t>
            </a:r>
            <a:r>
              <a:rPr lang="ru-RU" altLang="ru-RU" sz="2400" dirty="0" smtClean="0">
                <a:solidFill>
                  <a:srgbClr val="C00000"/>
                </a:solidFill>
              </a:rPr>
              <a:t>Стадия</a:t>
            </a:r>
            <a:r>
              <a:rPr lang="ru-RU" altLang="ru-RU" sz="2400" i="1" dirty="0" smtClean="0"/>
              <a:t> </a:t>
            </a:r>
            <a:r>
              <a:rPr lang="ru-RU" altLang="ru-RU" sz="2400" dirty="0" smtClean="0"/>
              <a:t>– это обособленная часть производственного процесса, когда предмет труда переходит в другое качественное состояние (материал в заготовку, заготовка – в деталь и т. д.).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технические требования на изделие, где указываются дополнительные требования к изделию, например, маркировка, виды контроля и испытаний;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спецификация на входящие в изделие компоненты;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объем выпуска продукции;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сроки выпуска (еженедельно, ежемесячно, ежеквартально);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наличие технологического оборудования, оснастки;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справочная, нормативная литература, программы.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/>
              <a:t>3. ОРГАНИЗАЦИЯ  </a:t>
            </a:r>
            <a:r>
              <a:rPr lang="ru-RU" altLang="ru-RU" sz="2400" b="1" dirty="0"/>
              <a:t>ТЕХНОЛОГИЧЕСКОЙ ПОДГОТОВКИ </a:t>
            </a:r>
            <a:r>
              <a:rPr lang="ru-RU" altLang="ru-RU" sz="2400" b="1" dirty="0" smtClean="0"/>
              <a:t>ПРОИЗВОДСТВА</a:t>
            </a:r>
            <a:endParaRPr lang="ru-RU" sz="2400" dirty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Рациональная организация производственного процесса</a:t>
            </a:r>
            <a:r>
              <a:rPr lang="ru-RU" altLang="ru-RU" sz="2400" dirty="0" smtClean="0"/>
              <a:t> невозможна без проведения технологической подготовки производства  (ТПП), которая должна обеспечивать полную готовность предприятия к производству изделий РЭА в соответствии с заданными технико-экономическими показателями на высоком техническом уровне с минимальными трудовыми и материальными затратами.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2276872"/>
            <a:ext cx="8229600" cy="3240360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Технологическая подготовка производства </a:t>
            </a:r>
            <a:r>
              <a:rPr lang="ru-RU" altLang="ru-RU" sz="2400" dirty="0" smtClean="0"/>
              <a:t>- совокупность методов организации, управления и решения технологических задач на основе комплексной стандартизации, автоматизации и средств технологического оснащения.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Базируется на единой системе технологической подготовки производства (ГОСТ 14.002-83).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dirty="0">
                <a:solidFill>
                  <a:srgbClr val="C00000"/>
                </a:solidFill>
              </a:rPr>
              <a:t>Стандарты ЕСТПП </a:t>
            </a:r>
            <a:r>
              <a:rPr lang="ru-RU" altLang="ru-RU" sz="2400" dirty="0" smtClean="0">
                <a:solidFill>
                  <a:srgbClr val="C00000"/>
                </a:solidFill>
              </a:rPr>
              <a:t>устанавливают</a:t>
            </a:r>
            <a:r>
              <a:rPr lang="ru-RU" altLang="ru-RU" sz="2400" dirty="0" smtClean="0"/>
              <a:t>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общие </a:t>
            </a:r>
            <a:r>
              <a:rPr lang="ru-RU" altLang="ru-RU" sz="2400" dirty="0"/>
              <a:t>правила организации управления производством, </a:t>
            </a:r>
            <a:endParaRPr lang="ru-RU" altLang="ru-RU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предусматривают </a:t>
            </a:r>
            <a:r>
              <a:rPr lang="ru-RU" altLang="ru-RU" sz="2400" dirty="0"/>
              <a:t>применение прогрессивных ТП</a:t>
            </a:r>
            <a:r>
              <a:rPr lang="ru-RU" altLang="ru-RU" sz="2400" dirty="0" smtClean="0"/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стандартной </a:t>
            </a:r>
            <a:r>
              <a:rPr lang="ru-RU" altLang="ru-RU" sz="2400" dirty="0"/>
              <a:t>технологической оснастки и оборудования, </a:t>
            </a:r>
            <a:endParaRPr lang="ru-RU" altLang="ru-RU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средств </a:t>
            </a:r>
            <a:r>
              <a:rPr lang="ru-RU" altLang="ru-RU" sz="2400" dirty="0"/>
              <a:t>механизации и автоматизации производственных процессов и инженерно-технических и управленческих работ (ГОСТ 14.001-83).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8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Основные задачи планирования ТПП</a:t>
            </a:r>
            <a:r>
              <a:rPr lang="ru-RU" altLang="ru-RU" sz="2400" dirty="0" smtClean="0"/>
              <a:t>: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определение состава, объёма и сроков работ по подразделениям;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выявление оптимальной последовательности и рационального сочетания работ.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Изготавливаемые блоки, сборочные единицы и детали РЭА распределяют по производственным подразделениям, определяют трудовые и материальные затраты, проектируют технологические процессы и средства оснащения.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При </a:t>
            </a:r>
            <a:r>
              <a:rPr lang="ru-RU" altLang="ru-RU" sz="2400" dirty="0">
                <a:solidFill>
                  <a:srgbClr val="C00000"/>
                </a:solidFill>
              </a:rPr>
              <a:t>этом решают следующие </a:t>
            </a:r>
            <a:r>
              <a:rPr lang="ru-RU" altLang="ru-RU" sz="2400" dirty="0" smtClean="0">
                <a:solidFill>
                  <a:srgbClr val="C00000"/>
                </a:solidFill>
              </a:rPr>
              <a:t>задачи</a:t>
            </a:r>
            <a:r>
              <a:rPr lang="ru-RU" altLang="ru-RU" sz="2400" dirty="0" smtClean="0"/>
              <a:t>: </a:t>
            </a:r>
            <a:endParaRPr lang="en-US" altLang="ru-RU" sz="2400" dirty="0"/>
          </a:p>
          <a:p>
            <a:pPr marL="0" indent="0" eaLnBrk="1" hangingPunct="1">
              <a:buNone/>
              <a:defRPr/>
            </a:pPr>
            <a:r>
              <a:rPr lang="ru-RU" altLang="ru-RU" sz="2400" dirty="0" smtClean="0"/>
              <a:t>1. </a:t>
            </a:r>
            <a:r>
              <a:rPr lang="ru-RU" altLang="ru-RU" sz="2400" dirty="0" smtClean="0">
                <a:solidFill>
                  <a:schemeClr val="tx2"/>
                </a:solidFill>
              </a:rPr>
              <a:t>Отработка конструкции изделия на технологичность. </a:t>
            </a:r>
            <a:r>
              <a:rPr lang="ru-RU" altLang="ru-RU" sz="2400" dirty="0" smtClean="0"/>
              <a:t>Ведущие технологи проводят технологический контроль конструкторской документации, оценку уровня технологичности конструкции изделия, отработку конструкции изделия на технологичность.</a:t>
            </a:r>
          </a:p>
          <a:p>
            <a:pPr marL="0" indent="0" eaLnBrk="1" hangingPunct="1">
              <a:buNone/>
              <a:defRPr/>
            </a:pPr>
            <a:r>
              <a:rPr lang="ru-RU" altLang="ru-RU" sz="2400" dirty="0" smtClean="0"/>
              <a:t>2. </a:t>
            </a:r>
            <a:r>
              <a:rPr lang="ru-RU" altLang="ru-RU" sz="2400" dirty="0" smtClean="0">
                <a:solidFill>
                  <a:schemeClr val="tx2"/>
                </a:solidFill>
              </a:rPr>
              <a:t>Прогнозирование развития технологии. </a:t>
            </a:r>
            <a:r>
              <a:rPr lang="ru-RU" altLang="ru-RU" sz="2400" dirty="0" smtClean="0"/>
              <a:t>Изучение передового опыта в области технологии и подготовка рекомендаций по его использованию. Проведение лабораторных исследований по новым технологическим решениям, выявленным в процессе прогнозирования.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3. </a:t>
            </a:r>
            <a:r>
              <a:rPr lang="ru-RU" altLang="ru-RU" sz="2400" dirty="0" smtClean="0">
                <a:solidFill>
                  <a:schemeClr val="tx2"/>
                </a:solidFill>
              </a:rPr>
              <a:t>Стандартизация технологических процессов. </a:t>
            </a:r>
            <a:r>
              <a:rPr lang="ru-RU" altLang="ru-RU" sz="2400" dirty="0" smtClean="0"/>
              <a:t>Проводится анализ конструктивных особенностей деталей, сборочных единиц и их элементов, обобщение результатов анализа и подготовка рекомендаций по их стандартизации, разработке типовых технологических процессов (ТТП).</a:t>
            </a:r>
          </a:p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4. </a:t>
            </a:r>
            <a:r>
              <a:rPr lang="ru-RU" altLang="ru-RU" sz="2400" dirty="0" smtClean="0">
                <a:solidFill>
                  <a:schemeClr val="tx2"/>
                </a:solidFill>
              </a:rPr>
              <a:t>Группирование технологических процессов. </a:t>
            </a:r>
            <a:r>
              <a:rPr lang="ru-RU" altLang="ru-RU" sz="2400" dirty="0" smtClean="0"/>
              <a:t>Осуществляется анализ и уточнение границ классификационных групп деталей, сборочных единиц, разработка групповых ТП.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5. </a:t>
            </a:r>
            <a:r>
              <a:rPr lang="ru-RU" altLang="ru-RU" sz="2400" dirty="0" smtClean="0">
                <a:solidFill>
                  <a:schemeClr val="tx2"/>
                </a:solidFill>
              </a:rPr>
              <a:t>Технологическое оснащение. </a:t>
            </a:r>
            <a:r>
              <a:rPr lang="ru-RU" altLang="ru-RU" sz="2400" dirty="0" smtClean="0"/>
              <a:t>Выполняется унификация и стандартизация средств технологического оснащения, выявляется трудоёмкая оригинальная оснастка, определяется потребность в универсальной таре для деталей и сборочных единиц. Проектирование и оснащение рабочих мест проводится согласно групповым и типовым технологическим процессам.</a:t>
            </a:r>
          </a:p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6. </a:t>
            </a:r>
            <a:r>
              <a:rPr lang="ru-RU" altLang="ru-RU" sz="2400" dirty="0" smtClean="0">
                <a:solidFill>
                  <a:schemeClr val="tx2"/>
                </a:solidFill>
              </a:rPr>
              <a:t>Оценка уровня технологии. </a:t>
            </a:r>
            <a:r>
              <a:rPr lang="ru-RU" altLang="ru-RU" sz="2400" dirty="0" smtClean="0"/>
              <a:t>Определяется уровень технологии на данном предприятии, устанавливаются основные направления и пути повышения уровня технологии.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ru-RU" altLang="ru-RU" sz="2400" dirty="0" smtClean="0"/>
              <a:t>7. </a:t>
            </a:r>
            <a:r>
              <a:rPr lang="ru-RU" altLang="ru-RU" sz="2400" dirty="0" smtClean="0">
                <a:solidFill>
                  <a:schemeClr val="tx2"/>
                </a:solidFill>
              </a:rPr>
              <a:t>Организация и управление процессом ТПП. </a:t>
            </a:r>
            <a:r>
              <a:rPr lang="ru-RU" altLang="ru-RU" sz="2400" dirty="0" smtClean="0"/>
              <a:t>Распределение номенклатуры деталей и сборочных единиц между технологическими бюро, выявление узких мест в ТПП и мер по их ликвидации, контроль за выполнением работ по ТПП.</a:t>
            </a: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endParaRPr lang="ru-RU" altLang="ru-RU" sz="2400" dirty="0" smtClean="0"/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ru-RU" altLang="ru-RU" sz="2400" dirty="0" smtClean="0"/>
              <a:t>8. </a:t>
            </a:r>
            <a:r>
              <a:rPr lang="ru-RU" altLang="ru-RU" sz="2400" dirty="0" smtClean="0">
                <a:solidFill>
                  <a:schemeClr val="tx2"/>
                </a:solidFill>
              </a:rPr>
              <a:t>Разработка технологических процессов. </a:t>
            </a:r>
            <a:r>
              <a:rPr lang="ru-RU" altLang="ru-RU" sz="2400" dirty="0" smtClean="0"/>
              <a:t>Разрабатывают новые и совершенствуют действующие единичные ТП и процессы технического контроля заготовок, деталей, сборки и испытания составных частей и изделий в целом, проводят корректировку ТП.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9. </a:t>
            </a:r>
            <a:r>
              <a:rPr lang="ru-RU" altLang="ru-RU" sz="2400" dirty="0" smtClean="0">
                <a:solidFill>
                  <a:schemeClr val="tx2"/>
                </a:solidFill>
              </a:rPr>
              <a:t>Проектирование средств специального технологического оснащения.</a:t>
            </a:r>
            <a:r>
              <a:rPr lang="ru-RU" altLang="ru-RU" sz="2400" dirty="0" smtClean="0"/>
              <a:t> Выбор вариантов специального технологического оборудования, выпускаемого промышленностью, или разработка технических заданий на его проектирование. Проектирование специального инструмента, приспособлений, штампов, пресс-форм и другой оснастки.</a:t>
            </a:r>
          </a:p>
          <a:p>
            <a:pPr marL="0" indent="0" algn="just" eaLnBrk="1" hangingPunct="1">
              <a:buNone/>
              <a:defRPr/>
            </a:pPr>
            <a:r>
              <a:rPr lang="ru-RU" altLang="ru-RU" sz="2400" dirty="0" smtClean="0"/>
              <a:t>10. </a:t>
            </a:r>
            <a:r>
              <a:rPr lang="ru-RU" altLang="ru-RU" sz="2400" dirty="0" smtClean="0">
                <a:solidFill>
                  <a:schemeClr val="tx2"/>
                </a:solidFill>
              </a:rPr>
              <a:t>Разработка норм. </a:t>
            </a:r>
            <a:r>
              <a:rPr lang="ru-RU" altLang="ru-RU" sz="2400" dirty="0" smtClean="0"/>
              <a:t>Разработка технически обоснованных норм расхода материалов,  затрат труда и времени на выполнение операций. Разработка стоимостных затрат по цехам для обеспечения хозрасчётной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Сборочная</a:t>
            </a:r>
            <a:r>
              <a:rPr lang="ru-RU" altLang="ru-RU" sz="2400" dirty="0" smtClean="0"/>
              <a:t> (сборочно-монтажная) стадия – это производственный процесс, в результате которого получаются сборочные единицы (узлы, блоки) или готовые изделия. </a:t>
            </a:r>
            <a:endParaRPr lang="en-US" altLang="ru-RU" sz="24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Различают две организационные формы сборки: стационарную и подвижную.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При стационарной сборке изделие изготавливается на одном рабочем месте. </a:t>
            </a:r>
          </a:p>
          <a:p>
            <a:pPr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При подвижной сборке изделие создается в процессе его перемещения от одного рабочего места к другому.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В зависимости от размеров партий выпускаемых изделий</a:t>
            </a:r>
            <a:r>
              <a:rPr lang="ru-RU" altLang="ru-RU" sz="2400" dirty="0" smtClean="0"/>
              <a:t> РЭА характер ТПП серийного производства может изменяться в широких пределах, приближаясь к процессам массового (в крупносерийном) или единичного (в мелкосерийном) типа производства.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Правильное определение характера проектируемого ТП</a:t>
            </a:r>
            <a:r>
              <a:rPr lang="ru-RU" altLang="ru-RU" sz="2400" dirty="0" smtClean="0"/>
              <a:t> и степени его технической оснащённости, наиболее рационального для данных условий конкретного серийного производства, является очень сложной задачей, требующей от технолога понимания реальной производственной обстановки и ближайших перспектив развития предприятия.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Технологическая подготовка производства РЭА должна содержать оптимальные решения не только задач обеспечения технологичности изделия, проектирования и постановки производства, но и проведения изменений в системе производства, обусловленных последующим улучшением технологичности и повышением эффективности изделий. Поэтому современная ТПП сложных радиоэлектронных изделий должна быть автоматизированной и рассматриваться как органическая составная часть САПР - единой системы автоматизации проектных, конструкторских и технологических разработок.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/>
              <a:t>Этапы </a:t>
            </a:r>
            <a:r>
              <a:rPr lang="ru-RU" altLang="ru-RU" sz="2800" b="1" dirty="0" smtClean="0"/>
              <a:t>разработки</a:t>
            </a:r>
            <a:br>
              <a:rPr lang="ru-RU" altLang="ru-RU" sz="2800" b="1" dirty="0" smtClean="0"/>
            </a:br>
            <a:r>
              <a:rPr lang="ru-RU" altLang="ru-RU" sz="2800" b="1" dirty="0" smtClean="0"/>
              <a:t> </a:t>
            </a:r>
            <a:r>
              <a:rPr lang="ru-RU" altLang="ru-RU" sz="2800" b="1" dirty="0"/>
              <a:t>технологических </a:t>
            </a:r>
            <a:r>
              <a:rPr lang="ru-RU" altLang="ru-RU" sz="2800" b="1" dirty="0" smtClean="0"/>
              <a:t>процессов</a:t>
            </a:r>
            <a:endParaRPr lang="ru-RU" sz="2800" dirty="0"/>
          </a:p>
        </p:txBody>
      </p:sp>
      <p:sp>
        <p:nvSpPr>
          <p:cNvPr id="1075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Правила разработки техпроцессов определены в рекомендациях Р50-54-93-88. </a:t>
            </a:r>
          </a:p>
          <a:p>
            <a:pPr algn="just" eaLnBrk="1" hangingPunct="1">
              <a:defRPr/>
            </a:pPr>
            <a:r>
              <a:rPr lang="ru-RU" altLang="ru-RU" sz="2400" dirty="0" smtClean="0"/>
              <a:t>В соответствии с этими правилами разработка ТП состоит из последовательности этапов, набор и характер которых зависит от типа запускае­мого в производство изделия, вида ТП, типа производства.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altLang="ru-RU" sz="2400" b="1" dirty="0" smtClean="0">
                <a:solidFill>
                  <a:srgbClr val="C00000"/>
                </a:solidFill>
              </a:rPr>
              <a:t>Средства технологического оснащения</a:t>
            </a:r>
            <a:r>
              <a:rPr lang="ru-RU" altLang="ru-RU" sz="2400" dirty="0" smtClean="0">
                <a:solidFill>
                  <a:srgbClr val="C00000"/>
                </a:solidFill>
              </a:rPr>
              <a:t> </a:t>
            </a:r>
            <a:r>
              <a:rPr lang="ru-RU" altLang="ru-RU" sz="2400" dirty="0" smtClean="0"/>
              <a:t>производства РЭА включают: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технологическое оборудование (в том числе контрольное и испытательное);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технологическую оснастку (в том числе инструменты и средства контроля);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2400" dirty="0" smtClean="0"/>
              <a:t>средства механизации и автоматизации производственных процессов.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484784"/>
            <a:ext cx="8229600" cy="489654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Технологическое оборудование </a:t>
            </a:r>
            <a:r>
              <a:rPr lang="ru-RU" altLang="ru-RU" sz="2400" dirty="0" smtClean="0"/>
              <a:t>- это орудия производства, в которых для выполнения определённой части ТП размещаются материалы или заготовки и средства воздействия на них.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Технологическая оснастка </a:t>
            </a:r>
            <a:r>
              <a:rPr lang="ru-RU" altLang="ru-RU" sz="2400" dirty="0" smtClean="0"/>
              <a:t>- это орудия производства, добавляемые к технологическому оборудованию для выполнения определённой части ТП.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Средства механизации </a:t>
            </a:r>
            <a:r>
              <a:rPr lang="ru-RU" altLang="ru-RU" sz="2400" dirty="0" smtClean="0"/>
              <a:t>- это орудия производства, в которых ручной труд человека частично или полностью заменён машинным с сохранением участия человека в управлении машинами.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Средства автоматизации </a:t>
            </a:r>
            <a:r>
              <a:rPr lang="ru-RU" altLang="ru-RU" sz="2400" dirty="0" smtClean="0"/>
              <a:t>- это орудия производства, в которых функции управления выполняют машины, приборы и ЭВМ.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Цехи по производству ПП </a:t>
            </a:r>
            <a:r>
              <a:rPr lang="ru-RU" altLang="ru-RU" sz="2400" dirty="0" smtClean="0"/>
              <a:t>оснащены универсальным оборудованием, разработанным специально для выпуска такого вида продукции.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Это механизированные и автоматизированные линии химической, электрохимической обработки, установки для нанесения </a:t>
            </a:r>
            <a:r>
              <a:rPr lang="ru-RU" altLang="ru-RU" sz="2400" dirty="0" err="1" smtClean="0"/>
              <a:t>фоторезистов</a:t>
            </a:r>
            <a:r>
              <a:rPr lang="ru-RU" altLang="ru-RU" sz="2400" dirty="0" smtClean="0"/>
              <a:t> и </a:t>
            </a:r>
            <a:r>
              <a:rPr lang="ru-RU" altLang="ru-RU" sz="2400" dirty="0" err="1" smtClean="0"/>
              <a:t>сеткографии</a:t>
            </a:r>
            <a:r>
              <a:rPr lang="ru-RU" altLang="ru-RU" sz="2400" dirty="0" smtClean="0"/>
              <a:t>, станки с ЧПУ для механической обработки, автоматизированные стенды контроля плат.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Оборудование с ЧПУ </a:t>
            </a:r>
            <a:r>
              <a:rPr lang="ru-RU" altLang="ru-RU" sz="2400" dirty="0" smtClean="0"/>
              <a:t>применяют для изготовления фотошаблонов и трафаретов, сверления монтажных отверстий и фрезерования ПП.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В цехах лакокрасочных покрытий </a:t>
            </a:r>
            <a:r>
              <a:rPr lang="ru-RU" altLang="ru-RU" sz="2400" dirty="0" smtClean="0"/>
              <a:t>высокий уровень механизации достигается путём организации технологических поточных линий. </a:t>
            </a: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Окрасочные и сушильные камеры </a:t>
            </a:r>
            <a:r>
              <a:rPr lang="ru-RU" altLang="ru-RU" sz="2400" dirty="0" smtClean="0"/>
              <a:t>с ручной установкой деталей заменяются проходными камерами, а в качестве транспортирующих устройств используют конвейеры. </a:t>
            </a:r>
          </a:p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Окраска</a:t>
            </a:r>
            <a:r>
              <a:rPr lang="ru-RU" altLang="ru-RU" sz="2400" dirty="0" smtClean="0"/>
              <a:t> является одним из видов обработки, где роботы нашли применение как автономные агрегаты, самостоятельно владеющие рабочим инструментом-распылителем.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Сборочные цехи </a:t>
            </a:r>
            <a:r>
              <a:rPr lang="ru-RU" altLang="ru-RU" sz="2400" dirty="0" smtClean="0"/>
              <a:t>оснащены как универсальным, так и специальным оборудованием и оснасткой (конвейерные линии и рабочие места электромонтажников, оборудование по подготовке, установке и пайке радиодеталей на ПП, стенды для контроля и регулировки функциональных параметров сборочных единиц и пр.).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На оборудовании с ЧПУ </a:t>
            </a:r>
            <a:r>
              <a:rPr lang="ru-RU" altLang="ru-RU" sz="2400" dirty="0" smtClean="0"/>
              <a:t>производят установку и пайку ИС с планарными выводами, а также осуществляют контроль электрических цепей ячеек.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>
                <a:solidFill>
                  <a:srgbClr val="C00000"/>
                </a:solidFill>
              </a:rPr>
              <a:t>Программное управление обеспечивает </a:t>
            </a:r>
            <a:r>
              <a:rPr lang="ru-RU" altLang="ru-RU" sz="2400" dirty="0" smtClean="0"/>
              <a:t>автоматизацию проводного монтажа, контроль электрических цепей в модулях всех уровней.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Предприятия, выпускающие РЭА на ИС частного применения, оснащены оборудованием, используемым в электронной промышленности: установки для диффузии, ионного легирования, термического окисления, оборудование для термического испарения материалов в вакууме, а также сборки и герметизации ИС.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altLang="ru-RU" sz="2400" dirty="0" smtClean="0"/>
              <a:t>Важным показателем работы оборудования, технологической оснастки и правильности их выбора является степень использования каждого станка и оснастки в отдельности и всех вместе по разработанному процессу.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GENSWF_OUTPUT_FILE_NAME" val="03"/>
  <p:tag name="ISPRING_UUID" val="{FB08D01D-1B34-4730-8291-5931E4153181}"/>
  <p:tag name="ISPRING_RESOURCE_FOLDER" val="D:\Мои Документы\00 Документы_Рабочие\00 Проектирование и организация производства РТ\00 Moodle\lec3\"/>
  <p:tag name="ISPRING_PRESENTATION_PATH" val="D:\Мои Документы\00 Документы_Рабочие\00 Проектирование и организация производства РТ\00 Moodle\lec3.pptx"/>
  <p:tag name="ISPRING_RESOURCE_PATHS_HASH_2" val="14668a4fa4167d020af695458b4876f69b70c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SLIDE_TITLE" val="Алгоритмы и алгоритмические процессы"/>
  <p:tag name="GENSWF_ADVANCE_TIME" val="0.00"/>
  <p:tag name="ISPRING_SLIDE_INDENT_LEVEL" val="0"/>
  <p:tag name="ISPRING_PRESENTER_ID" val="None"/>
  <p:tag name="ISPRING_CUSTOM_TIMING_USED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962</TotalTime>
  <Words>5297</Words>
  <Application>Microsoft Office PowerPoint</Application>
  <PresentationFormat>Экран (4:3)</PresentationFormat>
  <Paragraphs>402</Paragraphs>
  <Slides>98</Slides>
  <Notes>98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98</vt:i4>
      </vt:variant>
    </vt:vector>
  </HeadingPairs>
  <TitlesOfParts>
    <vt:vector size="99" baseType="lpstr">
      <vt:lpstr>Поток</vt:lpstr>
      <vt:lpstr>Презентация PowerPoint</vt:lpstr>
      <vt:lpstr>СОДЕРЖАНИЕ</vt:lpstr>
      <vt:lpstr>ЛИТЕРАТУРА</vt:lpstr>
      <vt:lpstr>1. ОРГАНИЗАЦИЯ ПРОИЗВОДСТВА РАДИОЭЛЕКТРОННОЙ АППАРАТУРЫ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организации  производственных процессов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Производственный цикл  изготовления изделий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Производственная структура предприятия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ОСНОВНЫЕ ПОНЯТИЯ ТЕХНОЛОГИИ ПРОИЗВОДСТВА АППАРАТУРЫ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производства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Технологические процессы в производстве РЭА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технологических процессов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ОРГАНИЗАЦИЯ  ТЕХНОЛОГИЧЕСКОЙ ПОДГОТОВКИ ПРОИЗВОДСТВА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разработки  технологических процессов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vvsu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 РАДИОЭЛЕКТРОННОЙ ГЕОФИЗИЧЕСКОЙ АППАРАТУРЫ</dc:title>
  <dc:creator>guest</dc:creator>
  <cp:lastModifiedBy>Admin</cp:lastModifiedBy>
  <cp:revision>66</cp:revision>
  <dcterms:created xsi:type="dcterms:W3CDTF">2014-02-26T03:39:29Z</dcterms:created>
  <dcterms:modified xsi:type="dcterms:W3CDTF">2016-10-19T20:36:18Z</dcterms:modified>
</cp:coreProperties>
</file>