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4" r:id="rId1"/>
  </p:sldMasterIdLst>
  <p:notesMasterIdLst>
    <p:notesMasterId r:id="rId17"/>
  </p:notesMasterIdLst>
  <p:sldIdLst>
    <p:sldId id="256" r:id="rId2"/>
    <p:sldId id="298" r:id="rId3"/>
    <p:sldId id="299" r:id="rId4"/>
    <p:sldId id="300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64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C693E7F2-F182-4336-8854-7ADA152ADF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4050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79910C-96FA-4940-8FF6-B10B8BDE38B0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7" descr="title - 2.png"/>
          <p:cNvPicPr>
            <a:picLocks noChangeAspect="1"/>
          </p:cNvPicPr>
          <p:nvPr/>
        </p:nvPicPr>
        <p:blipFill>
          <a:blip r:embed="rId2" cstate="print"/>
          <a:srcRect l="13043" t="17903" r="2805" b="26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900" y="954741"/>
            <a:ext cx="7315200" cy="1676400"/>
          </a:xfrm>
        </p:spPr>
        <p:txBody>
          <a:bodyPr>
            <a:noAutofit/>
          </a:bodyPr>
          <a:lstStyle>
            <a:lvl1pPr algn="l">
              <a:defRPr sz="48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2300" y="2895600"/>
            <a:ext cx="4559300" cy="2590800"/>
          </a:xfrm>
        </p:spPr>
        <p:txBody>
          <a:bodyPr/>
          <a:lstStyle>
            <a:lvl1pPr marL="0" indent="0" algn="l">
              <a:lnSpc>
                <a:spcPct val="125000"/>
              </a:lnSpc>
              <a:buNone/>
              <a:defRPr sz="18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513FB3-EC92-4843-BA4D-C3441B8178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ummer1.png"/>
          <p:cNvPicPr>
            <a:picLocks noChangeAspect="1"/>
          </p:cNvPicPr>
          <p:nvPr/>
        </p:nvPicPr>
        <p:blipFill>
          <a:blip r:embed="rId2" cstate="print"/>
          <a:srcRect l="4546" r="4546"/>
          <a:stretch>
            <a:fillRect/>
          </a:stretch>
        </p:blipFill>
        <p:spPr bwMode="auto">
          <a:xfrm>
            <a:off x="0" y="1619250"/>
            <a:ext cx="91440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887" y="1295400"/>
            <a:ext cx="6399213" cy="1590675"/>
          </a:xfrm>
        </p:spPr>
        <p:txBody>
          <a:bodyPr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887" y="3657600"/>
            <a:ext cx="6399213" cy="1500187"/>
          </a:xfrm>
        </p:spPr>
        <p:txBody>
          <a:bodyPr/>
          <a:lstStyle>
            <a:lvl1pPr marL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buFontTx/>
              <a:buNone/>
              <a:defRPr sz="1800" kern="12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94528-1ED7-4B71-94E4-D8CBB4BF7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itle - 2.png"/>
          <p:cNvPicPr>
            <a:picLocks noChangeAspect="1"/>
          </p:cNvPicPr>
          <p:nvPr/>
        </p:nvPicPr>
        <p:blipFill>
          <a:blip r:embed="rId2" cstate="print"/>
          <a:srcRect l="13043" t="17903" r="10455" b="98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81ACA-0BCD-4336-8428-45E92686C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flowers content.png"/>
          <p:cNvPicPr>
            <a:picLocks noChangeAspect="1"/>
          </p:cNvPicPr>
          <p:nvPr/>
        </p:nvPicPr>
        <p:blipFill>
          <a:blip r:embed="rId2" cstate="print"/>
          <a:srcRect l="4546" t="8217" r="4546" b="1311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86055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914400"/>
            <a:ext cx="4114800" cy="50292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1544" y="2286000"/>
            <a:ext cx="2079625" cy="3860799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>
                <a:gradFill>
                  <a:gsLst>
                    <a:gs pos="0">
                      <a:schemeClr val="tx1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40000"/>
                        <a:lumOff val="60000"/>
                      </a:schemeClr>
                    </a:gs>
                  </a:gsLst>
                  <a:lin ang="8100000" scaled="1"/>
                </a:gra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F41B6-BFC1-45AD-8654-69D7C9D482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1625"/>
            <a:ext cx="8229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u-RU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250" y="1981200"/>
            <a:ext cx="6413500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(C) </a:t>
            </a:r>
            <a:r>
              <a:rPr lang="ru-RU"/>
              <a:t>В.О. Сафонов, 2010</a:t>
            </a: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83FB807E-CF03-4D2F-BC2A-87BC190A7D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002" r:id="rId3"/>
    <p:sldLayoutId id="2147484003" r:id="rId4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666666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666666"/>
          </a:solidFill>
          <a:latin typeface="Constantia" pitchFamily="18" charset="0"/>
        </a:defRPr>
      </a:lvl9pPr>
    </p:titleStyle>
    <p:bodyStyle>
      <a:lvl1pPr marL="349250" indent="-349250" algn="l" rtl="0" eaLnBrk="0" fontAlgn="base" hangingPunct="0">
        <a:spcBef>
          <a:spcPts val="1800"/>
        </a:spcBef>
        <a:spcAft>
          <a:spcPct val="0"/>
        </a:spcAft>
        <a:buBlip>
          <a:blip r:embed="rId6"/>
        </a:buBlip>
        <a:defRPr sz="22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1pPr>
      <a:lvl2pPr marL="5778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2pPr>
      <a:lvl3pPr marL="806450" indent="-349250" algn="l" rtl="0" eaLnBrk="0" fontAlgn="base" hangingPunct="0">
        <a:spcBef>
          <a:spcPts val="1800"/>
        </a:spcBef>
        <a:spcAft>
          <a:spcPct val="0"/>
        </a:spcAft>
        <a:buBlip>
          <a:blip r:embed="rId6"/>
        </a:buBlip>
        <a:defRPr sz="24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3pPr>
      <a:lvl4pPr marL="1035050" indent="-349250" algn="l" rtl="0" eaLnBrk="0" fontAlgn="base" hangingPunct="0">
        <a:spcBef>
          <a:spcPts val="1800"/>
        </a:spcBef>
        <a:spcAft>
          <a:spcPct val="0"/>
        </a:spcAft>
        <a:buBlip>
          <a:blip r:embed="rId7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4pPr>
      <a:lvl5pPr marL="1263650" indent="-349250" algn="l" rtl="0" eaLnBrk="0" fontAlgn="base" hangingPunct="0">
        <a:spcBef>
          <a:spcPts val="1800"/>
        </a:spcBef>
        <a:spcAft>
          <a:spcPct val="0"/>
        </a:spcAft>
        <a:buBlip>
          <a:blip r:embed="rId6"/>
        </a:buBlip>
        <a:defRPr sz="2000" kern="1200">
          <a:gradFill flip="none" rotWithShape="1"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8100000" scaled="1"/>
            <a:tileRect/>
          </a:gradFill>
          <a:latin typeface="Arial" pitchFamily="34" charset="0"/>
          <a:ea typeface="+mn-ea"/>
          <a:cs typeface="+mn-cs"/>
        </a:defRPr>
      </a:lvl5pPr>
      <a:lvl6pPr marL="14922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6pPr>
      <a:lvl7pPr marL="1720850" indent="-349250" algn="l" defTabSz="914400" rtl="0" eaLnBrk="1" latinLnBrk="0" hangingPunct="1">
        <a:spcBef>
          <a:spcPts val="1800"/>
        </a:spcBef>
        <a:buFontTx/>
        <a:buBlip>
          <a:blip r:embed="rId6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7pPr>
      <a:lvl8pPr marL="1949450" indent="-349250" algn="l" defTabSz="914400" rtl="0" eaLnBrk="1" latinLnBrk="0" hangingPunct="1">
        <a:spcBef>
          <a:spcPts val="1800"/>
        </a:spcBef>
        <a:buFontTx/>
        <a:buBlip>
          <a:blip r:embed="rId7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8pPr>
      <a:lvl9pPr marL="2178050" indent="-349250" algn="l" defTabSz="914400" rtl="0" eaLnBrk="1" latinLnBrk="0" hangingPunct="1">
        <a:spcBef>
          <a:spcPts val="1800"/>
        </a:spcBef>
        <a:buFontTx/>
        <a:buBlip>
          <a:blip r:embed="rId6"/>
        </a:buBlip>
        <a:defRPr sz="1800" kern="1200">
          <a:solidFill>
            <a:schemeClr val="tx1">
              <a:lumMod val="60000"/>
              <a:lumOff val="4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33375"/>
            <a:ext cx="8915400" cy="2374900"/>
          </a:xfrm>
        </p:spPr>
        <p:txBody>
          <a:bodyPr/>
          <a:lstStyle/>
          <a:p>
            <a:pPr eaLnBrk="1" hangingPunct="1"/>
            <a:r>
              <a:rPr lang="en-US" sz="4000" b="1" smtClean="0">
                <a:solidFill>
                  <a:srgbClr val="666666"/>
                </a:solidFill>
              </a:rPr>
              <a:t>         </a:t>
            </a:r>
            <a:r>
              <a:rPr lang="ru-RU" sz="4000" b="1" smtClean="0">
                <a:solidFill>
                  <a:srgbClr val="666666"/>
                </a:solidFill>
              </a:rPr>
              <a:t>Основы современных        </a:t>
            </a:r>
            <a:br>
              <a:rPr lang="ru-RU" sz="4000" b="1" smtClean="0">
                <a:solidFill>
                  <a:srgbClr val="666666"/>
                </a:solidFill>
              </a:rPr>
            </a:br>
            <a:r>
              <a:rPr lang="en-US" sz="4000" b="1" smtClean="0">
                <a:solidFill>
                  <a:srgbClr val="666666"/>
                </a:solidFill>
              </a:rPr>
              <a:t>         </a:t>
            </a:r>
            <a:r>
              <a:rPr lang="ru-RU" sz="4000" b="1" smtClean="0">
                <a:solidFill>
                  <a:srgbClr val="666666"/>
                </a:solidFill>
              </a:rPr>
              <a:t>операционных систем</a:t>
            </a:r>
            <a:br>
              <a:rPr lang="ru-RU" sz="4000" b="1" smtClean="0">
                <a:solidFill>
                  <a:srgbClr val="666666"/>
                </a:solidFill>
              </a:rPr>
            </a:br>
            <a:r>
              <a:rPr lang="en-US" sz="4000" b="1" smtClean="0">
                <a:solidFill>
                  <a:srgbClr val="666666"/>
                </a:solidFill>
              </a:rPr>
              <a:t>                          </a:t>
            </a:r>
            <a:r>
              <a:rPr lang="ru-RU" sz="3200" i="1" smtClean="0">
                <a:solidFill>
                  <a:srgbClr val="666666"/>
                </a:solidFill>
              </a:rPr>
              <a:t>Лекция </a:t>
            </a:r>
            <a:r>
              <a:rPr lang="en-US" sz="3200" i="1" smtClean="0">
                <a:solidFill>
                  <a:srgbClr val="666666"/>
                </a:solidFill>
              </a:rPr>
              <a:t>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55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214313"/>
            <a:ext cx="8229600" cy="1325562"/>
          </a:xfrm>
        </p:spPr>
        <p:txBody>
          <a:bodyPr/>
          <a:lstStyle/>
          <a:p>
            <a:pPr eaLnBrk="1" hangingPunct="1"/>
            <a:r>
              <a:rPr lang="ru-RU" sz="3600" b="1" smtClean="0"/>
              <a:t>Граф распределения ресурсов с циклом, но без тупика</a:t>
            </a:r>
            <a:endParaRPr lang="en-US" sz="3600" b="1" smtClean="0"/>
          </a:p>
        </p:txBody>
      </p:sp>
      <p:pic>
        <p:nvPicPr>
          <p:cNvPr id="65540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 l="19093" t="700" r="19093" b="700"/>
          <a:stretch>
            <a:fillRect/>
          </a:stretch>
        </p:blipFill>
        <p:spPr bwMode="auto">
          <a:xfrm>
            <a:off x="2863850" y="1600200"/>
            <a:ext cx="3414713" cy="4530725"/>
          </a:xfrm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656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Основные утверждения (факты)</a:t>
            </a:r>
            <a:endParaRPr lang="en-US" sz="3600" b="1" smtClean="0"/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Граф не содержит циклов</a:t>
            </a:r>
            <a:r>
              <a:rPr lang="en-US" sz="2400" b="1">
                <a:latin typeface="+mn-lt"/>
              </a:rPr>
              <a:t> </a:t>
            </a:r>
            <a:r>
              <a:rPr lang="en-US" sz="2400" b="1">
                <a:latin typeface="+mn-lt"/>
                <a:sym typeface="Symbol" pitchFamily="18" charset="2"/>
              </a:rPr>
              <a:t> </a:t>
            </a:r>
            <a:r>
              <a:rPr lang="ru-RU" sz="2400" b="1">
                <a:latin typeface="+mn-lt"/>
                <a:sym typeface="Symbol" pitchFamily="18" charset="2"/>
              </a:rPr>
              <a:t>тупиков нет</a:t>
            </a:r>
            <a:r>
              <a:rPr lang="en-US" sz="2400" b="1">
                <a:latin typeface="+mn-lt"/>
                <a:sym typeface="Symbol" pitchFamily="18" charset="2"/>
              </a:rPr>
              <a:t>.</a:t>
            </a:r>
            <a:br>
              <a:rPr lang="en-US" sz="2400" b="1">
                <a:latin typeface="+mn-lt"/>
                <a:sym typeface="Symbol" pitchFamily="18" charset="2"/>
              </a:rPr>
            </a:br>
            <a:endParaRPr lang="en-US" sz="2400" b="1">
              <a:latin typeface="+mn-lt"/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  <a:sym typeface="Symbol" pitchFamily="18" charset="2"/>
              </a:rPr>
              <a:t>Граф содержит цикл</a:t>
            </a:r>
            <a:r>
              <a:rPr lang="en-US" sz="2400" b="1">
                <a:latin typeface="+mn-lt"/>
                <a:sym typeface="Symbol" pitchFamily="18" charset="2"/>
              </a:rPr>
              <a:t> </a:t>
            </a:r>
          </a:p>
          <a:p>
            <a:pPr lvl="1" eaLnBrk="1" hangingPunct="1">
              <a:defRPr/>
            </a:pPr>
            <a:r>
              <a:rPr lang="ru-RU" sz="2400" b="1">
                <a:latin typeface="+mn-lt"/>
                <a:sym typeface="Symbol" pitchFamily="18" charset="2"/>
              </a:rPr>
              <a:t>Если ресурсов каждого типа только по одному экземпляру, то тупик</a:t>
            </a:r>
            <a:r>
              <a:rPr lang="en-US" sz="2400" b="1">
                <a:latin typeface="+mn-lt"/>
                <a:sym typeface="Symbol" pitchFamily="18" charset="2"/>
              </a:rPr>
              <a:t>.</a:t>
            </a:r>
          </a:p>
          <a:p>
            <a:pPr lvl="1" eaLnBrk="1" hangingPunct="1">
              <a:defRPr/>
            </a:pPr>
            <a:r>
              <a:rPr lang="ru-RU" sz="2400" b="1">
                <a:latin typeface="+mn-lt"/>
                <a:sym typeface="Symbol" pitchFamily="18" charset="2"/>
              </a:rPr>
              <a:t>Если ресурсов по несколько экземпляров, то возможность тупика</a:t>
            </a:r>
            <a:r>
              <a:rPr lang="en-US" sz="2400" b="1">
                <a:latin typeface="+mn-lt"/>
                <a:sym typeface="Symbol" pitchFamily="18" charset="2"/>
              </a:rPr>
              <a:t>.</a:t>
            </a: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Методы обработки тупиков</a:t>
            </a:r>
            <a:endParaRPr lang="en-US" sz="3600" b="1" smtClean="0"/>
          </a:p>
        </p:txBody>
      </p:sp>
      <p:sp>
        <p:nvSpPr>
          <p:cNvPr id="3788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557338"/>
            <a:ext cx="8064500" cy="4392612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Убедиться в том, что система никогда не войдет в состояние тупика</a:t>
            </a:r>
            <a:r>
              <a:rPr lang="en-US" sz="2400" b="1">
                <a:latin typeface="+mn-lt"/>
              </a:rPr>
              <a:t>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Допустить, чтобы система могла входить в состояние тупика, но затем восстанавливалась </a:t>
            </a:r>
            <a:r>
              <a:rPr lang="en-US" sz="2400" b="1">
                <a:latin typeface="+mn-lt"/>
              </a:rPr>
              <a:t>(recover).</a:t>
            </a:r>
            <a:br>
              <a:rPr lang="en-US" sz="2400" b="1">
                <a:latin typeface="+mn-lt"/>
              </a:rPr>
            </a:b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Игнорировать эту проблему, но претендовать на то, что в системе тупики невозможны</a:t>
            </a:r>
            <a:r>
              <a:rPr lang="en-US" sz="2400" b="1">
                <a:latin typeface="+mn-lt"/>
              </a:rPr>
              <a:t> </a:t>
            </a:r>
            <a:r>
              <a:rPr lang="en-US" sz="2400" b="1">
                <a:latin typeface="+mn-lt"/>
                <a:sym typeface="Wingdings" pitchFamily="2" charset="2"/>
              </a:rPr>
              <a:t></a:t>
            </a:r>
            <a:r>
              <a:rPr lang="ru-RU" sz="2400" b="1">
                <a:latin typeface="+mn-lt"/>
              </a:rPr>
              <a:t> (используется практически во всех ОС, включая </a:t>
            </a:r>
            <a:r>
              <a:rPr lang="en-US" sz="2400" b="1">
                <a:latin typeface="+mn-lt"/>
              </a:rPr>
              <a:t>UNIX).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8611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Предотвращение тупиков</a:t>
            </a:r>
            <a:endParaRPr lang="en-US" sz="3600" b="1" smtClean="0"/>
          </a:p>
        </p:txBody>
      </p:sp>
      <p:sp>
        <p:nvSpPr>
          <p:cNvPr id="3799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484313"/>
            <a:ext cx="7848600" cy="468153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>
                <a:latin typeface="+mn-lt"/>
              </a:rPr>
              <a:t>Ограничить методы запросов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Взаимное исключение – не требуется для разделяемых ресурсов</a:t>
            </a:r>
            <a:r>
              <a:rPr lang="en-US" sz="2000" b="1">
                <a:latin typeface="+mn-lt"/>
              </a:rPr>
              <a:t>; </a:t>
            </a:r>
            <a:r>
              <a:rPr lang="ru-RU" sz="2000" b="1">
                <a:latin typeface="+mn-lt"/>
              </a:rPr>
              <a:t>должно соблюдаться только для не разделяемых ресурсов</a:t>
            </a:r>
            <a:r>
              <a:rPr lang="en-US" sz="2000" b="1">
                <a:latin typeface="+mn-lt"/>
              </a:rPr>
              <a:t>.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>
                <a:latin typeface="+mn-lt"/>
              </a:rPr>
              <a:t>Удержание и ожидание</a:t>
            </a:r>
            <a:r>
              <a:rPr lang="en-US" sz="2000" b="1">
                <a:latin typeface="+mn-lt"/>
              </a:rPr>
              <a:t> – </a:t>
            </a:r>
            <a:r>
              <a:rPr lang="ru-RU" sz="2000" b="1">
                <a:latin typeface="+mn-lt"/>
              </a:rPr>
              <a:t>необходимо гарантировать, чтобы, когда процесс запрашивает некоторый ресурс, он не владел бы никакими другими ресурсами</a:t>
            </a:r>
            <a:r>
              <a:rPr lang="en-US" sz="2000" b="1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>
                <a:latin typeface="+mn-lt"/>
              </a:rPr>
              <a:t>Либо требовать от процессов, чтобы они запрашивали и приобретали все необходимые ресурсы до начала их исполнения, либо требовать, чтобы процесс, запрашивающий ресурс, ничем больше не обладал</a:t>
            </a:r>
            <a:r>
              <a:rPr lang="en-US" b="1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>
                <a:latin typeface="+mn-lt"/>
              </a:rPr>
              <a:t>Приводит к недостаточному использованию ресурсов</a:t>
            </a:r>
            <a:r>
              <a:rPr lang="en-US" b="1">
                <a:latin typeface="+mn-lt"/>
              </a:rPr>
              <a:t>; </a:t>
            </a:r>
            <a:r>
              <a:rPr lang="ru-RU" b="1">
                <a:latin typeface="+mn-lt"/>
              </a:rPr>
              <a:t>возможна ситуация </a:t>
            </a:r>
            <a:r>
              <a:rPr lang="en-US" b="1">
                <a:latin typeface="+mn-lt"/>
              </a:rPr>
              <a:t>“</a:t>
            </a:r>
            <a:r>
              <a:rPr lang="ru-RU" b="1">
                <a:latin typeface="+mn-lt"/>
              </a:rPr>
              <a:t>голодания</a:t>
            </a:r>
            <a:r>
              <a:rPr lang="en-US" b="1">
                <a:latin typeface="+mn-lt"/>
              </a:rPr>
              <a:t>” (starvation).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963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Предотвращение тупиков (продолжение)</a:t>
            </a:r>
            <a:endParaRPr lang="en-US" sz="3600" b="1" smtClean="0"/>
          </a:p>
        </p:txBody>
      </p:sp>
      <p:sp>
        <p:nvSpPr>
          <p:cNvPr id="3809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828800"/>
            <a:ext cx="7989888" cy="4192588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Отсутствие перераспределения ресурсов</a:t>
            </a:r>
            <a:r>
              <a:rPr lang="en-US" sz="1800" b="1">
                <a:latin typeface="+mn-lt"/>
              </a:rPr>
              <a:t> –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Если процесс, обладающий некоторыми ресурсами, запрашивает другой ресурс, который не может быть ему немедленно выделен</a:t>
            </a:r>
            <a:r>
              <a:rPr lang="en-US" sz="1800" b="1">
                <a:latin typeface="+mn-lt"/>
              </a:rPr>
              <a:t>, </a:t>
            </a:r>
            <a:r>
              <a:rPr lang="ru-RU" sz="1800" b="1">
                <a:latin typeface="+mn-lt"/>
              </a:rPr>
              <a:t>то все ресурсы, которыми он обладает, должны быть освобождены</a:t>
            </a:r>
            <a:r>
              <a:rPr lang="en-US" sz="1800" b="1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Перераспределяемые ресурсы добавдяются к списку ресурсов, которые ожидает процесс</a:t>
            </a:r>
            <a:r>
              <a:rPr lang="en-US" sz="1800" b="1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Процесс будет перезапущен только в случае, если он может вновь получить все старые ресурсы, которыми он обладал, а также все новые ресурсы, которые он запрашивает</a:t>
            </a:r>
            <a:r>
              <a:rPr lang="en-US" sz="1800" b="1">
                <a:latin typeface="+mn-lt"/>
              </a:rPr>
              <a:t>.</a:t>
            </a:r>
            <a:br>
              <a:rPr lang="en-US" sz="1800" b="1">
                <a:latin typeface="+mn-lt"/>
              </a:rPr>
            </a:br>
            <a:endParaRPr lang="en-US" sz="1800" b="1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1800" b="1">
                <a:latin typeface="+mn-lt"/>
              </a:rPr>
              <a:t>Циклическое ожидание</a:t>
            </a:r>
            <a:r>
              <a:rPr lang="en-US" sz="1800" b="1">
                <a:latin typeface="+mn-lt"/>
              </a:rPr>
              <a:t> – </a:t>
            </a:r>
            <a:r>
              <a:rPr lang="ru-RU" sz="1800" b="1">
                <a:latin typeface="+mn-lt"/>
              </a:rPr>
              <a:t>ввести общую нумерацию (упорядочение) всех типов ресурсов</a:t>
            </a:r>
            <a:r>
              <a:rPr lang="en-US" sz="1800" b="1">
                <a:latin typeface="+mn-lt"/>
              </a:rPr>
              <a:t>, </a:t>
            </a:r>
            <a:r>
              <a:rPr lang="ru-RU" sz="1800" b="1">
                <a:latin typeface="+mn-lt"/>
              </a:rPr>
              <a:t>и потребовать, чтобы процесс запрашивал ресурсы только в порядке возрастания номеров</a:t>
            </a:r>
            <a:r>
              <a:rPr lang="en-US" sz="1800" b="1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800" b="1">
              <a:latin typeface="+mn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706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758825"/>
          </a:xfrm>
        </p:spPr>
        <p:txBody>
          <a:bodyPr/>
          <a:lstStyle/>
          <a:p>
            <a:pPr eaLnBrk="1" hangingPunct="1"/>
            <a:r>
              <a:rPr lang="ru-RU" sz="3600" b="1" smtClean="0"/>
              <a:t>Как избежать тупиков</a:t>
            </a:r>
            <a:endParaRPr lang="en-US" sz="3600" b="1" smtClean="0"/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196975"/>
            <a:ext cx="7924800" cy="4953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>
                <a:latin typeface="+mn-lt"/>
              </a:rPr>
              <a:t>Данные методы требуют, чтобы система обладала дополнительной априорной информацией</a:t>
            </a: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Самая простая и полезная модель требует, чтобы каждый процесс указывал максимальный объем ресурсов каждого типа, которые могут ему понадобиться (как в ранних ОС – паспорт  задачи и т.д. )</a:t>
            </a:r>
            <a:r>
              <a:rPr lang="en-US" sz="2000" b="1">
                <a:latin typeface="+mn-lt"/>
              </a:rPr>
              <a:t>.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Алгоритм избежания тупиков динамически анализирует состояние распределения ресурсов, чтобы убедиться, что никогда не может возникнуть ситуация циклического ожидания</a:t>
            </a:r>
            <a:r>
              <a:rPr lang="en-US" sz="2000" b="1">
                <a:latin typeface="+mn-lt"/>
              </a:rPr>
              <a:t>.</a:t>
            </a:r>
            <a:br>
              <a:rPr lang="en-US" sz="2000" b="1">
                <a:latin typeface="+mn-lt"/>
              </a:rPr>
            </a:br>
            <a:endParaRPr lang="en-US" sz="2000" b="1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Состояние распределения ресурсов </a:t>
            </a:r>
            <a:r>
              <a:rPr lang="en-US" sz="2000" b="1">
                <a:latin typeface="+mn-lt"/>
              </a:rPr>
              <a:t> </a:t>
            </a:r>
            <a:r>
              <a:rPr lang="ru-RU" sz="2000" b="1">
                <a:latin typeface="+mn-lt"/>
              </a:rPr>
              <a:t>определяется как объем доступных и распределенных ресурсов, а также максимальные требования процессов</a:t>
            </a:r>
            <a:r>
              <a:rPr lang="en-US" sz="2000" b="1">
                <a:latin typeface="+mn-lt"/>
              </a:rPr>
              <a:t>.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Тупики </a:t>
            </a:r>
            <a:r>
              <a:rPr lang="en-US" sz="3600" b="1" smtClean="0"/>
              <a:t>(deadlocks)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Модель системы</a:t>
            </a:r>
            <a:r>
              <a:rPr lang="en-US" sz="2400" b="1">
                <a:latin typeface="+mn-lt"/>
              </a:rPr>
              <a:t> </a:t>
            </a: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Характеристики тупиков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Обработка тупиков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Предотвращение тупиков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Как избежать тупиков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Обнаружение тупиков</a:t>
            </a:r>
            <a:r>
              <a:rPr lang="en-US" sz="2400" b="1">
                <a:latin typeface="+mn-lt"/>
              </a:rPr>
              <a:t> </a:t>
            </a: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Восстановление после выхода из тупика</a:t>
            </a:r>
            <a:r>
              <a:rPr lang="en-US" sz="2400" b="1">
                <a:latin typeface="+mn-lt"/>
              </a:rPr>
              <a:t> </a:t>
            </a: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Комбинированный подход к обработке тупиков</a:t>
            </a:r>
            <a:endParaRPr lang="en-US" sz="2400" b="1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837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1038" y="385763"/>
            <a:ext cx="7627937" cy="911225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Проблема тупиков</a:t>
            </a:r>
            <a:endParaRPr lang="en-US" sz="3600" b="1" smtClean="0"/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285860"/>
            <a:ext cx="7886728" cy="526734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Тупик - множество заблокированных процессов, каждый из которых владеет некоторым ресурсом</a:t>
            </a:r>
            <a:r>
              <a:rPr lang="en-US" sz="2000" b="1" dirty="0">
                <a:latin typeface="+mn-lt"/>
              </a:rPr>
              <a:t> </a:t>
            </a:r>
            <a:r>
              <a:rPr lang="ru-RU" sz="2000" b="1" dirty="0">
                <a:latin typeface="+mn-lt"/>
              </a:rPr>
              <a:t>и ожидает ресурса, которым владеет какой-либо другой процесс из этого множества</a:t>
            </a:r>
            <a:endParaRPr lang="en-US" sz="2000" b="1" dirty="0">
              <a:latin typeface="+mn-lt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Пример</a:t>
            </a:r>
            <a:r>
              <a:rPr lang="en-US" sz="2000" b="1" dirty="0">
                <a:latin typeface="+mn-lt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Система имеет два внешних устройства</a:t>
            </a:r>
            <a:r>
              <a:rPr lang="en-US" b="1" dirty="0">
                <a:latin typeface="+mn-lt"/>
              </a:rPr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b="1" i="1" dirty="0">
                <a:latin typeface="+mn-lt"/>
              </a:rPr>
              <a:t>P</a:t>
            </a:r>
            <a:r>
              <a:rPr lang="en-US" b="1" baseline="-25000" dirty="0">
                <a:latin typeface="+mn-lt"/>
              </a:rPr>
              <a:t>1</a:t>
            </a:r>
            <a:r>
              <a:rPr lang="en-US" b="1" dirty="0">
                <a:latin typeface="+mn-lt"/>
              </a:rPr>
              <a:t> </a:t>
            </a:r>
            <a:r>
              <a:rPr lang="ru-RU" b="1" dirty="0">
                <a:latin typeface="+mn-lt"/>
              </a:rPr>
              <a:t>и </a:t>
            </a:r>
            <a:r>
              <a:rPr lang="en-US" b="1" i="1" dirty="0">
                <a:latin typeface="+mn-lt"/>
              </a:rPr>
              <a:t>P</a:t>
            </a:r>
            <a:r>
              <a:rPr lang="en-US" b="1" baseline="-25000" dirty="0">
                <a:latin typeface="+mn-lt"/>
              </a:rPr>
              <a:t>2</a:t>
            </a:r>
            <a:r>
              <a:rPr lang="en-US" b="1" dirty="0">
                <a:latin typeface="+mn-lt"/>
              </a:rPr>
              <a:t> </a:t>
            </a:r>
            <a:r>
              <a:rPr lang="ru-RU" b="1" dirty="0">
                <a:latin typeface="+mn-lt"/>
              </a:rPr>
              <a:t>– каждый пользуется некоторым устройством и требует использования другого устройства</a:t>
            </a:r>
            <a:r>
              <a:rPr lang="en-US" b="1" dirty="0">
                <a:latin typeface="+mn-lt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dirty="0">
                <a:latin typeface="+mn-lt"/>
              </a:rPr>
              <a:t>Пример</a:t>
            </a:r>
            <a:r>
              <a:rPr lang="en-US" sz="2000" b="1" dirty="0">
                <a:latin typeface="+mn-lt"/>
              </a:rPr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ru-RU" b="1" dirty="0">
                <a:latin typeface="+mn-lt"/>
              </a:rPr>
              <a:t>семафоры</a:t>
            </a:r>
            <a:r>
              <a:rPr lang="en-US" b="1" dirty="0">
                <a:latin typeface="+mn-lt"/>
              </a:rPr>
              <a:t> </a:t>
            </a:r>
            <a:r>
              <a:rPr lang="en-US" b="1" i="1" dirty="0">
                <a:latin typeface="+mn-lt"/>
              </a:rPr>
              <a:t>A</a:t>
            </a:r>
            <a:r>
              <a:rPr lang="en-US" b="1" dirty="0">
                <a:latin typeface="+mn-lt"/>
              </a:rPr>
              <a:t> </a:t>
            </a:r>
            <a:r>
              <a:rPr lang="ru-RU" b="1" dirty="0">
                <a:latin typeface="+mn-lt"/>
              </a:rPr>
              <a:t>и</a:t>
            </a:r>
            <a:r>
              <a:rPr lang="en-US" b="1" i="1" dirty="0">
                <a:latin typeface="+mn-lt"/>
              </a:rPr>
              <a:t> B</a:t>
            </a:r>
            <a:r>
              <a:rPr lang="en-US" b="1" dirty="0">
                <a:latin typeface="+mn-lt"/>
              </a:rPr>
              <a:t>, </a:t>
            </a:r>
            <a:r>
              <a:rPr lang="ru-RU" b="1" dirty="0">
                <a:latin typeface="+mn-lt"/>
              </a:rPr>
              <a:t>инициализированные</a:t>
            </a:r>
            <a:r>
              <a:rPr lang="en-US" b="1" dirty="0">
                <a:latin typeface="+mn-lt"/>
              </a:rPr>
              <a:t> 1</a:t>
            </a: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1800" b="1" dirty="0">
              <a:latin typeface="+mn-lt"/>
            </a:endParaRP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>
                <a:latin typeface="+mn-lt"/>
              </a:rPr>
              <a:t>    </a:t>
            </a:r>
            <a:r>
              <a:rPr lang="en-US" sz="1800" b="1" i="1" dirty="0">
                <a:latin typeface="+mn-lt"/>
              </a:rPr>
              <a:t>P</a:t>
            </a:r>
            <a:r>
              <a:rPr lang="ru-RU" sz="1800" b="1" i="1" dirty="0">
                <a:latin typeface="+mn-lt"/>
              </a:rPr>
              <a:t>1</a:t>
            </a:r>
            <a:r>
              <a:rPr lang="en-US" sz="1800" b="1" dirty="0">
                <a:latin typeface="+mn-lt"/>
              </a:rPr>
              <a:t>		   </a:t>
            </a:r>
            <a:r>
              <a:rPr lang="en-US" sz="1800" b="1" i="1" dirty="0">
                <a:latin typeface="+mn-lt"/>
              </a:rPr>
              <a:t>P</a:t>
            </a:r>
            <a:r>
              <a:rPr lang="ru-RU" sz="1800" b="1" i="1" dirty="0">
                <a:latin typeface="+mn-lt"/>
              </a:rPr>
              <a:t>2</a:t>
            </a:r>
            <a:endParaRPr lang="en-US" sz="1800" b="1" dirty="0">
              <a:latin typeface="+mn-lt"/>
            </a:endParaRP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b="1" i="1" dirty="0">
                <a:latin typeface="+mn-lt"/>
              </a:rPr>
              <a:t>wait (A);	wait(B)</a:t>
            </a:r>
          </a:p>
          <a:p>
            <a:pPr lvl="4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1800" b="1" i="1" dirty="0">
                <a:latin typeface="+mn-lt"/>
              </a:rPr>
              <a:t>wait (B);	wait(A)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000" b="1" dirty="0">
              <a:latin typeface="+mn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59395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Модель системы</a:t>
            </a:r>
            <a:endParaRPr lang="en-US" sz="3600" b="1" smtClean="0"/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ru-RU" sz="2400" b="1">
                <a:latin typeface="+mn-lt"/>
              </a:rPr>
              <a:t>Типы ресурсов -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R</a:t>
            </a:r>
            <a:r>
              <a:rPr lang="en-US" sz="2400" b="1" baseline="-25000">
                <a:latin typeface="+mn-lt"/>
              </a:rPr>
              <a:t>1</a:t>
            </a:r>
            <a:r>
              <a:rPr lang="en-US" sz="2400" b="1">
                <a:latin typeface="+mn-lt"/>
              </a:rPr>
              <a:t>, </a:t>
            </a:r>
            <a:r>
              <a:rPr lang="en-US" sz="2400" b="1" i="1">
                <a:latin typeface="+mn-lt"/>
              </a:rPr>
              <a:t>R</a:t>
            </a:r>
            <a:r>
              <a:rPr lang="en-US" sz="2400" b="1" baseline="-25000">
                <a:latin typeface="+mn-lt"/>
              </a:rPr>
              <a:t>2</a:t>
            </a:r>
            <a:r>
              <a:rPr lang="en-US" sz="2400" b="1">
                <a:latin typeface="+mn-lt"/>
              </a:rPr>
              <a:t>, . . ., </a:t>
            </a:r>
            <a:r>
              <a:rPr lang="en-US" sz="2400" b="1" i="1">
                <a:latin typeface="+mn-lt"/>
              </a:rPr>
              <a:t>R</a:t>
            </a:r>
            <a:r>
              <a:rPr lang="en-US" sz="2400" b="1" baseline="-25000">
                <a:latin typeface="+mn-lt"/>
              </a:rPr>
              <a:t>m</a:t>
            </a: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ru-RU" sz="1800" b="1" i="1">
                <a:latin typeface="+mn-lt"/>
              </a:rPr>
              <a:t>Процессор, память, устройства ввода-вывода</a:t>
            </a:r>
            <a:endParaRPr lang="en-US" sz="1800" b="1" i="1">
              <a:latin typeface="+mn-lt"/>
            </a:endParaRP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Каждый тип ресурса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R</a:t>
            </a:r>
            <a:r>
              <a:rPr lang="en-US" sz="2400" b="1" baseline="-25000">
                <a:latin typeface="+mn-lt"/>
              </a:rPr>
              <a:t>i</a:t>
            </a:r>
            <a:r>
              <a:rPr lang="en-US" sz="2400" b="1">
                <a:latin typeface="+mn-lt"/>
              </a:rPr>
              <a:t> </a:t>
            </a:r>
            <a:r>
              <a:rPr lang="ru-RU" sz="2400" b="1">
                <a:latin typeface="+mn-lt"/>
              </a:rPr>
              <a:t>имеет</a:t>
            </a:r>
            <a:r>
              <a:rPr lang="en-US" sz="2400" b="1">
                <a:latin typeface="+mn-lt"/>
              </a:rPr>
              <a:t> </a:t>
            </a:r>
            <a:r>
              <a:rPr lang="en-US" sz="2400" b="1" i="1">
                <a:latin typeface="+mn-lt"/>
              </a:rPr>
              <a:t>W</a:t>
            </a:r>
            <a:r>
              <a:rPr lang="en-US" sz="2400" b="1" baseline="-25000">
                <a:latin typeface="+mn-lt"/>
              </a:rPr>
              <a:t>i</a:t>
            </a:r>
            <a:r>
              <a:rPr lang="en-US" sz="2400" b="1">
                <a:latin typeface="+mn-lt"/>
              </a:rPr>
              <a:t> </a:t>
            </a:r>
            <a:r>
              <a:rPr lang="ru-RU" sz="2400" b="1">
                <a:latin typeface="+mn-lt"/>
              </a:rPr>
              <a:t>экземпляров</a:t>
            </a:r>
            <a:r>
              <a:rPr lang="en-US" sz="2400" b="1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400" b="1">
                <a:latin typeface="+mn-lt"/>
              </a:rPr>
              <a:t>Каждый процесс использует ресурс с помощью одним из следующих способов</a:t>
            </a:r>
            <a:r>
              <a:rPr lang="en-US" sz="2400" b="1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en-US" sz="2400" b="1">
                <a:latin typeface="+mn-lt"/>
              </a:rPr>
              <a:t>request </a:t>
            </a:r>
            <a:r>
              <a:rPr lang="ru-RU" sz="2400" b="1">
                <a:latin typeface="+mn-lt"/>
              </a:rPr>
              <a:t> (запрос)</a:t>
            </a:r>
            <a:endParaRPr lang="en-US" sz="2400" b="1">
              <a:latin typeface="+mn-lt"/>
            </a:endParaRPr>
          </a:p>
          <a:p>
            <a:pPr lvl="1" eaLnBrk="1" hangingPunct="1">
              <a:defRPr/>
            </a:pPr>
            <a:r>
              <a:rPr lang="en-US" sz="2400" b="1">
                <a:latin typeface="+mn-lt"/>
              </a:rPr>
              <a:t>use </a:t>
            </a:r>
            <a:r>
              <a:rPr lang="ru-RU" sz="2400" b="1">
                <a:latin typeface="+mn-lt"/>
              </a:rPr>
              <a:t>(использование)</a:t>
            </a:r>
            <a:endParaRPr lang="en-US" sz="2400" b="1">
              <a:latin typeface="+mn-lt"/>
            </a:endParaRPr>
          </a:p>
          <a:p>
            <a:pPr lvl="1" eaLnBrk="1" hangingPunct="1">
              <a:defRPr/>
            </a:pPr>
            <a:r>
              <a:rPr lang="en-US" sz="2400" b="1">
                <a:latin typeface="+mn-lt"/>
              </a:rPr>
              <a:t>release</a:t>
            </a:r>
            <a:r>
              <a:rPr lang="ru-RU" sz="2400" b="1">
                <a:latin typeface="+mn-lt"/>
              </a:rPr>
              <a:t> (освобождение)</a:t>
            </a:r>
            <a:endParaRPr lang="en-US" sz="2400" b="1">
              <a:latin typeface="+mn-lt"/>
            </a:endParaRPr>
          </a:p>
          <a:p>
            <a:pPr eaLnBrk="1" hangingPunct="1">
              <a:defRPr/>
            </a:pPr>
            <a:endParaRPr lang="en-US" sz="2400" b="1">
              <a:latin typeface="+mn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3717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7813"/>
            <a:ext cx="8229600" cy="6080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Характеристики тупика</a:t>
            </a:r>
            <a:endParaRPr lang="en-US" sz="3600" b="1">
              <a:latin typeface="+mj-lt"/>
            </a:endParaRPr>
          </a:p>
        </p:txBody>
      </p:sp>
      <p:sp>
        <p:nvSpPr>
          <p:cNvPr id="3717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196975"/>
            <a:ext cx="7924800" cy="51816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000" b="1">
                <a:latin typeface="+mn-lt"/>
              </a:rPr>
              <a:t>Тупик может возникнуть, если одновременно выполняются четыре условия</a:t>
            </a:r>
            <a:r>
              <a:rPr lang="en-US" sz="2000" b="1">
                <a:latin typeface="+mn-lt"/>
              </a:rPr>
              <a:t>:</a:t>
            </a: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Взаимное исключение</a:t>
            </a:r>
            <a:r>
              <a:rPr lang="en-US" sz="2000" b="1">
                <a:latin typeface="+mn-lt"/>
              </a:rPr>
              <a:t>:</a:t>
            </a:r>
            <a:r>
              <a:rPr lang="en-US" sz="2000">
                <a:latin typeface="+mn-lt"/>
              </a:rPr>
              <a:t>  </a:t>
            </a:r>
            <a:r>
              <a:rPr lang="ru-RU" sz="2000">
                <a:latin typeface="+mn-lt"/>
              </a:rPr>
              <a:t>Только один процесс в каждый момент времени может получить доступ к ресурсу</a:t>
            </a:r>
            <a:endParaRPr lang="en-US" sz="2000">
              <a:latin typeface="+mn-lt"/>
            </a:endParaRP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Удержание и ожидание</a:t>
            </a:r>
            <a:r>
              <a:rPr lang="en-US" sz="2000" b="1">
                <a:latin typeface="+mn-lt"/>
              </a:rPr>
              <a:t>:</a:t>
            </a:r>
            <a:r>
              <a:rPr lang="en-US" sz="2000">
                <a:latin typeface="+mn-lt"/>
              </a:rPr>
              <a:t>  </a:t>
            </a:r>
            <a:r>
              <a:rPr lang="ru-RU" sz="2000">
                <a:latin typeface="+mn-lt"/>
              </a:rPr>
              <a:t>процесс, удерживающий один ресурс, ожидает приобретения других ресурсов, которыми обладают другие процессы</a:t>
            </a:r>
            <a:r>
              <a:rPr lang="en-US" sz="200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Отсутствие прерываний</a:t>
            </a:r>
            <a:r>
              <a:rPr lang="en-US" sz="2000" b="1">
                <a:latin typeface="+mn-lt"/>
              </a:rPr>
              <a:t>:</a:t>
            </a:r>
            <a:r>
              <a:rPr lang="en-US" sz="2000">
                <a:latin typeface="+mn-lt"/>
              </a:rPr>
              <a:t>  </a:t>
            </a:r>
            <a:r>
              <a:rPr lang="ru-RU" sz="2000">
                <a:latin typeface="+mn-lt"/>
              </a:rPr>
              <a:t>ресурс может быть освобожден процессом только добровольно, когда процесс завершает свою работу</a:t>
            </a:r>
            <a:r>
              <a:rPr lang="en-US" sz="200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000" b="1">
                <a:latin typeface="+mn-lt"/>
              </a:rPr>
              <a:t>Циклическое ожидание</a:t>
            </a:r>
            <a:r>
              <a:rPr lang="en-US" sz="2000" b="1">
                <a:latin typeface="+mn-lt"/>
              </a:rPr>
              <a:t>:</a:t>
            </a:r>
            <a:r>
              <a:rPr lang="en-US" sz="2000">
                <a:latin typeface="+mn-lt"/>
              </a:rPr>
              <a:t>  </a:t>
            </a:r>
            <a:r>
              <a:rPr lang="ru-RU" sz="2000">
                <a:latin typeface="+mn-lt"/>
              </a:rPr>
              <a:t>существует множество процессов</a:t>
            </a:r>
            <a:r>
              <a:rPr lang="en-US" sz="2000">
                <a:latin typeface="+mn-lt"/>
              </a:rPr>
              <a:t> </a:t>
            </a:r>
            <a:r>
              <a:rPr lang="ru-RU" sz="2000">
                <a:latin typeface="+mn-lt"/>
              </a:rPr>
              <a:t>    </a:t>
            </a:r>
            <a:r>
              <a:rPr lang="en-US" sz="2000">
                <a:latin typeface="+mn-lt"/>
              </a:rPr>
              <a:t>{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0</a:t>
            </a:r>
            <a:r>
              <a:rPr lang="en-US" sz="2000">
                <a:latin typeface="+mn-lt"/>
              </a:rPr>
              <a:t>,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1</a:t>
            </a:r>
            <a:r>
              <a:rPr lang="en-US" sz="2000">
                <a:latin typeface="+mn-lt"/>
              </a:rPr>
              <a:t>, …,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0</a:t>
            </a:r>
            <a:r>
              <a:rPr lang="en-US" sz="2000">
                <a:latin typeface="+mn-lt"/>
              </a:rPr>
              <a:t>} </a:t>
            </a:r>
            <a:r>
              <a:rPr lang="ru-RU" sz="2000">
                <a:latin typeface="+mn-lt"/>
              </a:rPr>
              <a:t>, таких, что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0 </a:t>
            </a:r>
            <a:r>
              <a:rPr lang="ru-RU" sz="2000">
                <a:latin typeface="+mn-lt"/>
              </a:rPr>
              <a:t>ожидает ресурса, которым обладает </a:t>
            </a:r>
            <a:r>
              <a:rPr lang="en-US" sz="2000">
                <a:latin typeface="+mn-lt"/>
              </a:rPr>
              <a:t>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1</a:t>
            </a:r>
            <a:r>
              <a:rPr lang="en-US" sz="2000">
                <a:latin typeface="+mn-lt"/>
              </a:rPr>
              <a:t>,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1</a:t>
            </a:r>
            <a:r>
              <a:rPr lang="en-US" sz="2000">
                <a:latin typeface="+mn-lt"/>
              </a:rPr>
              <a:t> </a:t>
            </a:r>
            <a:r>
              <a:rPr lang="ru-RU" sz="2000">
                <a:latin typeface="+mn-lt"/>
              </a:rPr>
              <a:t>ожидает ресурса, которым обладает 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2</a:t>
            </a:r>
            <a:r>
              <a:rPr lang="en-US" sz="2000">
                <a:latin typeface="+mn-lt"/>
              </a:rPr>
              <a:t>, </a:t>
            </a:r>
            <a:r>
              <a:rPr lang="ru-RU" sz="2000">
                <a:latin typeface="+mn-lt"/>
              </a:rPr>
              <a:t> </a:t>
            </a:r>
            <a:r>
              <a:rPr lang="en-US" sz="2000">
                <a:latin typeface="+mn-lt"/>
              </a:rPr>
              <a:t>…</a:t>
            </a:r>
            <a:r>
              <a:rPr lang="ru-RU" sz="2000">
                <a:latin typeface="+mn-lt"/>
              </a:rPr>
              <a:t> </a:t>
            </a:r>
            <a:r>
              <a:rPr lang="en-US" sz="2000">
                <a:latin typeface="+mn-lt"/>
              </a:rPr>
              <a:t>, </a:t>
            </a:r>
            <a:r>
              <a:rPr lang="en-US" sz="2000" i="1">
                <a:latin typeface="+mn-lt"/>
              </a:rPr>
              <a:t>P</a:t>
            </a:r>
            <a:r>
              <a:rPr lang="en-US" sz="2000" i="1" baseline="-25000">
                <a:latin typeface="+mn-lt"/>
              </a:rPr>
              <a:t>n</a:t>
            </a:r>
            <a:r>
              <a:rPr lang="en-US" sz="2000" baseline="-25000">
                <a:latin typeface="+mn-lt"/>
              </a:rPr>
              <a:t>–1</a:t>
            </a:r>
            <a:r>
              <a:rPr lang="en-US" sz="2000">
                <a:latin typeface="+mn-lt"/>
              </a:rPr>
              <a:t> </a:t>
            </a:r>
            <a:r>
              <a:rPr lang="ru-RU" sz="2000">
                <a:latin typeface="+mn-lt"/>
              </a:rPr>
              <a:t>ожидает ресурса, которым обладает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n , </a:t>
            </a:r>
            <a:r>
              <a:rPr lang="ru-RU" sz="2000">
                <a:latin typeface="+mn-lt"/>
              </a:rPr>
              <a:t>а</a:t>
            </a:r>
            <a:r>
              <a:rPr lang="en-US" sz="2000">
                <a:latin typeface="+mn-lt"/>
              </a:rPr>
              <a:t>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n</a:t>
            </a:r>
            <a:r>
              <a:rPr lang="ru-RU" sz="2000" baseline="-25000">
                <a:latin typeface="+mn-lt"/>
              </a:rPr>
              <a:t> </a:t>
            </a:r>
            <a:r>
              <a:rPr lang="ru-RU" sz="2000">
                <a:latin typeface="+mn-lt"/>
              </a:rPr>
              <a:t>ожидает ресурса, которым </a:t>
            </a:r>
            <a:r>
              <a:rPr lang="en-US" sz="2000">
                <a:latin typeface="+mn-lt"/>
              </a:rPr>
              <a:t> </a:t>
            </a:r>
            <a:r>
              <a:rPr lang="ru-RU" sz="2000">
                <a:latin typeface="+mn-lt"/>
              </a:rPr>
              <a:t>владеет</a:t>
            </a:r>
            <a:r>
              <a:rPr lang="en-US" sz="2000">
                <a:latin typeface="+mn-lt"/>
              </a:rPr>
              <a:t> </a:t>
            </a:r>
            <a:r>
              <a:rPr lang="en-US" sz="2000" i="1">
                <a:latin typeface="+mn-lt"/>
              </a:rPr>
              <a:t>P</a:t>
            </a:r>
            <a:r>
              <a:rPr lang="en-US" sz="2000" baseline="-25000">
                <a:latin typeface="+mn-lt"/>
              </a:rPr>
              <a:t>0</a:t>
            </a:r>
            <a:r>
              <a:rPr lang="en-US" sz="2000">
                <a:latin typeface="+mn-lt"/>
              </a:rPr>
              <a:t>.</a:t>
            </a:r>
          </a:p>
          <a:p>
            <a:pPr eaLnBrk="1" hangingPunct="1">
              <a:buClr>
                <a:schemeClr val="tx1"/>
              </a:buClr>
              <a:defRPr/>
            </a:pPr>
            <a:endParaRPr lang="en-US" sz="2000" b="1"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144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ru-RU" sz="3600" b="1" smtClean="0"/>
              <a:t>Граф распределения ресурсов</a:t>
            </a:r>
            <a:endParaRPr lang="en-US" sz="3600" b="1" smtClean="0"/>
          </a:p>
        </p:txBody>
      </p:sp>
      <p:sp>
        <p:nvSpPr>
          <p:cNvPr id="3727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924800" cy="4419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ru-RU" sz="2400">
                <a:latin typeface="+mn-lt"/>
              </a:rPr>
              <a:t>Множество вершин</a:t>
            </a:r>
            <a:r>
              <a:rPr lang="en-US" sz="2400">
                <a:latin typeface="+mn-lt"/>
              </a:rPr>
              <a:t> </a:t>
            </a:r>
            <a:r>
              <a:rPr lang="en-US" sz="2400" i="1">
                <a:latin typeface="+mn-lt"/>
              </a:rPr>
              <a:t>V</a:t>
            </a:r>
            <a:r>
              <a:rPr lang="en-US" sz="2400">
                <a:latin typeface="+mn-lt"/>
              </a:rPr>
              <a:t> </a:t>
            </a:r>
            <a:r>
              <a:rPr lang="ru-RU" sz="2400">
                <a:latin typeface="+mn-lt"/>
              </a:rPr>
              <a:t>и множество дуг</a:t>
            </a:r>
            <a:r>
              <a:rPr lang="en-US" sz="2400">
                <a:latin typeface="+mn-lt"/>
              </a:rPr>
              <a:t> </a:t>
            </a:r>
            <a:r>
              <a:rPr lang="en-US" sz="2400" i="1">
                <a:latin typeface="+mn-lt"/>
              </a:rPr>
              <a:t>E</a:t>
            </a:r>
            <a:r>
              <a:rPr lang="en-US" sz="2400">
                <a:latin typeface="+mn-lt"/>
              </a:rPr>
              <a:t>.</a:t>
            </a:r>
            <a:endParaRPr lang="ru-RU" sz="2400">
              <a:latin typeface="+mn-lt"/>
            </a:endParaRPr>
          </a:p>
          <a:p>
            <a:pPr eaLnBrk="1" hangingPunct="1">
              <a:defRPr/>
            </a:pPr>
            <a:r>
              <a:rPr lang="en-US" sz="2400" i="1">
                <a:latin typeface="+mn-lt"/>
              </a:rPr>
              <a:t>V</a:t>
            </a:r>
            <a:r>
              <a:rPr lang="en-US" sz="2400">
                <a:latin typeface="+mn-lt"/>
              </a:rPr>
              <a:t> </a:t>
            </a:r>
            <a:r>
              <a:rPr lang="ru-RU" sz="2400">
                <a:latin typeface="+mn-lt"/>
              </a:rPr>
              <a:t>подразделяется на два типа вершин</a:t>
            </a:r>
            <a:r>
              <a:rPr lang="en-US" sz="2400">
                <a:latin typeface="+mn-lt"/>
              </a:rPr>
              <a:t>:</a:t>
            </a:r>
          </a:p>
          <a:p>
            <a:pPr lvl="1" eaLnBrk="1" hangingPunct="1">
              <a:defRPr/>
            </a:pPr>
            <a:r>
              <a:rPr lang="en-US" sz="2400" i="1">
                <a:latin typeface="+mn-lt"/>
              </a:rPr>
              <a:t>P</a:t>
            </a:r>
            <a:r>
              <a:rPr lang="en-US" sz="2400">
                <a:latin typeface="+mn-lt"/>
              </a:rPr>
              <a:t> = {</a:t>
            </a:r>
            <a:r>
              <a:rPr lang="en-US" sz="2400" i="1">
                <a:latin typeface="+mn-lt"/>
              </a:rPr>
              <a:t>P</a:t>
            </a:r>
            <a:r>
              <a:rPr lang="en-US" sz="2400" baseline="-25000">
                <a:latin typeface="+mn-lt"/>
              </a:rPr>
              <a:t>1</a:t>
            </a:r>
            <a:r>
              <a:rPr lang="en-US" sz="2400">
                <a:latin typeface="+mn-lt"/>
              </a:rPr>
              <a:t>, </a:t>
            </a:r>
            <a:r>
              <a:rPr lang="en-US" sz="2400" i="1">
                <a:latin typeface="+mn-lt"/>
              </a:rPr>
              <a:t>P</a:t>
            </a:r>
            <a:r>
              <a:rPr lang="en-US" sz="2400" baseline="-25000">
                <a:latin typeface="+mn-lt"/>
              </a:rPr>
              <a:t>2</a:t>
            </a:r>
            <a:r>
              <a:rPr lang="en-US" sz="2400">
                <a:latin typeface="+mn-lt"/>
              </a:rPr>
              <a:t>, …, </a:t>
            </a:r>
            <a:r>
              <a:rPr lang="en-US" sz="2400" i="1">
                <a:latin typeface="+mn-lt"/>
              </a:rPr>
              <a:t>P</a:t>
            </a:r>
            <a:r>
              <a:rPr lang="en-US" sz="2400" i="1" baseline="-25000">
                <a:latin typeface="+mn-lt"/>
              </a:rPr>
              <a:t>n</a:t>
            </a:r>
            <a:r>
              <a:rPr lang="en-US" sz="2400">
                <a:latin typeface="+mn-lt"/>
              </a:rPr>
              <a:t>}, </a:t>
            </a:r>
            <a:r>
              <a:rPr lang="ru-RU" sz="2400">
                <a:latin typeface="+mn-lt"/>
              </a:rPr>
              <a:t>множество всех процессов в системе</a:t>
            </a:r>
            <a:r>
              <a:rPr lang="en-US" sz="2400">
                <a:latin typeface="+mn-lt"/>
              </a:rPr>
              <a:t>.</a:t>
            </a:r>
          </a:p>
          <a:p>
            <a:pPr lvl="1" eaLnBrk="1" hangingPunct="1">
              <a:defRPr/>
            </a:pPr>
            <a:r>
              <a:rPr lang="en-US" sz="2400" i="1">
                <a:latin typeface="+mn-lt"/>
              </a:rPr>
              <a:t>R</a:t>
            </a:r>
            <a:r>
              <a:rPr lang="en-US" sz="2400">
                <a:latin typeface="+mn-lt"/>
              </a:rPr>
              <a:t> = {</a:t>
            </a:r>
            <a:r>
              <a:rPr lang="en-US" sz="2400" i="1">
                <a:latin typeface="+mn-lt"/>
              </a:rPr>
              <a:t>R</a:t>
            </a:r>
            <a:r>
              <a:rPr lang="en-US" sz="2400" baseline="-25000">
                <a:latin typeface="+mn-lt"/>
              </a:rPr>
              <a:t>1</a:t>
            </a:r>
            <a:r>
              <a:rPr lang="en-US" sz="2400">
                <a:latin typeface="+mn-lt"/>
              </a:rPr>
              <a:t>, </a:t>
            </a:r>
            <a:r>
              <a:rPr lang="en-US" sz="2400" i="1">
                <a:latin typeface="+mn-lt"/>
              </a:rPr>
              <a:t>R</a:t>
            </a:r>
            <a:r>
              <a:rPr lang="en-US" sz="2400" baseline="-25000">
                <a:latin typeface="+mn-lt"/>
              </a:rPr>
              <a:t>2</a:t>
            </a:r>
            <a:r>
              <a:rPr lang="en-US" sz="2400">
                <a:latin typeface="+mn-lt"/>
              </a:rPr>
              <a:t>, …, </a:t>
            </a:r>
            <a:r>
              <a:rPr lang="en-US" sz="2400" i="1">
                <a:latin typeface="+mn-lt"/>
              </a:rPr>
              <a:t>R</a:t>
            </a:r>
            <a:r>
              <a:rPr lang="en-US" sz="2400" i="1" baseline="-25000">
                <a:latin typeface="+mn-lt"/>
              </a:rPr>
              <a:t>m</a:t>
            </a:r>
            <a:r>
              <a:rPr lang="en-US" sz="2400">
                <a:latin typeface="+mn-lt"/>
              </a:rPr>
              <a:t>}, </a:t>
            </a:r>
            <a:r>
              <a:rPr lang="ru-RU" sz="2400">
                <a:latin typeface="+mn-lt"/>
              </a:rPr>
              <a:t>множество всех ресурсов в системе</a:t>
            </a:r>
            <a:r>
              <a:rPr lang="en-US" sz="2400">
                <a:latin typeface="+mn-lt"/>
              </a:rPr>
              <a:t>.</a:t>
            </a:r>
          </a:p>
          <a:p>
            <a:pPr eaLnBrk="1" hangingPunct="1">
              <a:defRPr/>
            </a:pPr>
            <a:r>
              <a:rPr lang="ru-RU" sz="2400">
                <a:latin typeface="+mn-lt"/>
              </a:rPr>
              <a:t>Дуга типа </a:t>
            </a:r>
            <a:r>
              <a:rPr lang="en-US" sz="2400">
                <a:latin typeface="+mn-lt"/>
              </a:rPr>
              <a:t>“</a:t>
            </a:r>
            <a:r>
              <a:rPr lang="ru-RU" sz="2400">
                <a:latin typeface="+mn-lt"/>
              </a:rPr>
              <a:t>запрос</a:t>
            </a:r>
            <a:r>
              <a:rPr lang="en-US" sz="2400">
                <a:latin typeface="+mn-lt"/>
              </a:rPr>
              <a:t>” (request edge) – </a:t>
            </a:r>
            <a:r>
              <a:rPr lang="ru-RU" sz="2400">
                <a:latin typeface="+mn-lt"/>
              </a:rPr>
              <a:t>направленная дуга</a:t>
            </a:r>
            <a:r>
              <a:rPr lang="en-US" sz="2400">
                <a:latin typeface="+mn-lt"/>
              </a:rPr>
              <a:t> </a:t>
            </a:r>
            <a:r>
              <a:rPr lang="en-US" sz="2400" i="1">
                <a:latin typeface="+mn-lt"/>
              </a:rPr>
              <a:t>P</a:t>
            </a:r>
            <a:r>
              <a:rPr lang="en-US" sz="2400" baseline="-25000">
                <a:latin typeface="+mn-lt"/>
              </a:rPr>
              <a:t>1 </a:t>
            </a:r>
            <a:r>
              <a:rPr lang="en-US" sz="2400">
                <a:latin typeface="+mn-lt"/>
                <a:sym typeface="Symbol" pitchFamily="18" charset="2"/>
              </a:rPr>
              <a:t> </a:t>
            </a:r>
            <a:r>
              <a:rPr lang="en-US" sz="2400" i="1">
                <a:latin typeface="+mn-lt"/>
                <a:sym typeface="Symbol" pitchFamily="18" charset="2"/>
              </a:rPr>
              <a:t>R</a:t>
            </a:r>
            <a:r>
              <a:rPr lang="en-US" sz="2400" i="1" baseline="-25000">
                <a:latin typeface="+mn-lt"/>
                <a:sym typeface="Symbol" pitchFamily="18" charset="2"/>
              </a:rPr>
              <a:t>j</a:t>
            </a:r>
            <a:endParaRPr lang="en-US" sz="2400" i="1">
              <a:latin typeface="+mn-lt"/>
              <a:sym typeface="Symbol" pitchFamily="18" charset="2"/>
            </a:endParaRPr>
          </a:p>
          <a:p>
            <a:pPr eaLnBrk="1" hangingPunct="1">
              <a:defRPr/>
            </a:pPr>
            <a:r>
              <a:rPr lang="ru-RU" sz="2400">
                <a:latin typeface="+mn-lt"/>
                <a:sym typeface="Symbol" pitchFamily="18" charset="2"/>
              </a:rPr>
              <a:t>Дуга типа </a:t>
            </a:r>
            <a:r>
              <a:rPr lang="en-US" sz="2400">
                <a:latin typeface="+mn-lt"/>
                <a:sym typeface="Symbol" pitchFamily="18" charset="2"/>
              </a:rPr>
              <a:t>“</a:t>
            </a:r>
            <a:r>
              <a:rPr lang="ru-RU" sz="2400">
                <a:latin typeface="+mn-lt"/>
                <a:sym typeface="Symbol" pitchFamily="18" charset="2"/>
              </a:rPr>
              <a:t>присваивание</a:t>
            </a:r>
            <a:r>
              <a:rPr lang="en-US" sz="2400">
                <a:latin typeface="+mn-lt"/>
                <a:sym typeface="Symbol" pitchFamily="18" charset="2"/>
              </a:rPr>
              <a:t>” (assignment edge) </a:t>
            </a:r>
            <a:r>
              <a:rPr lang="en-US" sz="2400">
                <a:latin typeface="+mn-lt"/>
              </a:rPr>
              <a:t>– </a:t>
            </a:r>
            <a:r>
              <a:rPr lang="ru-RU" sz="2400">
                <a:latin typeface="+mn-lt"/>
              </a:rPr>
              <a:t>направленная дуга</a:t>
            </a:r>
            <a:r>
              <a:rPr lang="en-US" sz="2400">
                <a:latin typeface="+mn-lt"/>
              </a:rPr>
              <a:t> </a:t>
            </a:r>
            <a:r>
              <a:rPr lang="en-US" sz="2400" i="1">
                <a:latin typeface="+mn-lt"/>
              </a:rPr>
              <a:t>R</a:t>
            </a:r>
            <a:r>
              <a:rPr lang="en-US" sz="2400" i="1" baseline="-25000">
                <a:latin typeface="+mn-lt"/>
              </a:rPr>
              <a:t>j</a:t>
            </a:r>
            <a:r>
              <a:rPr lang="en-US" sz="2400" i="1">
                <a:latin typeface="+mn-lt"/>
              </a:rPr>
              <a:t> </a:t>
            </a:r>
            <a:r>
              <a:rPr lang="en-US" sz="2400">
                <a:latin typeface="+mn-lt"/>
                <a:sym typeface="Symbol" pitchFamily="18" charset="2"/>
              </a:rPr>
              <a:t> </a:t>
            </a:r>
            <a:r>
              <a:rPr lang="en-US" sz="2400" i="1">
                <a:latin typeface="+mn-lt"/>
                <a:sym typeface="Symbol" pitchFamily="18" charset="2"/>
              </a:rPr>
              <a:t>P</a:t>
            </a:r>
            <a:r>
              <a:rPr lang="en-US" sz="2400" i="1" baseline="-25000">
                <a:latin typeface="+mn-lt"/>
                <a:sym typeface="Symbol" pitchFamily="18" charset="2"/>
              </a:rPr>
              <a:t>i</a:t>
            </a:r>
            <a:endParaRPr lang="en-US" sz="2400">
              <a:latin typeface="+mn-lt"/>
              <a:sym typeface="Symbol" pitchFamily="18" charset="2"/>
            </a:endParaRPr>
          </a:p>
          <a:p>
            <a:pPr eaLnBrk="1" hangingPunct="1">
              <a:defRPr/>
            </a:pPr>
            <a:endParaRPr lang="en-US" sz="2400">
              <a:latin typeface="Helvetica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3737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3600" b="1">
                <a:latin typeface="+mj-lt"/>
              </a:rPr>
              <a:t>Граф распределения ресурсов (продолжение)</a:t>
            </a:r>
            <a:endParaRPr lang="en-US" sz="3600" b="1">
              <a:latin typeface="+mj-lt"/>
            </a:endParaRPr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600200"/>
            <a:ext cx="7958166" cy="4900634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>
                <a:latin typeface="+mn-lt"/>
              </a:rPr>
              <a:t>Процесс</a:t>
            </a:r>
            <a:r>
              <a:rPr lang="en-US" sz="2400" b="1" dirty="0">
                <a:latin typeface="+mn-lt"/>
              </a:rPr>
              <a:t/>
            </a:r>
            <a:br>
              <a:rPr lang="en-US" sz="2400" b="1" dirty="0">
                <a:latin typeface="+mn-lt"/>
              </a:rPr>
            </a:br>
            <a:endParaRPr lang="ru-RU" sz="2400" b="1" dirty="0">
              <a:latin typeface="+mn-lt"/>
            </a:endParaRPr>
          </a:p>
          <a:p>
            <a:pPr eaLnBrk="1" hangingPunct="1">
              <a:defRPr/>
            </a:pPr>
            <a:r>
              <a:rPr lang="ru-RU" sz="2400" b="1" dirty="0" smtClean="0">
                <a:latin typeface="+mn-lt"/>
              </a:rPr>
              <a:t>Тип </a:t>
            </a:r>
            <a:r>
              <a:rPr lang="ru-RU" sz="2400" b="1" dirty="0">
                <a:latin typeface="+mn-lt"/>
              </a:rPr>
              <a:t>ресурса, имеющий 4 экземпляра</a:t>
            </a:r>
            <a:endParaRPr lang="en-US" sz="2400" b="1" dirty="0">
              <a:latin typeface="+mn-lt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>
              <a:latin typeface="+mn-lt"/>
            </a:endParaRPr>
          </a:p>
          <a:p>
            <a:pPr eaLnBrk="1" hangingPunct="1">
              <a:defRPr/>
            </a:pPr>
            <a:endParaRPr lang="en-US" sz="2400" b="1" i="1" dirty="0" smtClean="0">
              <a:latin typeface="+mn-lt"/>
            </a:endParaRPr>
          </a:p>
          <a:p>
            <a:pPr eaLnBrk="1" hangingPunct="1">
              <a:defRPr/>
            </a:pPr>
            <a:r>
              <a:rPr lang="en-US" sz="2400" b="1" i="1" dirty="0" smtClean="0">
                <a:latin typeface="+mn-lt"/>
              </a:rPr>
              <a:t>P</a:t>
            </a:r>
            <a:r>
              <a:rPr lang="en-US" sz="2400" b="1" i="1" baseline="-25000" dirty="0" smtClean="0">
                <a:latin typeface="+mn-lt"/>
              </a:rPr>
              <a:t>i</a:t>
            </a:r>
            <a:r>
              <a:rPr lang="en-US" sz="2400" b="1" i="1" dirty="0" smtClean="0">
                <a:latin typeface="+mn-lt"/>
              </a:rPr>
              <a:t> </a:t>
            </a:r>
            <a:r>
              <a:rPr lang="ru-RU" sz="2400" b="1" dirty="0">
                <a:latin typeface="+mn-lt"/>
              </a:rPr>
              <a:t>запрашивает экземпляр ресурса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i="1" dirty="0" err="1">
                <a:latin typeface="+mn-lt"/>
              </a:rPr>
              <a:t>R</a:t>
            </a:r>
            <a:r>
              <a:rPr lang="en-US" sz="2400" b="1" i="1" baseline="-25000" dirty="0" err="1">
                <a:latin typeface="+mn-lt"/>
              </a:rPr>
              <a:t>j</a:t>
            </a:r>
            <a:endParaRPr lang="en-US" sz="2400" b="1" dirty="0">
              <a:latin typeface="+mn-lt"/>
            </a:endParaRPr>
          </a:p>
          <a:p>
            <a:pPr eaLnBrk="1" hangingPunct="1">
              <a:defRPr/>
            </a:pPr>
            <a:endParaRPr lang="en-US" sz="2400" b="1" i="1" dirty="0" smtClean="0">
              <a:latin typeface="+mn-lt"/>
            </a:endParaRPr>
          </a:p>
          <a:p>
            <a:pPr eaLnBrk="1" hangingPunct="1">
              <a:defRPr/>
            </a:pPr>
            <a:r>
              <a:rPr lang="en-US" sz="2400" b="1" i="1" dirty="0" smtClean="0">
                <a:latin typeface="+mn-lt"/>
              </a:rPr>
              <a:t>P</a:t>
            </a:r>
            <a:r>
              <a:rPr lang="en-US" sz="2400" b="1" i="1" baseline="-25000" dirty="0" smtClean="0">
                <a:latin typeface="+mn-lt"/>
              </a:rPr>
              <a:t>i</a:t>
            </a:r>
            <a:r>
              <a:rPr lang="en-US" sz="2400" b="1" dirty="0" smtClean="0">
                <a:latin typeface="+mn-lt"/>
              </a:rPr>
              <a:t> </a:t>
            </a:r>
            <a:r>
              <a:rPr lang="ru-RU" sz="2400" b="1" dirty="0">
                <a:latin typeface="+mn-lt"/>
              </a:rPr>
              <a:t>удерживает экземпляр ресурса</a:t>
            </a:r>
            <a:r>
              <a:rPr lang="en-US" sz="2400" b="1" dirty="0">
                <a:latin typeface="+mn-lt"/>
              </a:rPr>
              <a:t> </a:t>
            </a:r>
            <a:r>
              <a:rPr lang="en-US" sz="2400" b="1" i="1" dirty="0" err="1">
                <a:latin typeface="+mn-lt"/>
              </a:rPr>
              <a:t>R</a:t>
            </a:r>
            <a:r>
              <a:rPr lang="en-US" sz="2400" b="1" i="1" baseline="-25000" dirty="0" err="1">
                <a:latin typeface="+mn-lt"/>
              </a:rPr>
              <a:t>j</a:t>
            </a:r>
            <a:endParaRPr lang="en-US" sz="2400" b="1" dirty="0">
              <a:latin typeface="+mn-lt"/>
            </a:endParaRPr>
          </a:p>
        </p:txBody>
      </p:sp>
      <p:sp>
        <p:nvSpPr>
          <p:cNvPr id="62469" name="Oval 4"/>
          <p:cNvSpPr>
            <a:spLocks noChangeArrowheads="1"/>
          </p:cNvSpPr>
          <p:nvPr/>
        </p:nvSpPr>
        <p:spPr bwMode="auto">
          <a:xfrm>
            <a:off x="3352800" y="2133600"/>
            <a:ext cx="495300" cy="495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62470" name="Group 5"/>
          <p:cNvGrpSpPr>
            <a:grpSpLocks/>
          </p:cNvGrpSpPr>
          <p:nvPr/>
        </p:nvGrpSpPr>
        <p:grpSpPr bwMode="auto">
          <a:xfrm>
            <a:off x="3429000" y="3429000"/>
            <a:ext cx="438150" cy="419100"/>
            <a:chOff x="2666" y="1966"/>
            <a:chExt cx="276" cy="264"/>
          </a:xfrm>
        </p:grpSpPr>
        <p:sp>
          <p:nvSpPr>
            <p:cNvPr id="62471" name="Rectangle 6"/>
            <p:cNvSpPr>
              <a:spLocks noChangeArrowheads="1"/>
            </p:cNvSpPr>
            <p:nvPr/>
          </p:nvSpPr>
          <p:spPr bwMode="auto">
            <a:xfrm>
              <a:off x="2666" y="1966"/>
              <a:ext cx="276" cy="2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72" name="Rectangle 7"/>
            <p:cNvSpPr>
              <a:spLocks noChangeArrowheads="1"/>
            </p:cNvSpPr>
            <p:nvPr/>
          </p:nvSpPr>
          <p:spPr bwMode="auto">
            <a:xfrm>
              <a:off x="2736" y="2026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73" name="Rectangle 8"/>
            <p:cNvSpPr>
              <a:spLocks noChangeArrowheads="1"/>
            </p:cNvSpPr>
            <p:nvPr/>
          </p:nvSpPr>
          <p:spPr bwMode="auto">
            <a:xfrm>
              <a:off x="2832" y="2026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74" name="Rectangle 9"/>
            <p:cNvSpPr>
              <a:spLocks noChangeArrowheads="1"/>
            </p:cNvSpPr>
            <p:nvPr/>
          </p:nvSpPr>
          <p:spPr bwMode="auto">
            <a:xfrm>
              <a:off x="2736" y="2108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75" name="Rectangle 10"/>
            <p:cNvSpPr>
              <a:spLocks noChangeArrowheads="1"/>
            </p:cNvSpPr>
            <p:nvPr/>
          </p:nvSpPr>
          <p:spPr bwMode="auto">
            <a:xfrm>
              <a:off x="2832" y="2108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476" name="Oval 11"/>
          <p:cNvSpPr>
            <a:spLocks noChangeArrowheads="1"/>
          </p:cNvSpPr>
          <p:nvPr/>
        </p:nvSpPr>
        <p:spPr bwMode="auto">
          <a:xfrm>
            <a:off x="3276600" y="4800600"/>
            <a:ext cx="495300" cy="495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i="1">
                <a:latin typeface="Helvetica"/>
              </a:rPr>
              <a:t>P</a:t>
            </a:r>
            <a:r>
              <a:rPr lang="en-US" i="1" baseline="-25000">
                <a:latin typeface="Helvetica"/>
              </a:rPr>
              <a:t>i</a:t>
            </a:r>
            <a:endParaRPr lang="en-US" i="1">
              <a:latin typeface="Helvetica"/>
            </a:endParaRPr>
          </a:p>
        </p:txBody>
      </p:sp>
      <p:sp>
        <p:nvSpPr>
          <p:cNvPr id="62477" name="Line 12"/>
          <p:cNvSpPr>
            <a:spLocks noChangeShapeType="1"/>
          </p:cNvSpPr>
          <p:nvPr/>
        </p:nvSpPr>
        <p:spPr bwMode="auto">
          <a:xfrm>
            <a:off x="3886200" y="50292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478" name="Group 13"/>
          <p:cNvGrpSpPr>
            <a:grpSpLocks/>
          </p:cNvGrpSpPr>
          <p:nvPr/>
        </p:nvGrpSpPr>
        <p:grpSpPr bwMode="auto">
          <a:xfrm>
            <a:off x="4352925" y="4800600"/>
            <a:ext cx="438150" cy="419100"/>
            <a:chOff x="2666" y="1966"/>
            <a:chExt cx="276" cy="264"/>
          </a:xfrm>
        </p:grpSpPr>
        <p:sp>
          <p:nvSpPr>
            <p:cNvPr id="62479" name="Rectangle 14"/>
            <p:cNvSpPr>
              <a:spLocks noChangeArrowheads="1"/>
            </p:cNvSpPr>
            <p:nvPr/>
          </p:nvSpPr>
          <p:spPr bwMode="auto">
            <a:xfrm>
              <a:off x="2666" y="1966"/>
              <a:ext cx="276" cy="2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0" name="Rectangle 15"/>
            <p:cNvSpPr>
              <a:spLocks noChangeArrowheads="1"/>
            </p:cNvSpPr>
            <p:nvPr/>
          </p:nvSpPr>
          <p:spPr bwMode="auto">
            <a:xfrm>
              <a:off x="2736" y="2026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1" name="Rectangle 16"/>
            <p:cNvSpPr>
              <a:spLocks noChangeArrowheads="1"/>
            </p:cNvSpPr>
            <p:nvPr/>
          </p:nvSpPr>
          <p:spPr bwMode="auto">
            <a:xfrm>
              <a:off x="2832" y="2026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2" name="Rectangle 17"/>
            <p:cNvSpPr>
              <a:spLocks noChangeArrowheads="1"/>
            </p:cNvSpPr>
            <p:nvPr/>
          </p:nvSpPr>
          <p:spPr bwMode="auto">
            <a:xfrm>
              <a:off x="2736" y="2108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3" name="Rectangle 18"/>
            <p:cNvSpPr>
              <a:spLocks noChangeArrowheads="1"/>
            </p:cNvSpPr>
            <p:nvPr/>
          </p:nvSpPr>
          <p:spPr bwMode="auto">
            <a:xfrm>
              <a:off x="2832" y="2108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2484" name="Group 19"/>
          <p:cNvGrpSpPr>
            <a:grpSpLocks/>
          </p:cNvGrpSpPr>
          <p:nvPr/>
        </p:nvGrpSpPr>
        <p:grpSpPr bwMode="auto">
          <a:xfrm>
            <a:off x="4572000" y="6019800"/>
            <a:ext cx="438150" cy="419100"/>
            <a:chOff x="2666" y="1966"/>
            <a:chExt cx="276" cy="264"/>
          </a:xfrm>
        </p:grpSpPr>
        <p:sp>
          <p:nvSpPr>
            <p:cNvPr id="62485" name="Rectangle 20"/>
            <p:cNvSpPr>
              <a:spLocks noChangeArrowheads="1"/>
            </p:cNvSpPr>
            <p:nvPr/>
          </p:nvSpPr>
          <p:spPr bwMode="auto">
            <a:xfrm>
              <a:off x="2666" y="1966"/>
              <a:ext cx="276" cy="2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6" name="Rectangle 21"/>
            <p:cNvSpPr>
              <a:spLocks noChangeArrowheads="1"/>
            </p:cNvSpPr>
            <p:nvPr/>
          </p:nvSpPr>
          <p:spPr bwMode="auto">
            <a:xfrm>
              <a:off x="2736" y="2026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7" name="Rectangle 22"/>
            <p:cNvSpPr>
              <a:spLocks noChangeArrowheads="1"/>
            </p:cNvSpPr>
            <p:nvPr/>
          </p:nvSpPr>
          <p:spPr bwMode="auto">
            <a:xfrm>
              <a:off x="2832" y="2026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8" name="Rectangle 23"/>
            <p:cNvSpPr>
              <a:spLocks noChangeArrowheads="1"/>
            </p:cNvSpPr>
            <p:nvPr/>
          </p:nvSpPr>
          <p:spPr bwMode="auto">
            <a:xfrm>
              <a:off x="2736" y="2108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489" name="Rectangle 24"/>
            <p:cNvSpPr>
              <a:spLocks noChangeArrowheads="1"/>
            </p:cNvSpPr>
            <p:nvPr/>
          </p:nvSpPr>
          <p:spPr bwMode="auto">
            <a:xfrm>
              <a:off x="2832" y="2108"/>
              <a:ext cx="47" cy="4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2490" name="Line 25"/>
          <p:cNvSpPr>
            <a:spLocks noChangeShapeType="1"/>
          </p:cNvSpPr>
          <p:nvPr/>
        </p:nvSpPr>
        <p:spPr bwMode="auto">
          <a:xfrm flipH="1">
            <a:off x="4095750" y="6172200"/>
            <a:ext cx="476250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91" name="Oval 26"/>
          <p:cNvSpPr>
            <a:spLocks noChangeArrowheads="1"/>
          </p:cNvSpPr>
          <p:nvPr/>
        </p:nvSpPr>
        <p:spPr bwMode="auto">
          <a:xfrm>
            <a:off x="3581400" y="6019800"/>
            <a:ext cx="495300" cy="495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i="1">
                <a:latin typeface="Helvetica"/>
              </a:rPr>
              <a:t>P</a:t>
            </a:r>
            <a:r>
              <a:rPr lang="en-US" i="1" baseline="-25000">
                <a:latin typeface="Helvetica"/>
              </a:rPr>
              <a:t>i</a:t>
            </a:r>
            <a:endParaRPr lang="en-US">
              <a:latin typeface="Helvetic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349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214313"/>
            <a:ext cx="8229600" cy="1325562"/>
          </a:xfrm>
        </p:spPr>
        <p:txBody>
          <a:bodyPr/>
          <a:lstStyle/>
          <a:p>
            <a:pPr eaLnBrk="1" hangingPunct="1"/>
            <a:r>
              <a:rPr lang="ru-RU" sz="3600" b="1" smtClean="0"/>
              <a:t>Пример графа распределения ресурсов</a:t>
            </a:r>
            <a:endParaRPr lang="en-US" sz="3600" b="1" smtClean="0"/>
          </a:p>
        </p:txBody>
      </p:sp>
      <p:pic>
        <p:nvPicPr>
          <p:cNvPr id="63492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 l="23024" t="871" r="23206" b="1060"/>
          <a:stretch>
            <a:fillRect/>
          </a:stretch>
        </p:blipFill>
        <p:spPr bwMode="auto">
          <a:xfrm>
            <a:off x="3078163" y="1600200"/>
            <a:ext cx="2986087" cy="4530725"/>
          </a:xfrm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 noGrp="1"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ctr" eaLnBrk="0" hangingPunct="0">
              <a:defRPr/>
            </a:pPr>
            <a:r>
              <a:rPr lang="en-US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(C) </a:t>
            </a:r>
            <a:r>
              <a:rPr lang="ru-RU" sz="1200">
                <a:solidFill>
                  <a:schemeClr val="tx1">
                    <a:lumMod val="40000"/>
                    <a:lumOff val="60000"/>
                  </a:schemeClr>
                </a:solidFill>
                <a:latin typeface="Arial" charset="0"/>
              </a:rPr>
              <a:t>В.О. Сафонов, 2010</a:t>
            </a:r>
            <a:endParaRPr lang="en-US" sz="1200">
              <a:solidFill>
                <a:schemeClr val="tx1">
                  <a:lumMod val="40000"/>
                  <a:lumOff val="60000"/>
                </a:schemeClr>
              </a:solidFill>
              <a:latin typeface="Arial" charset="0"/>
            </a:endParaRPr>
          </a:p>
        </p:txBody>
      </p:sp>
      <p:sp>
        <p:nvSpPr>
          <p:cNvPr id="645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500" y="142875"/>
            <a:ext cx="8229600" cy="1325563"/>
          </a:xfrm>
        </p:spPr>
        <p:txBody>
          <a:bodyPr/>
          <a:lstStyle/>
          <a:p>
            <a:pPr eaLnBrk="1" hangingPunct="1"/>
            <a:r>
              <a:rPr lang="ru-RU" sz="3600" b="1" smtClean="0"/>
              <a:t>Граф распределения ресурсов с тупиком</a:t>
            </a:r>
            <a:endParaRPr lang="en-US" sz="3600" b="1" smtClean="0"/>
          </a:p>
        </p:txBody>
      </p:sp>
      <p:pic>
        <p:nvPicPr>
          <p:cNvPr id="64516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 l="23473" t="919" r="23195" b="1358"/>
          <a:stretch>
            <a:fillRect/>
          </a:stretch>
        </p:blipFill>
        <p:spPr bwMode="auto">
          <a:xfrm>
            <a:off x="3086100" y="1600200"/>
            <a:ext cx="2971800" cy="4530725"/>
          </a:xfrm>
          <a:ln w="57150" cmpd="thickThin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Wildflower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Wildflowers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Wildflowers">
      <a:fillStyleLst>
        <a:solidFill>
          <a:schemeClr val="phClr">
            <a:shade val="85000"/>
            <a:satMod val="110000"/>
          </a:schemeClr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35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0800000" scaled="1"/>
        </a:gradFill>
        <a:gradFill rotWithShape="1">
          <a:gsLst>
            <a:gs pos="0">
              <a:schemeClr val="phClr">
                <a:shade val="7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shade val="95000"/>
                <a:satMod val="135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381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  <a:ln w="63500" cap="flat" cmpd="sng" algn="ctr">
          <a:gradFill>
            <a:gsLst>
              <a:gs pos="0">
                <a:schemeClr val="phClr"/>
              </a:gs>
              <a:gs pos="50000">
                <a:schemeClr val="phClr">
                  <a:lumMod val="60000"/>
                  <a:lumOff val="40000"/>
                </a:schemeClr>
              </a:gs>
              <a:gs pos="100000">
                <a:schemeClr val="phClr">
                  <a:lumMod val="20000"/>
                  <a:lumOff val="80000"/>
                </a:schemeClr>
              </a:gs>
            </a:gsLst>
            <a:lin ang="54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63500">
              <a:srgbClr val="FFFFFF">
                <a:alpha val="50000"/>
              </a:srgbClr>
            </a:innerShdw>
          </a:effectLst>
        </a:effectStyle>
        <a:effectStyle>
          <a:effectLst>
            <a:innerShdw blurRad="190500">
              <a:srgbClr val="FFFFFF">
                <a:alpha val="0"/>
              </a:srgbClr>
            </a:innerShdw>
          </a:effectLst>
          <a:scene3d>
            <a:camera prst="orthographicFront">
              <a:rot lat="0" lon="0" rev="0"/>
            </a:camera>
            <a:lightRig rig="balanced" dir="tl">
              <a:rot lat="0" lon="0" rev="4200000"/>
            </a:lightRig>
          </a:scene3d>
          <a:sp3d>
            <a:bevelT w="25400" h="25400" prst="relaxedInset"/>
          </a:sp3d>
        </a:effectStyle>
      </a:effectStyleLst>
      <a:bgFillStyleLst>
        <a:solidFill>
          <a:schemeClr val="phClr"/>
        </a:soli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  <a:alpha val="7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  <a:gradFill flip="none" rotWithShape="1">
          <a:gsLst>
            <a:gs pos="0">
              <a:schemeClr val="phClr"/>
            </a:gs>
            <a:gs pos="50000">
              <a:schemeClr val="phClr">
                <a:lumMod val="90000"/>
              </a:schemeClr>
            </a:gs>
            <a:gs pos="100000">
              <a:schemeClr val="phClr"/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Wildflowers</Template>
  <TotalTime>733</TotalTime>
  <Words>654</Words>
  <Application>Microsoft Office PowerPoint</Application>
  <PresentationFormat>Экран (4:3)</PresentationFormat>
  <Paragraphs>96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1_Wildflowers</vt:lpstr>
      <vt:lpstr>         Основы современных                  операционных систем                           Лекция 13</vt:lpstr>
      <vt:lpstr>Тупики (deadlocks)</vt:lpstr>
      <vt:lpstr>Проблема тупиков</vt:lpstr>
      <vt:lpstr>Модель системы</vt:lpstr>
      <vt:lpstr>Характеристики тупика</vt:lpstr>
      <vt:lpstr>Граф распределения ресурсов</vt:lpstr>
      <vt:lpstr>Граф распределения ресурсов (продолжение)</vt:lpstr>
      <vt:lpstr>Пример графа распределения ресурсов</vt:lpstr>
      <vt:lpstr>Граф распределения ресурсов с тупиком</vt:lpstr>
      <vt:lpstr>Граф распределения ресурсов с циклом, но без тупика</vt:lpstr>
      <vt:lpstr>Основные утверждения (факты)</vt:lpstr>
      <vt:lpstr>Методы обработки тупиков</vt:lpstr>
      <vt:lpstr>Предотвращение тупиков</vt:lpstr>
      <vt:lpstr>Предотвращение тупиков (продолжение)</vt:lpstr>
      <vt:lpstr>Как избежать тупиков</vt:lpstr>
    </vt:vector>
  </TitlesOfParts>
  <Company>St.Petersburg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современных операционных систем</dc:title>
  <dc:creator>mir</dc:creator>
  <cp:lastModifiedBy>Admin</cp:lastModifiedBy>
  <cp:revision>85</cp:revision>
  <dcterms:created xsi:type="dcterms:W3CDTF">2001-09-03T03:38:43Z</dcterms:created>
  <dcterms:modified xsi:type="dcterms:W3CDTF">2014-01-26T16:02:34Z</dcterms:modified>
</cp:coreProperties>
</file>